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notesMasterIdLst>
    <p:notesMasterId r:id="rId73"/>
  </p:notesMasterIdLst>
  <p:sldIdLst>
    <p:sldId id="2273" r:id="rId4"/>
    <p:sldId id="2337" r:id="rId5"/>
    <p:sldId id="2339" r:id="rId6"/>
    <p:sldId id="2341" r:id="rId7"/>
    <p:sldId id="2340" r:id="rId8"/>
    <p:sldId id="2338" r:id="rId9"/>
    <p:sldId id="2272" r:id="rId10"/>
    <p:sldId id="2275" r:id="rId11"/>
    <p:sldId id="2304" r:id="rId12"/>
    <p:sldId id="2271" r:id="rId13"/>
    <p:sldId id="2280" r:id="rId14"/>
    <p:sldId id="2237" r:id="rId15"/>
    <p:sldId id="2270" r:id="rId16"/>
    <p:sldId id="2281" r:id="rId17"/>
    <p:sldId id="2269" r:id="rId18"/>
    <p:sldId id="2316" r:id="rId19"/>
    <p:sldId id="273" r:id="rId20"/>
    <p:sldId id="274" r:id="rId21"/>
    <p:sldId id="275" r:id="rId22"/>
    <p:sldId id="276" r:id="rId23"/>
    <p:sldId id="277" r:id="rId24"/>
    <p:sldId id="278" r:id="rId25"/>
    <p:sldId id="476" r:id="rId26"/>
    <p:sldId id="270" r:id="rId27"/>
    <p:sldId id="478" r:id="rId28"/>
    <p:sldId id="280" r:id="rId29"/>
    <p:sldId id="260" r:id="rId30"/>
    <p:sldId id="475" r:id="rId31"/>
    <p:sldId id="272" r:id="rId32"/>
    <p:sldId id="479" r:id="rId33"/>
    <p:sldId id="285" r:id="rId34"/>
    <p:sldId id="286" r:id="rId35"/>
    <p:sldId id="262" r:id="rId36"/>
    <p:sldId id="569" r:id="rId37"/>
    <p:sldId id="571" r:id="rId38"/>
    <p:sldId id="572" r:id="rId39"/>
    <p:sldId id="2250" r:id="rId40"/>
    <p:sldId id="573" r:id="rId41"/>
    <p:sldId id="2240" r:id="rId42"/>
    <p:sldId id="2306" r:id="rId43"/>
    <p:sldId id="2307" r:id="rId44"/>
    <p:sldId id="2308" r:id="rId45"/>
    <p:sldId id="2309" r:id="rId46"/>
    <p:sldId id="2313" r:id="rId47"/>
    <p:sldId id="2314" r:id="rId48"/>
    <p:sldId id="2315" r:id="rId49"/>
    <p:sldId id="2320" r:id="rId50"/>
    <p:sldId id="2241" r:id="rId51"/>
    <p:sldId id="2274" r:id="rId52"/>
    <p:sldId id="2276" r:id="rId53"/>
    <p:sldId id="2277" r:id="rId54"/>
    <p:sldId id="2278" r:id="rId55"/>
    <p:sldId id="2235" r:id="rId56"/>
    <p:sldId id="2321" r:id="rId57"/>
    <p:sldId id="2333" r:id="rId58"/>
    <p:sldId id="2322" r:id="rId59"/>
    <p:sldId id="2323" r:id="rId60"/>
    <p:sldId id="2324" r:id="rId61"/>
    <p:sldId id="2325" r:id="rId62"/>
    <p:sldId id="2326" r:id="rId63"/>
    <p:sldId id="2327" r:id="rId64"/>
    <p:sldId id="2328" r:id="rId65"/>
    <p:sldId id="2329" r:id="rId66"/>
    <p:sldId id="2330" r:id="rId67"/>
    <p:sldId id="2331" r:id="rId68"/>
    <p:sldId id="2334" r:id="rId69"/>
    <p:sldId id="2179" r:id="rId70"/>
    <p:sldId id="2342" r:id="rId71"/>
    <p:sldId id="2319"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2DA5"/>
    <a:srgbClr val="509147"/>
    <a:srgbClr val="45AFF7"/>
    <a:srgbClr val="ED4FE9"/>
    <a:srgbClr val="92C973"/>
    <a:srgbClr val="404040"/>
    <a:srgbClr val="2C2C2C"/>
    <a:srgbClr val="BC451B"/>
    <a:srgbClr val="8930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422" autoAdjust="0"/>
    <p:restoredTop sz="94660"/>
  </p:normalViewPr>
  <p:slideViewPr>
    <p:cSldViewPr snapToGrid="0">
      <p:cViewPr varScale="1">
        <p:scale>
          <a:sx n="59" d="100"/>
          <a:sy n="59" d="100"/>
        </p:scale>
        <p:origin x="48"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AE24B2-A1DF-4612-BA1E-D1F1645A15B1}"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5F16E75-EC59-49D3-B4E2-850C5EED5515}">
      <dgm:prSet phldrT="[Text]" custT="1"/>
      <dgm:spPr>
        <a:solidFill>
          <a:schemeClr val="accent2">
            <a:lumMod val="75000"/>
          </a:schemeClr>
        </a:solidFill>
      </dgm:spPr>
      <dgm:t>
        <a:bodyPr/>
        <a:lstStyle/>
        <a:p>
          <a:r>
            <a:rPr lang="en-US" sz="1200" dirty="0"/>
            <a:t>Potential Outcomes Structural Equations Directed Acyclic Graphs (DAGs)</a:t>
          </a:r>
        </a:p>
      </dgm:t>
    </dgm:pt>
    <dgm:pt modelId="{AE121406-9358-4AB1-8E54-C715EED55105}" type="parTrans" cxnId="{F925980F-2CBE-4167-B1A9-2F62EAE206FE}">
      <dgm:prSet/>
      <dgm:spPr/>
      <dgm:t>
        <a:bodyPr/>
        <a:lstStyle/>
        <a:p>
          <a:endParaRPr lang="en-US" sz="2800"/>
        </a:p>
      </dgm:t>
    </dgm:pt>
    <dgm:pt modelId="{67D1DE3A-52BA-4304-B337-C8610321EBF4}" type="sibTrans" cxnId="{F925980F-2CBE-4167-B1A9-2F62EAE206FE}">
      <dgm:prSet custT="1"/>
      <dgm:spPr/>
      <dgm:t>
        <a:bodyPr/>
        <a:lstStyle/>
        <a:p>
          <a:endParaRPr lang="en-US" sz="1050"/>
        </a:p>
      </dgm:t>
    </dgm:pt>
    <dgm:pt modelId="{E27E33BE-29A5-4B95-9FFD-0F58E12B3E5D}">
      <dgm:prSet phldrT="[Text]" custT="1"/>
      <dgm:spPr>
        <a:solidFill>
          <a:schemeClr val="accent2">
            <a:lumMod val="75000"/>
          </a:schemeClr>
        </a:solidFill>
      </dgm:spPr>
      <dgm:t>
        <a:bodyPr/>
        <a:lstStyle/>
        <a:p>
          <a:r>
            <a:rPr lang="en-US" sz="1200" dirty="0"/>
            <a:t>Graphical Criteria Single World Intervention Graphs</a:t>
          </a:r>
        </a:p>
      </dgm:t>
    </dgm:pt>
    <dgm:pt modelId="{CC784DCC-58C8-42E7-B9ED-E5D0B1324370}" type="parTrans" cxnId="{E837E720-F8E2-4C97-8E6D-82B9985B3B62}">
      <dgm:prSet/>
      <dgm:spPr/>
      <dgm:t>
        <a:bodyPr/>
        <a:lstStyle/>
        <a:p>
          <a:endParaRPr lang="en-US" sz="2800"/>
        </a:p>
      </dgm:t>
    </dgm:pt>
    <dgm:pt modelId="{B74D9B42-DFA7-4EBC-A63E-506F53E603A1}" type="sibTrans" cxnId="{E837E720-F8E2-4C97-8E6D-82B9985B3B62}">
      <dgm:prSet custT="1"/>
      <dgm:spPr/>
      <dgm:t>
        <a:bodyPr/>
        <a:lstStyle/>
        <a:p>
          <a:endParaRPr lang="en-US" sz="1050"/>
        </a:p>
      </dgm:t>
    </dgm:pt>
    <dgm:pt modelId="{79A788D2-9B2C-4B21-894D-3D23CD02499D}">
      <dgm:prSet phldrT="[Text]" custT="1"/>
      <dgm:spPr>
        <a:solidFill>
          <a:schemeClr val="accent2">
            <a:lumMod val="75000"/>
          </a:schemeClr>
        </a:solidFill>
      </dgm:spPr>
      <dgm:t>
        <a:bodyPr/>
        <a:lstStyle/>
        <a:p>
          <a:r>
            <a:rPr lang="en-US" sz="1200" dirty="0"/>
            <a:t>Unobserved Confounding: Instruments, Diff-in-Diff, Regression Discontinuity</a:t>
          </a:r>
        </a:p>
      </dgm:t>
    </dgm:pt>
    <dgm:pt modelId="{62854B74-0CAD-45D2-A154-9A7FC6430969}" type="parTrans" cxnId="{7ADA383F-A4EF-4600-BD9C-7FDC819046A3}">
      <dgm:prSet/>
      <dgm:spPr/>
      <dgm:t>
        <a:bodyPr/>
        <a:lstStyle/>
        <a:p>
          <a:endParaRPr lang="en-US" sz="2800"/>
        </a:p>
      </dgm:t>
    </dgm:pt>
    <dgm:pt modelId="{6B9978AF-45E7-4CE8-9B32-457E18B9BBD9}" type="sibTrans" cxnId="{7ADA383F-A4EF-4600-BD9C-7FDC819046A3}">
      <dgm:prSet custT="1"/>
      <dgm:spPr/>
      <dgm:t>
        <a:bodyPr/>
        <a:lstStyle/>
        <a:p>
          <a:endParaRPr lang="en-US" sz="1050"/>
        </a:p>
      </dgm:t>
    </dgm:pt>
    <dgm:pt modelId="{D3FE80E4-B95A-4A53-A0F9-D0AAA08A8A32}">
      <dgm:prSet phldrT="[Text]" custT="1"/>
      <dgm:spPr>
        <a:solidFill>
          <a:srgbClr val="509147"/>
        </a:solidFill>
      </dgm:spPr>
      <dgm:t>
        <a:bodyPr/>
        <a:lstStyle/>
        <a:p>
          <a:r>
            <a:rPr lang="en-US" sz="1200" dirty="0"/>
            <a:t>Double/Debiased Machine Learning (DML)</a:t>
          </a:r>
        </a:p>
      </dgm:t>
    </dgm:pt>
    <dgm:pt modelId="{CB25B858-7184-4D84-9A69-EF1C46BFE340}" type="parTrans" cxnId="{67A4EF02-2341-4023-B55A-F332606014AE}">
      <dgm:prSet/>
      <dgm:spPr/>
      <dgm:t>
        <a:bodyPr/>
        <a:lstStyle/>
        <a:p>
          <a:endParaRPr lang="en-US" sz="2800"/>
        </a:p>
      </dgm:t>
    </dgm:pt>
    <dgm:pt modelId="{FD48740B-122B-4234-838D-C2083619CB62}" type="sibTrans" cxnId="{67A4EF02-2341-4023-B55A-F332606014AE}">
      <dgm:prSet custT="1"/>
      <dgm:spPr/>
      <dgm:t>
        <a:bodyPr/>
        <a:lstStyle/>
        <a:p>
          <a:endParaRPr lang="en-US" sz="1050"/>
        </a:p>
      </dgm:t>
    </dgm:pt>
    <dgm:pt modelId="{62343993-550C-4089-99A3-B77F99071FBE}">
      <dgm:prSet phldrT="[Text]" custT="1"/>
      <dgm:spPr>
        <a:solidFill>
          <a:srgbClr val="509147"/>
        </a:solidFill>
      </dgm:spPr>
      <dgm:t>
        <a:bodyPr/>
        <a:lstStyle/>
        <a:p>
          <a:r>
            <a:rPr lang="en-US" sz="1200" dirty="0"/>
            <a:t>Automatic DML for Static and Dynamic Treatments (Reinforcement Learning)</a:t>
          </a:r>
        </a:p>
      </dgm:t>
    </dgm:pt>
    <dgm:pt modelId="{1CE1C782-5262-43D9-AE28-DA4ADD2ECA83}" type="parTrans" cxnId="{205703C8-C65A-47E8-8DA6-5D735E1326E7}">
      <dgm:prSet/>
      <dgm:spPr/>
      <dgm:t>
        <a:bodyPr/>
        <a:lstStyle/>
        <a:p>
          <a:endParaRPr lang="en-US" sz="2800"/>
        </a:p>
      </dgm:t>
    </dgm:pt>
    <dgm:pt modelId="{0F42FFA2-F5DA-412D-A70C-36DA55D69FDA}" type="sibTrans" cxnId="{205703C8-C65A-47E8-8DA6-5D735E1326E7}">
      <dgm:prSet custT="1"/>
      <dgm:spPr/>
      <dgm:t>
        <a:bodyPr/>
        <a:lstStyle/>
        <a:p>
          <a:endParaRPr lang="en-US" sz="1050"/>
        </a:p>
      </dgm:t>
    </dgm:pt>
    <dgm:pt modelId="{05B835CB-3808-4549-AE34-8E342D3C3A40}">
      <dgm:prSet phldrT="[Text]" custT="1"/>
      <dgm:spPr>
        <a:solidFill>
          <a:srgbClr val="509147"/>
        </a:solidFill>
      </dgm:spPr>
      <dgm:t>
        <a:bodyPr/>
        <a:lstStyle/>
        <a:p>
          <a:r>
            <a:rPr lang="en-US" sz="1200" dirty="0"/>
            <a:t>Automatic DML for Proximal Inference and Instrumental Variables</a:t>
          </a:r>
        </a:p>
      </dgm:t>
    </dgm:pt>
    <dgm:pt modelId="{186AD88C-E4AF-4763-8F4A-1BC141C73CAC}" type="parTrans" cxnId="{E2FFF64E-2C33-40E3-9C8C-1581844C7893}">
      <dgm:prSet/>
      <dgm:spPr/>
      <dgm:t>
        <a:bodyPr/>
        <a:lstStyle/>
        <a:p>
          <a:endParaRPr lang="en-US" sz="2800"/>
        </a:p>
      </dgm:t>
    </dgm:pt>
    <dgm:pt modelId="{866CCD5D-FC8C-4A48-A738-AFC0142D3696}" type="sibTrans" cxnId="{E2FFF64E-2C33-40E3-9C8C-1581844C7893}">
      <dgm:prSet custT="1"/>
      <dgm:spPr/>
      <dgm:t>
        <a:bodyPr/>
        <a:lstStyle/>
        <a:p>
          <a:endParaRPr lang="en-US" sz="1050"/>
        </a:p>
      </dgm:t>
    </dgm:pt>
    <dgm:pt modelId="{E148FD03-167B-48B7-ADFE-EE89BAE8FC7D}">
      <dgm:prSet phldrT="[Text]" custT="1"/>
      <dgm:spPr>
        <a:solidFill>
          <a:srgbClr val="AB2DA5"/>
        </a:solidFill>
      </dgm:spPr>
      <dgm:t>
        <a:bodyPr/>
        <a:lstStyle/>
        <a:p>
          <a:r>
            <a:rPr lang="en-US" sz="1200" dirty="0"/>
            <a:t>Statistical learning theory for heterogeneous treatment effects</a:t>
          </a:r>
        </a:p>
      </dgm:t>
    </dgm:pt>
    <dgm:pt modelId="{BA99B97A-997A-41F4-B587-0934FC28BCA1}" type="parTrans" cxnId="{C3C6502F-F093-4F38-BEAF-62CA81B865EF}">
      <dgm:prSet/>
      <dgm:spPr/>
      <dgm:t>
        <a:bodyPr/>
        <a:lstStyle/>
        <a:p>
          <a:endParaRPr lang="en-US" sz="2800"/>
        </a:p>
      </dgm:t>
    </dgm:pt>
    <dgm:pt modelId="{B99330BA-3AF3-4EC4-891A-DF0C8F7594DD}" type="sibTrans" cxnId="{C3C6502F-F093-4F38-BEAF-62CA81B865EF}">
      <dgm:prSet custT="1"/>
      <dgm:spPr/>
      <dgm:t>
        <a:bodyPr/>
        <a:lstStyle/>
        <a:p>
          <a:endParaRPr lang="en-US" sz="1050"/>
        </a:p>
      </dgm:t>
    </dgm:pt>
    <dgm:pt modelId="{BFB83CE4-A368-438E-8750-CDEDD2A7420E}">
      <dgm:prSet phldrT="[Text]" custT="1"/>
      <dgm:spPr>
        <a:solidFill>
          <a:srgbClr val="AB2DA5"/>
        </a:solidFill>
      </dgm:spPr>
      <dgm:t>
        <a:bodyPr/>
        <a:lstStyle/>
        <a:p>
          <a:r>
            <a:rPr lang="en-US" sz="1200" dirty="0"/>
            <a:t>Non-parametric inference for heterogeneous treatment effects (Causal Forests)</a:t>
          </a:r>
        </a:p>
      </dgm:t>
    </dgm:pt>
    <dgm:pt modelId="{4F73C225-8440-42E0-AE70-E514E2EE9BCB}" type="parTrans" cxnId="{27B2F768-C47C-4B63-AE3B-9F551312FCF8}">
      <dgm:prSet/>
      <dgm:spPr/>
      <dgm:t>
        <a:bodyPr/>
        <a:lstStyle/>
        <a:p>
          <a:endParaRPr lang="en-US" sz="2800"/>
        </a:p>
      </dgm:t>
    </dgm:pt>
    <dgm:pt modelId="{B2752D17-54F4-49DE-A80A-79ECB0FFA035}" type="sibTrans" cxnId="{27B2F768-C47C-4B63-AE3B-9F551312FCF8}">
      <dgm:prSet custT="1"/>
      <dgm:spPr/>
      <dgm:t>
        <a:bodyPr/>
        <a:lstStyle/>
        <a:p>
          <a:endParaRPr lang="en-US" sz="1050"/>
        </a:p>
      </dgm:t>
    </dgm:pt>
    <dgm:pt modelId="{0E9ABB3E-C5EE-4134-8076-5FB0CC095C06}">
      <dgm:prSet phldrT="[Text]" custT="1"/>
      <dgm:spPr>
        <a:solidFill>
          <a:srgbClr val="AB2DA5"/>
        </a:solidFill>
      </dgm:spPr>
      <dgm:t>
        <a:bodyPr/>
        <a:lstStyle/>
        <a:p>
          <a:r>
            <a:rPr lang="en-US" sz="1200" dirty="0"/>
            <a:t>Statistical learning theory for conditional moment problems (instrumental variables)</a:t>
          </a:r>
        </a:p>
      </dgm:t>
    </dgm:pt>
    <dgm:pt modelId="{F8D9A799-2199-4FF0-9BBA-FCC53E0323EB}" type="parTrans" cxnId="{3B69DAC3-5FC1-4C80-B0FD-168C1E7D1755}">
      <dgm:prSet/>
      <dgm:spPr/>
      <dgm:t>
        <a:bodyPr/>
        <a:lstStyle/>
        <a:p>
          <a:endParaRPr lang="en-US" sz="2800"/>
        </a:p>
      </dgm:t>
    </dgm:pt>
    <dgm:pt modelId="{D7959022-DF46-477C-9765-D42768D4A9B9}" type="sibTrans" cxnId="{3B69DAC3-5FC1-4C80-B0FD-168C1E7D1755}">
      <dgm:prSet custT="1"/>
      <dgm:spPr/>
      <dgm:t>
        <a:bodyPr/>
        <a:lstStyle/>
        <a:p>
          <a:endParaRPr lang="en-US" sz="1050"/>
        </a:p>
      </dgm:t>
    </dgm:pt>
    <dgm:pt modelId="{B20DB813-BB62-4F1B-9FA5-056D8E9FB602}" type="pres">
      <dgm:prSet presAssocID="{C2AE24B2-A1DF-4612-BA1E-D1F1645A15B1}" presName="diagram" presStyleCnt="0">
        <dgm:presLayoutVars>
          <dgm:dir/>
          <dgm:resizeHandles val="exact"/>
        </dgm:presLayoutVars>
      </dgm:prSet>
      <dgm:spPr/>
    </dgm:pt>
    <dgm:pt modelId="{46293D9F-0F9C-4CCA-B5E8-7028C95133D1}" type="pres">
      <dgm:prSet presAssocID="{05F16E75-EC59-49D3-B4E2-850C5EED5515}" presName="node" presStyleLbl="node1" presStyleIdx="0" presStyleCnt="9">
        <dgm:presLayoutVars>
          <dgm:bulletEnabled val="1"/>
        </dgm:presLayoutVars>
      </dgm:prSet>
      <dgm:spPr/>
    </dgm:pt>
    <dgm:pt modelId="{2ED7C2D6-0DF8-44D6-90F8-3C31BEFD8222}" type="pres">
      <dgm:prSet presAssocID="{67D1DE3A-52BA-4304-B337-C8610321EBF4}" presName="sibTrans" presStyleLbl="sibTrans2D1" presStyleIdx="0" presStyleCnt="8"/>
      <dgm:spPr/>
    </dgm:pt>
    <dgm:pt modelId="{42881153-F7A0-43BA-B371-4C9C63E7FB76}" type="pres">
      <dgm:prSet presAssocID="{67D1DE3A-52BA-4304-B337-C8610321EBF4}" presName="connectorText" presStyleLbl="sibTrans2D1" presStyleIdx="0" presStyleCnt="8"/>
      <dgm:spPr/>
    </dgm:pt>
    <dgm:pt modelId="{FE1071DB-EAE7-4DE2-BDD0-8DF3D80CE9EB}" type="pres">
      <dgm:prSet presAssocID="{E27E33BE-29A5-4B95-9FFD-0F58E12B3E5D}" presName="node" presStyleLbl="node1" presStyleIdx="1" presStyleCnt="9">
        <dgm:presLayoutVars>
          <dgm:bulletEnabled val="1"/>
        </dgm:presLayoutVars>
      </dgm:prSet>
      <dgm:spPr/>
    </dgm:pt>
    <dgm:pt modelId="{20201D7D-A2F7-47B1-BE16-D85FC60B00AF}" type="pres">
      <dgm:prSet presAssocID="{B74D9B42-DFA7-4EBC-A63E-506F53E603A1}" presName="sibTrans" presStyleLbl="sibTrans2D1" presStyleIdx="1" presStyleCnt="8"/>
      <dgm:spPr/>
    </dgm:pt>
    <dgm:pt modelId="{822AD147-40C2-4C41-B248-A3764F4C1F58}" type="pres">
      <dgm:prSet presAssocID="{B74D9B42-DFA7-4EBC-A63E-506F53E603A1}" presName="connectorText" presStyleLbl="sibTrans2D1" presStyleIdx="1" presStyleCnt="8"/>
      <dgm:spPr/>
    </dgm:pt>
    <dgm:pt modelId="{DD552CA4-BCD1-4C29-8C77-23F005740239}" type="pres">
      <dgm:prSet presAssocID="{79A788D2-9B2C-4B21-894D-3D23CD02499D}" presName="node" presStyleLbl="node1" presStyleIdx="2" presStyleCnt="9">
        <dgm:presLayoutVars>
          <dgm:bulletEnabled val="1"/>
        </dgm:presLayoutVars>
      </dgm:prSet>
      <dgm:spPr/>
    </dgm:pt>
    <dgm:pt modelId="{1760F79F-867E-4810-BA5E-8C02EDD4FC74}" type="pres">
      <dgm:prSet presAssocID="{6B9978AF-45E7-4CE8-9B32-457E18B9BBD9}" presName="sibTrans" presStyleLbl="sibTrans2D1" presStyleIdx="2" presStyleCnt="8"/>
      <dgm:spPr/>
    </dgm:pt>
    <dgm:pt modelId="{ED829214-DB87-472D-85EA-130D4F712946}" type="pres">
      <dgm:prSet presAssocID="{6B9978AF-45E7-4CE8-9B32-457E18B9BBD9}" presName="connectorText" presStyleLbl="sibTrans2D1" presStyleIdx="2" presStyleCnt="8"/>
      <dgm:spPr/>
    </dgm:pt>
    <dgm:pt modelId="{F8ECBBD1-434C-4CEA-B0BB-D5C61124AEE9}" type="pres">
      <dgm:prSet presAssocID="{D3FE80E4-B95A-4A53-A0F9-D0AAA08A8A32}" presName="node" presStyleLbl="node1" presStyleIdx="3" presStyleCnt="9">
        <dgm:presLayoutVars>
          <dgm:bulletEnabled val="1"/>
        </dgm:presLayoutVars>
      </dgm:prSet>
      <dgm:spPr/>
    </dgm:pt>
    <dgm:pt modelId="{29D2A35B-665E-4346-B612-221C1ABF2A17}" type="pres">
      <dgm:prSet presAssocID="{FD48740B-122B-4234-838D-C2083619CB62}" presName="sibTrans" presStyleLbl="sibTrans2D1" presStyleIdx="3" presStyleCnt="8"/>
      <dgm:spPr/>
    </dgm:pt>
    <dgm:pt modelId="{178107F9-6FD6-4E98-903E-9AB4E376F56D}" type="pres">
      <dgm:prSet presAssocID="{FD48740B-122B-4234-838D-C2083619CB62}" presName="connectorText" presStyleLbl="sibTrans2D1" presStyleIdx="3" presStyleCnt="8"/>
      <dgm:spPr/>
    </dgm:pt>
    <dgm:pt modelId="{3D9F883E-7811-42F9-9B6A-9CD3ECE87B62}" type="pres">
      <dgm:prSet presAssocID="{62343993-550C-4089-99A3-B77F99071FBE}" presName="node" presStyleLbl="node1" presStyleIdx="4" presStyleCnt="9">
        <dgm:presLayoutVars>
          <dgm:bulletEnabled val="1"/>
        </dgm:presLayoutVars>
      </dgm:prSet>
      <dgm:spPr/>
    </dgm:pt>
    <dgm:pt modelId="{A231D059-CB7C-4F10-8CB4-5974119B5A48}" type="pres">
      <dgm:prSet presAssocID="{0F42FFA2-F5DA-412D-A70C-36DA55D69FDA}" presName="sibTrans" presStyleLbl="sibTrans2D1" presStyleIdx="4" presStyleCnt="8"/>
      <dgm:spPr/>
    </dgm:pt>
    <dgm:pt modelId="{D5A3E60B-391D-4371-825E-30DC9EAEC265}" type="pres">
      <dgm:prSet presAssocID="{0F42FFA2-F5DA-412D-A70C-36DA55D69FDA}" presName="connectorText" presStyleLbl="sibTrans2D1" presStyleIdx="4" presStyleCnt="8"/>
      <dgm:spPr/>
    </dgm:pt>
    <dgm:pt modelId="{F17B67EB-F6BF-4150-9276-0F70066F15A2}" type="pres">
      <dgm:prSet presAssocID="{05B835CB-3808-4549-AE34-8E342D3C3A40}" presName="node" presStyleLbl="node1" presStyleIdx="5" presStyleCnt="9">
        <dgm:presLayoutVars>
          <dgm:bulletEnabled val="1"/>
        </dgm:presLayoutVars>
      </dgm:prSet>
      <dgm:spPr/>
    </dgm:pt>
    <dgm:pt modelId="{84C8D79A-C53C-498C-A40D-E049CCAC77A3}" type="pres">
      <dgm:prSet presAssocID="{866CCD5D-FC8C-4A48-A738-AFC0142D3696}" presName="sibTrans" presStyleLbl="sibTrans2D1" presStyleIdx="5" presStyleCnt="8"/>
      <dgm:spPr/>
    </dgm:pt>
    <dgm:pt modelId="{F63A7F1B-4691-4BEF-816A-416B24023B29}" type="pres">
      <dgm:prSet presAssocID="{866CCD5D-FC8C-4A48-A738-AFC0142D3696}" presName="connectorText" presStyleLbl="sibTrans2D1" presStyleIdx="5" presStyleCnt="8"/>
      <dgm:spPr/>
    </dgm:pt>
    <dgm:pt modelId="{66438EF3-4B95-4668-9E79-6BA8C0EB82F5}" type="pres">
      <dgm:prSet presAssocID="{E148FD03-167B-48B7-ADFE-EE89BAE8FC7D}" presName="node" presStyleLbl="node1" presStyleIdx="6" presStyleCnt="9">
        <dgm:presLayoutVars>
          <dgm:bulletEnabled val="1"/>
        </dgm:presLayoutVars>
      </dgm:prSet>
      <dgm:spPr/>
    </dgm:pt>
    <dgm:pt modelId="{B8E289B1-9A1B-4F24-9415-EB300A60A3B4}" type="pres">
      <dgm:prSet presAssocID="{B99330BA-3AF3-4EC4-891A-DF0C8F7594DD}" presName="sibTrans" presStyleLbl="sibTrans2D1" presStyleIdx="6" presStyleCnt="8"/>
      <dgm:spPr/>
    </dgm:pt>
    <dgm:pt modelId="{9359F4F6-546F-4723-BDFC-ACAEBA8698A5}" type="pres">
      <dgm:prSet presAssocID="{B99330BA-3AF3-4EC4-891A-DF0C8F7594DD}" presName="connectorText" presStyleLbl="sibTrans2D1" presStyleIdx="6" presStyleCnt="8"/>
      <dgm:spPr/>
    </dgm:pt>
    <dgm:pt modelId="{B6D112AB-E37A-46B8-A78D-35BF12028429}" type="pres">
      <dgm:prSet presAssocID="{BFB83CE4-A368-438E-8750-CDEDD2A7420E}" presName="node" presStyleLbl="node1" presStyleIdx="7" presStyleCnt="9">
        <dgm:presLayoutVars>
          <dgm:bulletEnabled val="1"/>
        </dgm:presLayoutVars>
      </dgm:prSet>
      <dgm:spPr/>
    </dgm:pt>
    <dgm:pt modelId="{EAF8902A-F367-427A-8876-C144E84FB7DC}" type="pres">
      <dgm:prSet presAssocID="{B2752D17-54F4-49DE-A80A-79ECB0FFA035}" presName="sibTrans" presStyleLbl="sibTrans2D1" presStyleIdx="7" presStyleCnt="8"/>
      <dgm:spPr/>
    </dgm:pt>
    <dgm:pt modelId="{71211F73-A8BA-4FFF-AD01-73C1B9C18FFA}" type="pres">
      <dgm:prSet presAssocID="{B2752D17-54F4-49DE-A80A-79ECB0FFA035}" presName="connectorText" presStyleLbl="sibTrans2D1" presStyleIdx="7" presStyleCnt="8"/>
      <dgm:spPr/>
    </dgm:pt>
    <dgm:pt modelId="{C9B481CC-FEA5-430D-8CE9-96723FD362C1}" type="pres">
      <dgm:prSet presAssocID="{0E9ABB3E-C5EE-4134-8076-5FB0CC095C06}" presName="node" presStyleLbl="node1" presStyleIdx="8" presStyleCnt="9">
        <dgm:presLayoutVars>
          <dgm:bulletEnabled val="1"/>
        </dgm:presLayoutVars>
      </dgm:prSet>
      <dgm:spPr/>
    </dgm:pt>
  </dgm:ptLst>
  <dgm:cxnLst>
    <dgm:cxn modelId="{67A4EF02-2341-4023-B55A-F332606014AE}" srcId="{C2AE24B2-A1DF-4612-BA1E-D1F1645A15B1}" destId="{D3FE80E4-B95A-4A53-A0F9-D0AAA08A8A32}" srcOrd="3" destOrd="0" parTransId="{CB25B858-7184-4D84-9A69-EF1C46BFE340}" sibTransId="{FD48740B-122B-4234-838D-C2083619CB62}"/>
    <dgm:cxn modelId="{CAFFF305-643F-490C-A443-071E59A09F3E}" type="presOf" srcId="{67D1DE3A-52BA-4304-B337-C8610321EBF4}" destId="{2ED7C2D6-0DF8-44D6-90F8-3C31BEFD8222}" srcOrd="0" destOrd="0" presId="urn:microsoft.com/office/officeart/2005/8/layout/process5"/>
    <dgm:cxn modelId="{F925980F-2CBE-4167-B1A9-2F62EAE206FE}" srcId="{C2AE24B2-A1DF-4612-BA1E-D1F1645A15B1}" destId="{05F16E75-EC59-49D3-B4E2-850C5EED5515}" srcOrd="0" destOrd="0" parTransId="{AE121406-9358-4AB1-8E54-C715EED55105}" sibTransId="{67D1DE3A-52BA-4304-B337-C8610321EBF4}"/>
    <dgm:cxn modelId="{2BB3E50F-AE6E-4B11-A6F8-3EF1F58F5C93}" type="presOf" srcId="{0F42FFA2-F5DA-412D-A70C-36DA55D69FDA}" destId="{A231D059-CB7C-4F10-8CB4-5974119B5A48}" srcOrd="0" destOrd="0" presId="urn:microsoft.com/office/officeart/2005/8/layout/process5"/>
    <dgm:cxn modelId="{C1BDFF14-6639-4D24-A496-EDB36612F1A8}" type="presOf" srcId="{B74D9B42-DFA7-4EBC-A63E-506F53E603A1}" destId="{20201D7D-A2F7-47B1-BE16-D85FC60B00AF}" srcOrd="0" destOrd="0" presId="urn:microsoft.com/office/officeart/2005/8/layout/process5"/>
    <dgm:cxn modelId="{E837E720-F8E2-4C97-8E6D-82B9985B3B62}" srcId="{C2AE24B2-A1DF-4612-BA1E-D1F1645A15B1}" destId="{E27E33BE-29A5-4B95-9FFD-0F58E12B3E5D}" srcOrd="1" destOrd="0" parTransId="{CC784DCC-58C8-42E7-B9ED-E5D0B1324370}" sibTransId="{B74D9B42-DFA7-4EBC-A63E-506F53E603A1}"/>
    <dgm:cxn modelId="{14920524-D385-4815-B00D-1027711979F7}" type="presOf" srcId="{E27E33BE-29A5-4B95-9FFD-0F58E12B3E5D}" destId="{FE1071DB-EAE7-4DE2-BDD0-8DF3D80CE9EB}" srcOrd="0" destOrd="0" presId="urn:microsoft.com/office/officeart/2005/8/layout/process5"/>
    <dgm:cxn modelId="{84981528-9212-40A8-9CDA-BD4CD06B0AEE}" type="presOf" srcId="{6B9978AF-45E7-4CE8-9B32-457E18B9BBD9}" destId="{1760F79F-867E-4810-BA5E-8C02EDD4FC74}" srcOrd="0" destOrd="0" presId="urn:microsoft.com/office/officeart/2005/8/layout/process5"/>
    <dgm:cxn modelId="{11A4BF29-684C-4800-AED9-FD2D4DC1564F}" type="presOf" srcId="{05F16E75-EC59-49D3-B4E2-850C5EED5515}" destId="{46293D9F-0F9C-4CCA-B5E8-7028C95133D1}" srcOrd="0" destOrd="0" presId="urn:microsoft.com/office/officeart/2005/8/layout/process5"/>
    <dgm:cxn modelId="{C3C6502F-F093-4F38-BEAF-62CA81B865EF}" srcId="{C2AE24B2-A1DF-4612-BA1E-D1F1645A15B1}" destId="{E148FD03-167B-48B7-ADFE-EE89BAE8FC7D}" srcOrd="6" destOrd="0" parTransId="{BA99B97A-997A-41F4-B587-0934FC28BCA1}" sibTransId="{B99330BA-3AF3-4EC4-891A-DF0C8F7594DD}"/>
    <dgm:cxn modelId="{7ADA383F-A4EF-4600-BD9C-7FDC819046A3}" srcId="{C2AE24B2-A1DF-4612-BA1E-D1F1645A15B1}" destId="{79A788D2-9B2C-4B21-894D-3D23CD02499D}" srcOrd="2" destOrd="0" parTransId="{62854B74-0CAD-45D2-A154-9A7FC6430969}" sibTransId="{6B9978AF-45E7-4CE8-9B32-457E18B9BBD9}"/>
    <dgm:cxn modelId="{0509663F-935A-4AA6-8545-064B5C1F408D}" type="presOf" srcId="{B2752D17-54F4-49DE-A80A-79ECB0FFA035}" destId="{EAF8902A-F367-427A-8876-C144E84FB7DC}" srcOrd="0" destOrd="0" presId="urn:microsoft.com/office/officeart/2005/8/layout/process5"/>
    <dgm:cxn modelId="{27B2F768-C47C-4B63-AE3B-9F551312FCF8}" srcId="{C2AE24B2-A1DF-4612-BA1E-D1F1645A15B1}" destId="{BFB83CE4-A368-438E-8750-CDEDD2A7420E}" srcOrd="7" destOrd="0" parTransId="{4F73C225-8440-42E0-AE70-E514E2EE9BCB}" sibTransId="{B2752D17-54F4-49DE-A80A-79ECB0FFA035}"/>
    <dgm:cxn modelId="{9BB1C96E-4BB4-4812-83FB-BD44EE0EC571}" type="presOf" srcId="{866CCD5D-FC8C-4A48-A738-AFC0142D3696}" destId="{84C8D79A-C53C-498C-A40D-E049CCAC77A3}" srcOrd="0" destOrd="0" presId="urn:microsoft.com/office/officeart/2005/8/layout/process5"/>
    <dgm:cxn modelId="{E2FFF64E-2C33-40E3-9C8C-1581844C7893}" srcId="{C2AE24B2-A1DF-4612-BA1E-D1F1645A15B1}" destId="{05B835CB-3808-4549-AE34-8E342D3C3A40}" srcOrd="5" destOrd="0" parTransId="{186AD88C-E4AF-4763-8F4A-1BC141C73CAC}" sibTransId="{866CCD5D-FC8C-4A48-A738-AFC0142D3696}"/>
    <dgm:cxn modelId="{8447D66F-6CA2-4BBB-96D6-0958D7B692CD}" type="presOf" srcId="{B99330BA-3AF3-4EC4-891A-DF0C8F7594DD}" destId="{9359F4F6-546F-4723-BDFC-ACAEBA8698A5}" srcOrd="1" destOrd="0" presId="urn:microsoft.com/office/officeart/2005/8/layout/process5"/>
    <dgm:cxn modelId="{F0566D58-EABD-4648-911F-399F6B20CB8A}" type="presOf" srcId="{6B9978AF-45E7-4CE8-9B32-457E18B9BBD9}" destId="{ED829214-DB87-472D-85EA-130D4F712946}" srcOrd="1" destOrd="0" presId="urn:microsoft.com/office/officeart/2005/8/layout/process5"/>
    <dgm:cxn modelId="{AFB61C7E-2B9D-46A4-ACE3-9EA3C21EC910}" type="presOf" srcId="{67D1DE3A-52BA-4304-B337-C8610321EBF4}" destId="{42881153-F7A0-43BA-B371-4C9C63E7FB76}" srcOrd="1" destOrd="0" presId="urn:microsoft.com/office/officeart/2005/8/layout/process5"/>
    <dgm:cxn modelId="{883DF481-4231-4D6B-BC1E-BD719E01B1DA}" type="presOf" srcId="{866CCD5D-FC8C-4A48-A738-AFC0142D3696}" destId="{F63A7F1B-4691-4BEF-816A-416B24023B29}" srcOrd="1" destOrd="0" presId="urn:microsoft.com/office/officeart/2005/8/layout/process5"/>
    <dgm:cxn modelId="{276F7691-5E66-4DF3-A346-D1CFB9E7A872}" type="presOf" srcId="{D3FE80E4-B95A-4A53-A0F9-D0AAA08A8A32}" destId="{F8ECBBD1-434C-4CEA-B0BB-D5C61124AEE9}" srcOrd="0" destOrd="0" presId="urn:microsoft.com/office/officeart/2005/8/layout/process5"/>
    <dgm:cxn modelId="{6FC6E598-8796-411B-ACFE-C720838FB88D}" type="presOf" srcId="{0F42FFA2-F5DA-412D-A70C-36DA55D69FDA}" destId="{D5A3E60B-391D-4371-825E-30DC9EAEC265}" srcOrd="1" destOrd="0" presId="urn:microsoft.com/office/officeart/2005/8/layout/process5"/>
    <dgm:cxn modelId="{DD3404A4-0057-49C1-8326-FD8A617C9185}" type="presOf" srcId="{0E9ABB3E-C5EE-4134-8076-5FB0CC095C06}" destId="{C9B481CC-FEA5-430D-8CE9-96723FD362C1}" srcOrd="0" destOrd="0" presId="urn:microsoft.com/office/officeart/2005/8/layout/process5"/>
    <dgm:cxn modelId="{D34D57AC-8259-4666-9A1D-3BB83DE90342}" type="presOf" srcId="{BFB83CE4-A368-438E-8750-CDEDD2A7420E}" destId="{B6D112AB-E37A-46B8-A78D-35BF12028429}" srcOrd="0" destOrd="0" presId="urn:microsoft.com/office/officeart/2005/8/layout/process5"/>
    <dgm:cxn modelId="{9BBC4EB4-3943-41F4-BFFE-E0DE86E67BDF}" type="presOf" srcId="{79A788D2-9B2C-4B21-894D-3D23CD02499D}" destId="{DD552CA4-BCD1-4C29-8C77-23F005740239}" srcOrd="0" destOrd="0" presId="urn:microsoft.com/office/officeart/2005/8/layout/process5"/>
    <dgm:cxn modelId="{D2CF8ABF-124F-4FE2-83F2-5B4C91CD377C}" type="presOf" srcId="{05B835CB-3808-4549-AE34-8E342D3C3A40}" destId="{F17B67EB-F6BF-4150-9276-0F70066F15A2}" srcOrd="0" destOrd="0" presId="urn:microsoft.com/office/officeart/2005/8/layout/process5"/>
    <dgm:cxn modelId="{9946C2C2-7146-4B4B-B192-A57979ABC4DB}" type="presOf" srcId="{FD48740B-122B-4234-838D-C2083619CB62}" destId="{178107F9-6FD6-4E98-903E-9AB4E376F56D}" srcOrd="1" destOrd="0" presId="urn:microsoft.com/office/officeart/2005/8/layout/process5"/>
    <dgm:cxn modelId="{3B69DAC3-5FC1-4C80-B0FD-168C1E7D1755}" srcId="{C2AE24B2-A1DF-4612-BA1E-D1F1645A15B1}" destId="{0E9ABB3E-C5EE-4134-8076-5FB0CC095C06}" srcOrd="8" destOrd="0" parTransId="{F8D9A799-2199-4FF0-9BBA-FCC53E0323EB}" sibTransId="{D7959022-DF46-477C-9765-D42768D4A9B9}"/>
    <dgm:cxn modelId="{205703C8-C65A-47E8-8DA6-5D735E1326E7}" srcId="{C2AE24B2-A1DF-4612-BA1E-D1F1645A15B1}" destId="{62343993-550C-4089-99A3-B77F99071FBE}" srcOrd="4" destOrd="0" parTransId="{1CE1C782-5262-43D9-AE28-DA4ADD2ECA83}" sibTransId="{0F42FFA2-F5DA-412D-A70C-36DA55D69FDA}"/>
    <dgm:cxn modelId="{250A7FC9-BD68-4D84-B986-E4CD0A6D1DA5}" type="presOf" srcId="{B2752D17-54F4-49DE-A80A-79ECB0FFA035}" destId="{71211F73-A8BA-4FFF-AD01-73C1B9C18FFA}" srcOrd="1" destOrd="0" presId="urn:microsoft.com/office/officeart/2005/8/layout/process5"/>
    <dgm:cxn modelId="{AC0726D4-C5BB-4C55-968A-C31AB04B577C}" type="presOf" srcId="{B74D9B42-DFA7-4EBC-A63E-506F53E603A1}" destId="{822AD147-40C2-4C41-B248-A3764F4C1F58}" srcOrd="1" destOrd="0" presId="urn:microsoft.com/office/officeart/2005/8/layout/process5"/>
    <dgm:cxn modelId="{8AFBD3D6-64D5-465D-8F98-024E9B600999}" type="presOf" srcId="{C2AE24B2-A1DF-4612-BA1E-D1F1645A15B1}" destId="{B20DB813-BB62-4F1B-9FA5-056D8E9FB602}" srcOrd="0" destOrd="0" presId="urn:microsoft.com/office/officeart/2005/8/layout/process5"/>
    <dgm:cxn modelId="{6AA91FD7-9BC6-4121-9F57-2CA623D690A4}" type="presOf" srcId="{E148FD03-167B-48B7-ADFE-EE89BAE8FC7D}" destId="{66438EF3-4B95-4668-9E79-6BA8C0EB82F5}" srcOrd="0" destOrd="0" presId="urn:microsoft.com/office/officeart/2005/8/layout/process5"/>
    <dgm:cxn modelId="{0BCD64E7-AB88-4181-89A7-BE6507907293}" type="presOf" srcId="{B99330BA-3AF3-4EC4-891A-DF0C8F7594DD}" destId="{B8E289B1-9A1B-4F24-9415-EB300A60A3B4}" srcOrd="0" destOrd="0" presId="urn:microsoft.com/office/officeart/2005/8/layout/process5"/>
    <dgm:cxn modelId="{405E18F5-F03F-4696-922E-9C1E46EE9C69}" type="presOf" srcId="{FD48740B-122B-4234-838D-C2083619CB62}" destId="{29D2A35B-665E-4346-B612-221C1ABF2A17}" srcOrd="0" destOrd="0" presId="urn:microsoft.com/office/officeart/2005/8/layout/process5"/>
    <dgm:cxn modelId="{481612FA-2B91-4475-83D4-137DC1E9BB2E}" type="presOf" srcId="{62343993-550C-4089-99A3-B77F99071FBE}" destId="{3D9F883E-7811-42F9-9B6A-9CD3ECE87B62}" srcOrd="0" destOrd="0" presId="urn:microsoft.com/office/officeart/2005/8/layout/process5"/>
    <dgm:cxn modelId="{3D7727F7-6CAD-4C58-87FA-7C44B3652921}" type="presParOf" srcId="{B20DB813-BB62-4F1B-9FA5-056D8E9FB602}" destId="{46293D9F-0F9C-4CCA-B5E8-7028C95133D1}" srcOrd="0" destOrd="0" presId="urn:microsoft.com/office/officeart/2005/8/layout/process5"/>
    <dgm:cxn modelId="{4AF6D534-5096-40DF-B66E-2479FA1300AB}" type="presParOf" srcId="{B20DB813-BB62-4F1B-9FA5-056D8E9FB602}" destId="{2ED7C2D6-0DF8-44D6-90F8-3C31BEFD8222}" srcOrd="1" destOrd="0" presId="urn:microsoft.com/office/officeart/2005/8/layout/process5"/>
    <dgm:cxn modelId="{E73C488E-A97C-40DC-9180-9DBFB833B3CD}" type="presParOf" srcId="{2ED7C2D6-0DF8-44D6-90F8-3C31BEFD8222}" destId="{42881153-F7A0-43BA-B371-4C9C63E7FB76}" srcOrd="0" destOrd="0" presId="urn:microsoft.com/office/officeart/2005/8/layout/process5"/>
    <dgm:cxn modelId="{72E63078-6F39-4EB0-A989-8A6B4CFD9E0B}" type="presParOf" srcId="{B20DB813-BB62-4F1B-9FA5-056D8E9FB602}" destId="{FE1071DB-EAE7-4DE2-BDD0-8DF3D80CE9EB}" srcOrd="2" destOrd="0" presId="urn:microsoft.com/office/officeart/2005/8/layout/process5"/>
    <dgm:cxn modelId="{568BD151-F78C-4871-BAB9-B38248495BAD}" type="presParOf" srcId="{B20DB813-BB62-4F1B-9FA5-056D8E9FB602}" destId="{20201D7D-A2F7-47B1-BE16-D85FC60B00AF}" srcOrd="3" destOrd="0" presId="urn:microsoft.com/office/officeart/2005/8/layout/process5"/>
    <dgm:cxn modelId="{22DD615A-725D-49DB-8EB1-637F44DE892E}" type="presParOf" srcId="{20201D7D-A2F7-47B1-BE16-D85FC60B00AF}" destId="{822AD147-40C2-4C41-B248-A3764F4C1F58}" srcOrd="0" destOrd="0" presId="urn:microsoft.com/office/officeart/2005/8/layout/process5"/>
    <dgm:cxn modelId="{8D67395F-43A6-4B3B-AD97-E75D33C1296A}" type="presParOf" srcId="{B20DB813-BB62-4F1B-9FA5-056D8E9FB602}" destId="{DD552CA4-BCD1-4C29-8C77-23F005740239}" srcOrd="4" destOrd="0" presId="urn:microsoft.com/office/officeart/2005/8/layout/process5"/>
    <dgm:cxn modelId="{15E4B3F7-57C2-4A18-BFC1-470391F6D1DB}" type="presParOf" srcId="{B20DB813-BB62-4F1B-9FA5-056D8E9FB602}" destId="{1760F79F-867E-4810-BA5E-8C02EDD4FC74}" srcOrd="5" destOrd="0" presId="urn:microsoft.com/office/officeart/2005/8/layout/process5"/>
    <dgm:cxn modelId="{8618071D-E995-4DE7-8C06-69729FE6CB28}" type="presParOf" srcId="{1760F79F-867E-4810-BA5E-8C02EDD4FC74}" destId="{ED829214-DB87-472D-85EA-130D4F712946}" srcOrd="0" destOrd="0" presId="urn:microsoft.com/office/officeart/2005/8/layout/process5"/>
    <dgm:cxn modelId="{EAB7C782-E9A4-45EA-979F-6FECB50A802F}" type="presParOf" srcId="{B20DB813-BB62-4F1B-9FA5-056D8E9FB602}" destId="{F8ECBBD1-434C-4CEA-B0BB-D5C61124AEE9}" srcOrd="6" destOrd="0" presId="urn:microsoft.com/office/officeart/2005/8/layout/process5"/>
    <dgm:cxn modelId="{E862C797-A8C2-42E3-B5E5-0C0F9D7F109C}" type="presParOf" srcId="{B20DB813-BB62-4F1B-9FA5-056D8E9FB602}" destId="{29D2A35B-665E-4346-B612-221C1ABF2A17}" srcOrd="7" destOrd="0" presId="urn:microsoft.com/office/officeart/2005/8/layout/process5"/>
    <dgm:cxn modelId="{DEFD5C86-2E89-40D8-ACEC-BDED68DDBA2B}" type="presParOf" srcId="{29D2A35B-665E-4346-B612-221C1ABF2A17}" destId="{178107F9-6FD6-4E98-903E-9AB4E376F56D}" srcOrd="0" destOrd="0" presId="urn:microsoft.com/office/officeart/2005/8/layout/process5"/>
    <dgm:cxn modelId="{800E0E7A-2983-47C2-963F-A3A47079F7F3}" type="presParOf" srcId="{B20DB813-BB62-4F1B-9FA5-056D8E9FB602}" destId="{3D9F883E-7811-42F9-9B6A-9CD3ECE87B62}" srcOrd="8" destOrd="0" presId="urn:microsoft.com/office/officeart/2005/8/layout/process5"/>
    <dgm:cxn modelId="{3A4B1816-1667-460A-AA92-73B289EC7200}" type="presParOf" srcId="{B20DB813-BB62-4F1B-9FA5-056D8E9FB602}" destId="{A231D059-CB7C-4F10-8CB4-5974119B5A48}" srcOrd="9" destOrd="0" presId="urn:microsoft.com/office/officeart/2005/8/layout/process5"/>
    <dgm:cxn modelId="{A8F39E4E-8CC8-4119-8C80-7893E4A61737}" type="presParOf" srcId="{A231D059-CB7C-4F10-8CB4-5974119B5A48}" destId="{D5A3E60B-391D-4371-825E-30DC9EAEC265}" srcOrd="0" destOrd="0" presId="urn:microsoft.com/office/officeart/2005/8/layout/process5"/>
    <dgm:cxn modelId="{56E49897-26B9-4DB6-800E-2CE749157147}" type="presParOf" srcId="{B20DB813-BB62-4F1B-9FA5-056D8E9FB602}" destId="{F17B67EB-F6BF-4150-9276-0F70066F15A2}" srcOrd="10" destOrd="0" presId="urn:microsoft.com/office/officeart/2005/8/layout/process5"/>
    <dgm:cxn modelId="{28760104-0D94-4050-A99F-328CEE7FDB44}" type="presParOf" srcId="{B20DB813-BB62-4F1B-9FA5-056D8E9FB602}" destId="{84C8D79A-C53C-498C-A40D-E049CCAC77A3}" srcOrd="11" destOrd="0" presId="urn:microsoft.com/office/officeart/2005/8/layout/process5"/>
    <dgm:cxn modelId="{7225C13F-E22A-44EE-B539-322F1DBC907E}" type="presParOf" srcId="{84C8D79A-C53C-498C-A40D-E049CCAC77A3}" destId="{F63A7F1B-4691-4BEF-816A-416B24023B29}" srcOrd="0" destOrd="0" presId="urn:microsoft.com/office/officeart/2005/8/layout/process5"/>
    <dgm:cxn modelId="{40A7A728-473A-4A58-A94E-38D5989B88EF}" type="presParOf" srcId="{B20DB813-BB62-4F1B-9FA5-056D8E9FB602}" destId="{66438EF3-4B95-4668-9E79-6BA8C0EB82F5}" srcOrd="12" destOrd="0" presId="urn:microsoft.com/office/officeart/2005/8/layout/process5"/>
    <dgm:cxn modelId="{63985E33-FDB8-4789-8FAC-5B8C52D68EEB}" type="presParOf" srcId="{B20DB813-BB62-4F1B-9FA5-056D8E9FB602}" destId="{B8E289B1-9A1B-4F24-9415-EB300A60A3B4}" srcOrd="13" destOrd="0" presId="urn:microsoft.com/office/officeart/2005/8/layout/process5"/>
    <dgm:cxn modelId="{E77EDCD1-41BC-47BE-9A27-6651E4EA8AF3}" type="presParOf" srcId="{B8E289B1-9A1B-4F24-9415-EB300A60A3B4}" destId="{9359F4F6-546F-4723-BDFC-ACAEBA8698A5}" srcOrd="0" destOrd="0" presId="urn:microsoft.com/office/officeart/2005/8/layout/process5"/>
    <dgm:cxn modelId="{EF8A949A-4A03-4A99-96A7-8182D83545AF}" type="presParOf" srcId="{B20DB813-BB62-4F1B-9FA5-056D8E9FB602}" destId="{B6D112AB-E37A-46B8-A78D-35BF12028429}" srcOrd="14" destOrd="0" presId="urn:microsoft.com/office/officeart/2005/8/layout/process5"/>
    <dgm:cxn modelId="{CEC64A5A-53FE-4EEE-8111-F202319905FF}" type="presParOf" srcId="{B20DB813-BB62-4F1B-9FA5-056D8E9FB602}" destId="{EAF8902A-F367-427A-8876-C144E84FB7DC}" srcOrd="15" destOrd="0" presId="urn:microsoft.com/office/officeart/2005/8/layout/process5"/>
    <dgm:cxn modelId="{86DD3FFC-0046-4B9E-9237-7A13A826B2AF}" type="presParOf" srcId="{EAF8902A-F367-427A-8876-C144E84FB7DC}" destId="{71211F73-A8BA-4FFF-AD01-73C1B9C18FFA}" srcOrd="0" destOrd="0" presId="urn:microsoft.com/office/officeart/2005/8/layout/process5"/>
    <dgm:cxn modelId="{0BD409A9-C1B1-42EB-8FCB-A4C2236C01C2}" type="presParOf" srcId="{B20DB813-BB62-4F1B-9FA5-056D8E9FB602}" destId="{C9B481CC-FEA5-430D-8CE9-96723FD362C1}"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2AE24B2-A1DF-4612-BA1E-D1F1645A15B1}"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5F16E75-EC59-49D3-B4E2-850C5EED5515}">
      <dgm:prSet phldrT="[Text]" custT="1"/>
      <dgm:spPr>
        <a:solidFill>
          <a:schemeClr val="accent2">
            <a:lumMod val="75000"/>
          </a:schemeClr>
        </a:solidFill>
      </dgm:spPr>
      <dgm:t>
        <a:bodyPr/>
        <a:lstStyle/>
        <a:p>
          <a:r>
            <a:rPr lang="en-US" sz="1200" dirty="0"/>
            <a:t>Potential Outcomes Structural Equations Directed Acyclic Graphs (DAGs)</a:t>
          </a:r>
        </a:p>
      </dgm:t>
    </dgm:pt>
    <dgm:pt modelId="{AE121406-9358-4AB1-8E54-C715EED55105}" type="parTrans" cxnId="{F925980F-2CBE-4167-B1A9-2F62EAE206FE}">
      <dgm:prSet/>
      <dgm:spPr/>
      <dgm:t>
        <a:bodyPr/>
        <a:lstStyle/>
        <a:p>
          <a:endParaRPr lang="en-US" sz="2800"/>
        </a:p>
      </dgm:t>
    </dgm:pt>
    <dgm:pt modelId="{67D1DE3A-52BA-4304-B337-C8610321EBF4}" type="sibTrans" cxnId="{F925980F-2CBE-4167-B1A9-2F62EAE206FE}">
      <dgm:prSet custT="1"/>
      <dgm:spPr/>
      <dgm:t>
        <a:bodyPr/>
        <a:lstStyle/>
        <a:p>
          <a:endParaRPr lang="en-US" sz="1050"/>
        </a:p>
      </dgm:t>
    </dgm:pt>
    <dgm:pt modelId="{E27E33BE-29A5-4B95-9FFD-0F58E12B3E5D}">
      <dgm:prSet phldrT="[Text]" custT="1"/>
      <dgm:spPr>
        <a:solidFill>
          <a:schemeClr val="accent2">
            <a:lumMod val="75000"/>
          </a:schemeClr>
        </a:solidFill>
      </dgm:spPr>
      <dgm:t>
        <a:bodyPr/>
        <a:lstStyle/>
        <a:p>
          <a:r>
            <a:rPr lang="en-US" sz="1200" dirty="0"/>
            <a:t>Graphical Criteria Single World Intervention Graphs</a:t>
          </a:r>
        </a:p>
      </dgm:t>
    </dgm:pt>
    <dgm:pt modelId="{CC784DCC-58C8-42E7-B9ED-E5D0B1324370}" type="parTrans" cxnId="{E837E720-F8E2-4C97-8E6D-82B9985B3B62}">
      <dgm:prSet/>
      <dgm:spPr/>
      <dgm:t>
        <a:bodyPr/>
        <a:lstStyle/>
        <a:p>
          <a:endParaRPr lang="en-US" sz="2800"/>
        </a:p>
      </dgm:t>
    </dgm:pt>
    <dgm:pt modelId="{B74D9B42-DFA7-4EBC-A63E-506F53E603A1}" type="sibTrans" cxnId="{E837E720-F8E2-4C97-8E6D-82B9985B3B62}">
      <dgm:prSet custT="1"/>
      <dgm:spPr/>
      <dgm:t>
        <a:bodyPr/>
        <a:lstStyle/>
        <a:p>
          <a:endParaRPr lang="en-US" sz="1050"/>
        </a:p>
      </dgm:t>
    </dgm:pt>
    <dgm:pt modelId="{79A788D2-9B2C-4B21-894D-3D23CD02499D}">
      <dgm:prSet phldrT="[Text]" custT="1"/>
      <dgm:spPr>
        <a:solidFill>
          <a:schemeClr val="accent2">
            <a:lumMod val="75000"/>
          </a:schemeClr>
        </a:solidFill>
      </dgm:spPr>
      <dgm:t>
        <a:bodyPr/>
        <a:lstStyle/>
        <a:p>
          <a:r>
            <a:rPr lang="en-US" sz="1200" dirty="0"/>
            <a:t>Unobserved Confounding: Instruments, Diff-in-Diff, Regression Discontinuity</a:t>
          </a:r>
        </a:p>
      </dgm:t>
    </dgm:pt>
    <dgm:pt modelId="{62854B74-0CAD-45D2-A154-9A7FC6430969}" type="parTrans" cxnId="{7ADA383F-A4EF-4600-BD9C-7FDC819046A3}">
      <dgm:prSet/>
      <dgm:spPr/>
      <dgm:t>
        <a:bodyPr/>
        <a:lstStyle/>
        <a:p>
          <a:endParaRPr lang="en-US" sz="2800"/>
        </a:p>
      </dgm:t>
    </dgm:pt>
    <dgm:pt modelId="{6B9978AF-45E7-4CE8-9B32-457E18B9BBD9}" type="sibTrans" cxnId="{7ADA383F-A4EF-4600-BD9C-7FDC819046A3}">
      <dgm:prSet custT="1"/>
      <dgm:spPr/>
      <dgm:t>
        <a:bodyPr/>
        <a:lstStyle/>
        <a:p>
          <a:endParaRPr lang="en-US" sz="1050"/>
        </a:p>
      </dgm:t>
    </dgm:pt>
    <dgm:pt modelId="{D3FE80E4-B95A-4A53-A0F9-D0AAA08A8A32}">
      <dgm:prSet phldrT="[Text]" custT="1"/>
      <dgm:spPr>
        <a:solidFill>
          <a:srgbClr val="509147"/>
        </a:solidFill>
      </dgm:spPr>
      <dgm:t>
        <a:bodyPr/>
        <a:lstStyle/>
        <a:p>
          <a:r>
            <a:rPr lang="en-US" sz="1200" dirty="0"/>
            <a:t>Double/Debiased Machine Learning (DML)</a:t>
          </a:r>
        </a:p>
      </dgm:t>
    </dgm:pt>
    <dgm:pt modelId="{CB25B858-7184-4D84-9A69-EF1C46BFE340}" type="parTrans" cxnId="{67A4EF02-2341-4023-B55A-F332606014AE}">
      <dgm:prSet/>
      <dgm:spPr/>
      <dgm:t>
        <a:bodyPr/>
        <a:lstStyle/>
        <a:p>
          <a:endParaRPr lang="en-US" sz="2800"/>
        </a:p>
      </dgm:t>
    </dgm:pt>
    <dgm:pt modelId="{FD48740B-122B-4234-838D-C2083619CB62}" type="sibTrans" cxnId="{67A4EF02-2341-4023-B55A-F332606014AE}">
      <dgm:prSet custT="1"/>
      <dgm:spPr/>
      <dgm:t>
        <a:bodyPr/>
        <a:lstStyle/>
        <a:p>
          <a:endParaRPr lang="en-US" sz="1050"/>
        </a:p>
      </dgm:t>
    </dgm:pt>
    <dgm:pt modelId="{62343993-550C-4089-99A3-B77F99071FBE}">
      <dgm:prSet phldrT="[Text]" custT="1"/>
      <dgm:spPr>
        <a:solidFill>
          <a:srgbClr val="509147"/>
        </a:solidFill>
      </dgm:spPr>
      <dgm:t>
        <a:bodyPr/>
        <a:lstStyle/>
        <a:p>
          <a:r>
            <a:rPr lang="en-US" sz="1200" dirty="0"/>
            <a:t>Automatic DML for Static and Dynamic Treatments (Reinforcement Learning)</a:t>
          </a:r>
        </a:p>
      </dgm:t>
    </dgm:pt>
    <dgm:pt modelId="{1CE1C782-5262-43D9-AE28-DA4ADD2ECA83}" type="parTrans" cxnId="{205703C8-C65A-47E8-8DA6-5D735E1326E7}">
      <dgm:prSet/>
      <dgm:spPr/>
      <dgm:t>
        <a:bodyPr/>
        <a:lstStyle/>
        <a:p>
          <a:endParaRPr lang="en-US" sz="2800"/>
        </a:p>
      </dgm:t>
    </dgm:pt>
    <dgm:pt modelId="{0F42FFA2-F5DA-412D-A70C-36DA55D69FDA}" type="sibTrans" cxnId="{205703C8-C65A-47E8-8DA6-5D735E1326E7}">
      <dgm:prSet custT="1"/>
      <dgm:spPr/>
      <dgm:t>
        <a:bodyPr/>
        <a:lstStyle/>
        <a:p>
          <a:endParaRPr lang="en-US" sz="1050"/>
        </a:p>
      </dgm:t>
    </dgm:pt>
    <dgm:pt modelId="{05B835CB-3808-4549-AE34-8E342D3C3A40}">
      <dgm:prSet phldrT="[Text]" custT="1"/>
      <dgm:spPr>
        <a:solidFill>
          <a:srgbClr val="509147"/>
        </a:solidFill>
      </dgm:spPr>
      <dgm:t>
        <a:bodyPr/>
        <a:lstStyle/>
        <a:p>
          <a:r>
            <a:rPr lang="en-US" sz="1200" dirty="0"/>
            <a:t>Automatic DML for Proximal Inference and Instrumental Variables</a:t>
          </a:r>
        </a:p>
      </dgm:t>
    </dgm:pt>
    <dgm:pt modelId="{186AD88C-E4AF-4763-8F4A-1BC141C73CAC}" type="parTrans" cxnId="{E2FFF64E-2C33-40E3-9C8C-1581844C7893}">
      <dgm:prSet/>
      <dgm:spPr/>
      <dgm:t>
        <a:bodyPr/>
        <a:lstStyle/>
        <a:p>
          <a:endParaRPr lang="en-US" sz="2800"/>
        </a:p>
      </dgm:t>
    </dgm:pt>
    <dgm:pt modelId="{866CCD5D-FC8C-4A48-A738-AFC0142D3696}" type="sibTrans" cxnId="{E2FFF64E-2C33-40E3-9C8C-1581844C7893}">
      <dgm:prSet custT="1"/>
      <dgm:spPr/>
      <dgm:t>
        <a:bodyPr/>
        <a:lstStyle/>
        <a:p>
          <a:endParaRPr lang="en-US" sz="1050"/>
        </a:p>
      </dgm:t>
    </dgm:pt>
    <dgm:pt modelId="{E148FD03-167B-48B7-ADFE-EE89BAE8FC7D}">
      <dgm:prSet phldrT="[Text]" custT="1"/>
      <dgm:spPr>
        <a:solidFill>
          <a:srgbClr val="AB2DA5"/>
        </a:solidFill>
      </dgm:spPr>
      <dgm:t>
        <a:bodyPr/>
        <a:lstStyle/>
        <a:p>
          <a:r>
            <a:rPr lang="en-US" sz="1200" dirty="0"/>
            <a:t>Statistical learning theory for heterogeneous treatment effects</a:t>
          </a:r>
        </a:p>
      </dgm:t>
    </dgm:pt>
    <dgm:pt modelId="{BA99B97A-997A-41F4-B587-0934FC28BCA1}" type="parTrans" cxnId="{C3C6502F-F093-4F38-BEAF-62CA81B865EF}">
      <dgm:prSet/>
      <dgm:spPr/>
      <dgm:t>
        <a:bodyPr/>
        <a:lstStyle/>
        <a:p>
          <a:endParaRPr lang="en-US" sz="2800"/>
        </a:p>
      </dgm:t>
    </dgm:pt>
    <dgm:pt modelId="{B99330BA-3AF3-4EC4-891A-DF0C8F7594DD}" type="sibTrans" cxnId="{C3C6502F-F093-4F38-BEAF-62CA81B865EF}">
      <dgm:prSet custT="1"/>
      <dgm:spPr/>
      <dgm:t>
        <a:bodyPr/>
        <a:lstStyle/>
        <a:p>
          <a:endParaRPr lang="en-US" sz="1050"/>
        </a:p>
      </dgm:t>
    </dgm:pt>
    <dgm:pt modelId="{BFB83CE4-A368-438E-8750-CDEDD2A7420E}">
      <dgm:prSet phldrT="[Text]" custT="1"/>
      <dgm:spPr>
        <a:solidFill>
          <a:srgbClr val="AB2DA5"/>
        </a:solidFill>
      </dgm:spPr>
      <dgm:t>
        <a:bodyPr/>
        <a:lstStyle/>
        <a:p>
          <a:r>
            <a:rPr lang="en-US" sz="1200" dirty="0"/>
            <a:t>Non-parametric inference for heterogeneous treatment effects (Causal Forests)</a:t>
          </a:r>
        </a:p>
      </dgm:t>
    </dgm:pt>
    <dgm:pt modelId="{4F73C225-8440-42E0-AE70-E514E2EE9BCB}" type="parTrans" cxnId="{27B2F768-C47C-4B63-AE3B-9F551312FCF8}">
      <dgm:prSet/>
      <dgm:spPr/>
      <dgm:t>
        <a:bodyPr/>
        <a:lstStyle/>
        <a:p>
          <a:endParaRPr lang="en-US" sz="2800"/>
        </a:p>
      </dgm:t>
    </dgm:pt>
    <dgm:pt modelId="{B2752D17-54F4-49DE-A80A-79ECB0FFA035}" type="sibTrans" cxnId="{27B2F768-C47C-4B63-AE3B-9F551312FCF8}">
      <dgm:prSet custT="1"/>
      <dgm:spPr/>
      <dgm:t>
        <a:bodyPr/>
        <a:lstStyle/>
        <a:p>
          <a:endParaRPr lang="en-US" sz="1050"/>
        </a:p>
      </dgm:t>
    </dgm:pt>
    <dgm:pt modelId="{0E9ABB3E-C5EE-4134-8076-5FB0CC095C06}">
      <dgm:prSet phldrT="[Text]" custT="1"/>
      <dgm:spPr>
        <a:solidFill>
          <a:srgbClr val="AB2DA5"/>
        </a:solidFill>
      </dgm:spPr>
      <dgm:t>
        <a:bodyPr/>
        <a:lstStyle/>
        <a:p>
          <a:r>
            <a:rPr lang="en-US" sz="1200" dirty="0"/>
            <a:t>Statistical learning theory for conditional moment problems (instrumental variables)</a:t>
          </a:r>
        </a:p>
      </dgm:t>
    </dgm:pt>
    <dgm:pt modelId="{F8D9A799-2199-4FF0-9BBA-FCC53E0323EB}" type="parTrans" cxnId="{3B69DAC3-5FC1-4C80-B0FD-168C1E7D1755}">
      <dgm:prSet/>
      <dgm:spPr/>
      <dgm:t>
        <a:bodyPr/>
        <a:lstStyle/>
        <a:p>
          <a:endParaRPr lang="en-US" sz="2800"/>
        </a:p>
      </dgm:t>
    </dgm:pt>
    <dgm:pt modelId="{D7959022-DF46-477C-9765-D42768D4A9B9}" type="sibTrans" cxnId="{3B69DAC3-5FC1-4C80-B0FD-168C1E7D1755}">
      <dgm:prSet custT="1"/>
      <dgm:spPr/>
      <dgm:t>
        <a:bodyPr/>
        <a:lstStyle/>
        <a:p>
          <a:endParaRPr lang="en-US" sz="1050"/>
        </a:p>
      </dgm:t>
    </dgm:pt>
    <dgm:pt modelId="{B20DB813-BB62-4F1B-9FA5-056D8E9FB602}" type="pres">
      <dgm:prSet presAssocID="{C2AE24B2-A1DF-4612-BA1E-D1F1645A15B1}" presName="diagram" presStyleCnt="0">
        <dgm:presLayoutVars>
          <dgm:dir/>
          <dgm:resizeHandles val="exact"/>
        </dgm:presLayoutVars>
      </dgm:prSet>
      <dgm:spPr/>
    </dgm:pt>
    <dgm:pt modelId="{46293D9F-0F9C-4CCA-B5E8-7028C95133D1}" type="pres">
      <dgm:prSet presAssocID="{05F16E75-EC59-49D3-B4E2-850C5EED5515}" presName="node" presStyleLbl="node1" presStyleIdx="0" presStyleCnt="9">
        <dgm:presLayoutVars>
          <dgm:bulletEnabled val="1"/>
        </dgm:presLayoutVars>
      </dgm:prSet>
      <dgm:spPr/>
    </dgm:pt>
    <dgm:pt modelId="{2ED7C2D6-0DF8-44D6-90F8-3C31BEFD8222}" type="pres">
      <dgm:prSet presAssocID="{67D1DE3A-52BA-4304-B337-C8610321EBF4}" presName="sibTrans" presStyleLbl="sibTrans2D1" presStyleIdx="0" presStyleCnt="8"/>
      <dgm:spPr/>
    </dgm:pt>
    <dgm:pt modelId="{42881153-F7A0-43BA-B371-4C9C63E7FB76}" type="pres">
      <dgm:prSet presAssocID="{67D1DE3A-52BA-4304-B337-C8610321EBF4}" presName="connectorText" presStyleLbl="sibTrans2D1" presStyleIdx="0" presStyleCnt="8"/>
      <dgm:spPr/>
    </dgm:pt>
    <dgm:pt modelId="{FE1071DB-EAE7-4DE2-BDD0-8DF3D80CE9EB}" type="pres">
      <dgm:prSet presAssocID="{E27E33BE-29A5-4B95-9FFD-0F58E12B3E5D}" presName="node" presStyleLbl="node1" presStyleIdx="1" presStyleCnt="9">
        <dgm:presLayoutVars>
          <dgm:bulletEnabled val="1"/>
        </dgm:presLayoutVars>
      </dgm:prSet>
      <dgm:spPr/>
    </dgm:pt>
    <dgm:pt modelId="{20201D7D-A2F7-47B1-BE16-D85FC60B00AF}" type="pres">
      <dgm:prSet presAssocID="{B74D9B42-DFA7-4EBC-A63E-506F53E603A1}" presName="sibTrans" presStyleLbl="sibTrans2D1" presStyleIdx="1" presStyleCnt="8"/>
      <dgm:spPr/>
    </dgm:pt>
    <dgm:pt modelId="{822AD147-40C2-4C41-B248-A3764F4C1F58}" type="pres">
      <dgm:prSet presAssocID="{B74D9B42-DFA7-4EBC-A63E-506F53E603A1}" presName="connectorText" presStyleLbl="sibTrans2D1" presStyleIdx="1" presStyleCnt="8"/>
      <dgm:spPr/>
    </dgm:pt>
    <dgm:pt modelId="{DD552CA4-BCD1-4C29-8C77-23F005740239}" type="pres">
      <dgm:prSet presAssocID="{79A788D2-9B2C-4B21-894D-3D23CD02499D}" presName="node" presStyleLbl="node1" presStyleIdx="2" presStyleCnt="9">
        <dgm:presLayoutVars>
          <dgm:bulletEnabled val="1"/>
        </dgm:presLayoutVars>
      </dgm:prSet>
      <dgm:spPr/>
    </dgm:pt>
    <dgm:pt modelId="{1760F79F-867E-4810-BA5E-8C02EDD4FC74}" type="pres">
      <dgm:prSet presAssocID="{6B9978AF-45E7-4CE8-9B32-457E18B9BBD9}" presName="sibTrans" presStyleLbl="sibTrans2D1" presStyleIdx="2" presStyleCnt="8"/>
      <dgm:spPr/>
    </dgm:pt>
    <dgm:pt modelId="{ED829214-DB87-472D-85EA-130D4F712946}" type="pres">
      <dgm:prSet presAssocID="{6B9978AF-45E7-4CE8-9B32-457E18B9BBD9}" presName="connectorText" presStyleLbl="sibTrans2D1" presStyleIdx="2" presStyleCnt="8"/>
      <dgm:spPr/>
    </dgm:pt>
    <dgm:pt modelId="{F8ECBBD1-434C-4CEA-B0BB-D5C61124AEE9}" type="pres">
      <dgm:prSet presAssocID="{D3FE80E4-B95A-4A53-A0F9-D0AAA08A8A32}" presName="node" presStyleLbl="node1" presStyleIdx="3" presStyleCnt="9">
        <dgm:presLayoutVars>
          <dgm:bulletEnabled val="1"/>
        </dgm:presLayoutVars>
      </dgm:prSet>
      <dgm:spPr/>
    </dgm:pt>
    <dgm:pt modelId="{29D2A35B-665E-4346-B612-221C1ABF2A17}" type="pres">
      <dgm:prSet presAssocID="{FD48740B-122B-4234-838D-C2083619CB62}" presName="sibTrans" presStyleLbl="sibTrans2D1" presStyleIdx="3" presStyleCnt="8"/>
      <dgm:spPr/>
    </dgm:pt>
    <dgm:pt modelId="{178107F9-6FD6-4E98-903E-9AB4E376F56D}" type="pres">
      <dgm:prSet presAssocID="{FD48740B-122B-4234-838D-C2083619CB62}" presName="connectorText" presStyleLbl="sibTrans2D1" presStyleIdx="3" presStyleCnt="8"/>
      <dgm:spPr/>
    </dgm:pt>
    <dgm:pt modelId="{3D9F883E-7811-42F9-9B6A-9CD3ECE87B62}" type="pres">
      <dgm:prSet presAssocID="{62343993-550C-4089-99A3-B77F99071FBE}" presName="node" presStyleLbl="node1" presStyleIdx="4" presStyleCnt="9">
        <dgm:presLayoutVars>
          <dgm:bulletEnabled val="1"/>
        </dgm:presLayoutVars>
      </dgm:prSet>
      <dgm:spPr/>
    </dgm:pt>
    <dgm:pt modelId="{A231D059-CB7C-4F10-8CB4-5974119B5A48}" type="pres">
      <dgm:prSet presAssocID="{0F42FFA2-F5DA-412D-A70C-36DA55D69FDA}" presName="sibTrans" presStyleLbl="sibTrans2D1" presStyleIdx="4" presStyleCnt="8"/>
      <dgm:spPr/>
    </dgm:pt>
    <dgm:pt modelId="{D5A3E60B-391D-4371-825E-30DC9EAEC265}" type="pres">
      <dgm:prSet presAssocID="{0F42FFA2-F5DA-412D-A70C-36DA55D69FDA}" presName="connectorText" presStyleLbl="sibTrans2D1" presStyleIdx="4" presStyleCnt="8"/>
      <dgm:spPr/>
    </dgm:pt>
    <dgm:pt modelId="{F17B67EB-F6BF-4150-9276-0F70066F15A2}" type="pres">
      <dgm:prSet presAssocID="{05B835CB-3808-4549-AE34-8E342D3C3A40}" presName="node" presStyleLbl="node1" presStyleIdx="5" presStyleCnt="9">
        <dgm:presLayoutVars>
          <dgm:bulletEnabled val="1"/>
        </dgm:presLayoutVars>
      </dgm:prSet>
      <dgm:spPr/>
    </dgm:pt>
    <dgm:pt modelId="{84C8D79A-C53C-498C-A40D-E049CCAC77A3}" type="pres">
      <dgm:prSet presAssocID="{866CCD5D-FC8C-4A48-A738-AFC0142D3696}" presName="sibTrans" presStyleLbl="sibTrans2D1" presStyleIdx="5" presStyleCnt="8"/>
      <dgm:spPr/>
    </dgm:pt>
    <dgm:pt modelId="{F63A7F1B-4691-4BEF-816A-416B24023B29}" type="pres">
      <dgm:prSet presAssocID="{866CCD5D-FC8C-4A48-A738-AFC0142D3696}" presName="connectorText" presStyleLbl="sibTrans2D1" presStyleIdx="5" presStyleCnt="8"/>
      <dgm:spPr/>
    </dgm:pt>
    <dgm:pt modelId="{66438EF3-4B95-4668-9E79-6BA8C0EB82F5}" type="pres">
      <dgm:prSet presAssocID="{E148FD03-167B-48B7-ADFE-EE89BAE8FC7D}" presName="node" presStyleLbl="node1" presStyleIdx="6" presStyleCnt="9">
        <dgm:presLayoutVars>
          <dgm:bulletEnabled val="1"/>
        </dgm:presLayoutVars>
      </dgm:prSet>
      <dgm:spPr/>
    </dgm:pt>
    <dgm:pt modelId="{B8E289B1-9A1B-4F24-9415-EB300A60A3B4}" type="pres">
      <dgm:prSet presAssocID="{B99330BA-3AF3-4EC4-891A-DF0C8F7594DD}" presName="sibTrans" presStyleLbl="sibTrans2D1" presStyleIdx="6" presStyleCnt="8"/>
      <dgm:spPr/>
    </dgm:pt>
    <dgm:pt modelId="{9359F4F6-546F-4723-BDFC-ACAEBA8698A5}" type="pres">
      <dgm:prSet presAssocID="{B99330BA-3AF3-4EC4-891A-DF0C8F7594DD}" presName="connectorText" presStyleLbl="sibTrans2D1" presStyleIdx="6" presStyleCnt="8"/>
      <dgm:spPr/>
    </dgm:pt>
    <dgm:pt modelId="{B6D112AB-E37A-46B8-A78D-35BF12028429}" type="pres">
      <dgm:prSet presAssocID="{BFB83CE4-A368-438E-8750-CDEDD2A7420E}" presName="node" presStyleLbl="node1" presStyleIdx="7" presStyleCnt="9">
        <dgm:presLayoutVars>
          <dgm:bulletEnabled val="1"/>
        </dgm:presLayoutVars>
      </dgm:prSet>
      <dgm:spPr/>
    </dgm:pt>
    <dgm:pt modelId="{EAF8902A-F367-427A-8876-C144E84FB7DC}" type="pres">
      <dgm:prSet presAssocID="{B2752D17-54F4-49DE-A80A-79ECB0FFA035}" presName="sibTrans" presStyleLbl="sibTrans2D1" presStyleIdx="7" presStyleCnt="8"/>
      <dgm:spPr/>
    </dgm:pt>
    <dgm:pt modelId="{71211F73-A8BA-4FFF-AD01-73C1B9C18FFA}" type="pres">
      <dgm:prSet presAssocID="{B2752D17-54F4-49DE-A80A-79ECB0FFA035}" presName="connectorText" presStyleLbl="sibTrans2D1" presStyleIdx="7" presStyleCnt="8"/>
      <dgm:spPr/>
    </dgm:pt>
    <dgm:pt modelId="{C9B481CC-FEA5-430D-8CE9-96723FD362C1}" type="pres">
      <dgm:prSet presAssocID="{0E9ABB3E-C5EE-4134-8076-5FB0CC095C06}" presName="node" presStyleLbl="node1" presStyleIdx="8" presStyleCnt="9">
        <dgm:presLayoutVars>
          <dgm:bulletEnabled val="1"/>
        </dgm:presLayoutVars>
      </dgm:prSet>
      <dgm:spPr/>
    </dgm:pt>
  </dgm:ptLst>
  <dgm:cxnLst>
    <dgm:cxn modelId="{67A4EF02-2341-4023-B55A-F332606014AE}" srcId="{C2AE24B2-A1DF-4612-BA1E-D1F1645A15B1}" destId="{D3FE80E4-B95A-4A53-A0F9-D0AAA08A8A32}" srcOrd="3" destOrd="0" parTransId="{CB25B858-7184-4D84-9A69-EF1C46BFE340}" sibTransId="{FD48740B-122B-4234-838D-C2083619CB62}"/>
    <dgm:cxn modelId="{CAFFF305-643F-490C-A443-071E59A09F3E}" type="presOf" srcId="{67D1DE3A-52BA-4304-B337-C8610321EBF4}" destId="{2ED7C2D6-0DF8-44D6-90F8-3C31BEFD8222}" srcOrd="0" destOrd="0" presId="urn:microsoft.com/office/officeart/2005/8/layout/process5"/>
    <dgm:cxn modelId="{F925980F-2CBE-4167-B1A9-2F62EAE206FE}" srcId="{C2AE24B2-A1DF-4612-BA1E-D1F1645A15B1}" destId="{05F16E75-EC59-49D3-B4E2-850C5EED5515}" srcOrd="0" destOrd="0" parTransId="{AE121406-9358-4AB1-8E54-C715EED55105}" sibTransId="{67D1DE3A-52BA-4304-B337-C8610321EBF4}"/>
    <dgm:cxn modelId="{2BB3E50F-AE6E-4B11-A6F8-3EF1F58F5C93}" type="presOf" srcId="{0F42FFA2-F5DA-412D-A70C-36DA55D69FDA}" destId="{A231D059-CB7C-4F10-8CB4-5974119B5A48}" srcOrd="0" destOrd="0" presId="urn:microsoft.com/office/officeart/2005/8/layout/process5"/>
    <dgm:cxn modelId="{C1BDFF14-6639-4D24-A496-EDB36612F1A8}" type="presOf" srcId="{B74D9B42-DFA7-4EBC-A63E-506F53E603A1}" destId="{20201D7D-A2F7-47B1-BE16-D85FC60B00AF}" srcOrd="0" destOrd="0" presId="urn:microsoft.com/office/officeart/2005/8/layout/process5"/>
    <dgm:cxn modelId="{E837E720-F8E2-4C97-8E6D-82B9985B3B62}" srcId="{C2AE24B2-A1DF-4612-BA1E-D1F1645A15B1}" destId="{E27E33BE-29A5-4B95-9FFD-0F58E12B3E5D}" srcOrd="1" destOrd="0" parTransId="{CC784DCC-58C8-42E7-B9ED-E5D0B1324370}" sibTransId="{B74D9B42-DFA7-4EBC-A63E-506F53E603A1}"/>
    <dgm:cxn modelId="{14920524-D385-4815-B00D-1027711979F7}" type="presOf" srcId="{E27E33BE-29A5-4B95-9FFD-0F58E12B3E5D}" destId="{FE1071DB-EAE7-4DE2-BDD0-8DF3D80CE9EB}" srcOrd="0" destOrd="0" presId="urn:microsoft.com/office/officeart/2005/8/layout/process5"/>
    <dgm:cxn modelId="{84981528-9212-40A8-9CDA-BD4CD06B0AEE}" type="presOf" srcId="{6B9978AF-45E7-4CE8-9B32-457E18B9BBD9}" destId="{1760F79F-867E-4810-BA5E-8C02EDD4FC74}" srcOrd="0" destOrd="0" presId="urn:microsoft.com/office/officeart/2005/8/layout/process5"/>
    <dgm:cxn modelId="{11A4BF29-684C-4800-AED9-FD2D4DC1564F}" type="presOf" srcId="{05F16E75-EC59-49D3-B4E2-850C5EED5515}" destId="{46293D9F-0F9C-4CCA-B5E8-7028C95133D1}" srcOrd="0" destOrd="0" presId="urn:microsoft.com/office/officeart/2005/8/layout/process5"/>
    <dgm:cxn modelId="{C3C6502F-F093-4F38-BEAF-62CA81B865EF}" srcId="{C2AE24B2-A1DF-4612-BA1E-D1F1645A15B1}" destId="{E148FD03-167B-48B7-ADFE-EE89BAE8FC7D}" srcOrd="6" destOrd="0" parTransId="{BA99B97A-997A-41F4-B587-0934FC28BCA1}" sibTransId="{B99330BA-3AF3-4EC4-891A-DF0C8F7594DD}"/>
    <dgm:cxn modelId="{7ADA383F-A4EF-4600-BD9C-7FDC819046A3}" srcId="{C2AE24B2-A1DF-4612-BA1E-D1F1645A15B1}" destId="{79A788D2-9B2C-4B21-894D-3D23CD02499D}" srcOrd="2" destOrd="0" parTransId="{62854B74-0CAD-45D2-A154-9A7FC6430969}" sibTransId="{6B9978AF-45E7-4CE8-9B32-457E18B9BBD9}"/>
    <dgm:cxn modelId="{0509663F-935A-4AA6-8545-064B5C1F408D}" type="presOf" srcId="{B2752D17-54F4-49DE-A80A-79ECB0FFA035}" destId="{EAF8902A-F367-427A-8876-C144E84FB7DC}" srcOrd="0" destOrd="0" presId="urn:microsoft.com/office/officeart/2005/8/layout/process5"/>
    <dgm:cxn modelId="{27B2F768-C47C-4B63-AE3B-9F551312FCF8}" srcId="{C2AE24B2-A1DF-4612-BA1E-D1F1645A15B1}" destId="{BFB83CE4-A368-438E-8750-CDEDD2A7420E}" srcOrd="7" destOrd="0" parTransId="{4F73C225-8440-42E0-AE70-E514E2EE9BCB}" sibTransId="{B2752D17-54F4-49DE-A80A-79ECB0FFA035}"/>
    <dgm:cxn modelId="{9BB1C96E-4BB4-4812-83FB-BD44EE0EC571}" type="presOf" srcId="{866CCD5D-FC8C-4A48-A738-AFC0142D3696}" destId="{84C8D79A-C53C-498C-A40D-E049CCAC77A3}" srcOrd="0" destOrd="0" presId="urn:microsoft.com/office/officeart/2005/8/layout/process5"/>
    <dgm:cxn modelId="{E2FFF64E-2C33-40E3-9C8C-1581844C7893}" srcId="{C2AE24B2-A1DF-4612-BA1E-D1F1645A15B1}" destId="{05B835CB-3808-4549-AE34-8E342D3C3A40}" srcOrd="5" destOrd="0" parTransId="{186AD88C-E4AF-4763-8F4A-1BC141C73CAC}" sibTransId="{866CCD5D-FC8C-4A48-A738-AFC0142D3696}"/>
    <dgm:cxn modelId="{8447D66F-6CA2-4BBB-96D6-0958D7B692CD}" type="presOf" srcId="{B99330BA-3AF3-4EC4-891A-DF0C8F7594DD}" destId="{9359F4F6-546F-4723-BDFC-ACAEBA8698A5}" srcOrd="1" destOrd="0" presId="urn:microsoft.com/office/officeart/2005/8/layout/process5"/>
    <dgm:cxn modelId="{F0566D58-EABD-4648-911F-399F6B20CB8A}" type="presOf" srcId="{6B9978AF-45E7-4CE8-9B32-457E18B9BBD9}" destId="{ED829214-DB87-472D-85EA-130D4F712946}" srcOrd="1" destOrd="0" presId="urn:microsoft.com/office/officeart/2005/8/layout/process5"/>
    <dgm:cxn modelId="{AFB61C7E-2B9D-46A4-ACE3-9EA3C21EC910}" type="presOf" srcId="{67D1DE3A-52BA-4304-B337-C8610321EBF4}" destId="{42881153-F7A0-43BA-B371-4C9C63E7FB76}" srcOrd="1" destOrd="0" presId="urn:microsoft.com/office/officeart/2005/8/layout/process5"/>
    <dgm:cxn modelId="{883DF481-4231-4D6B-BC1E-BD719E01B1DA}" type="presOf" srcId="{866CCD5D-FC8C-4A48-A738-AFC0142D3696}" destId="{F63A7F1B-4691-4BEF-816A-416B24023B29}" srcOrd="1" destOrd="0" presId="urn:microsoft.com/office/officeart/2005/8/layout/process5"/>
    <dgm:cxn modelId="{276F7691-5E66-4DF3-A346-D1CFB9E7A872}" type="presOf" srcId="{D3FE80E4-B95A-4A53-A0F9-D0AAA08A8A32}" destId="{F8ECBBD1-434C-4CEA-B0BB-D5C61124AEE9}" srcOrd="0" destOrd="0" presId="urn:microsoft.com/office/officeart/2005/8/layout/process5"/>
    <dgm:cxn modelId="{6FC6E598-8796-411B-ACFE-C720838FB88D}" type="presOf" srcId="{0F42FFA2-F5DA-412D-A70C-36DA55D69FDA}" destId="{D5A3E60B-391D-4371-825E-30DC9EAEC265}" srcOrd="1" destOrd="0" presId="urn:microsoft.com/office/officeart/2005/8/layout/process5"/>
    <dgm:cxn modelId="{DD3404A4-0057-49C1-8326-FD8A617C9185}" type="presOf" srcId="{0E9ABB3E-C5EE-4134-8076-5FB0CC095C06}" destId="{C9B481CC-FEA5-430D-8CE9-96723FD362C1}" srcOrd="0" destOrd="0" presId="urn:microsoft.com/office/officeart/2005/8/layout/process5"/>
    <dgm:cxn modelId="{D34D57AC-8259-4666-9A1D-3BB83DE90342}" type="presOf" srcId="{BFB83CE4-A368-438E-8750-CDEDD2A7420E}" destId="{B6D112AB-E37A-46B8-A78D-35BF12028429}" srcOrd="0" destOrd="0" presId="urn:microsoft.com/office/officeart/2005/8/layout/process5"/>
    <dgm:cxn modelId="{9BBC4EB4-3943-41F4-BFFE-E0DE86E67BDF}" type="presOf" srcId="{79A788D2-9B2C-4B21-894D-3D23CD02499D}" destId="{DD552CA4-BCD1-4C29-8C77-23F005740239}" srcOrd="0" destOrd="0" presId="urn:microsoft.com/office/officeart/2005/8/layout/process5"/>
    <dgm:cxn modelId="{D2CF8ABF-124F-4FE2-83F2-5B4C91CD377C}" type="presOf" srcId="{05B835CB-3808-4549-AE34-8E342D3C3A40}" destId="{F17B67EB-F6BF-4150-9276-0F70066F15A2}" srcOrd="0" destOrd="0" presId="urn:microsoft.com/office/officeart/2005/8/layout/process5"/>
    <dgm:cxn modelId="{9946C2C2-7146-4B4B-B192-A57979ABC4DB}" type="presOf" srcId="{FD48740B-122B-4234-838D-C2083619CB62}" destId="{178107F9-6FD6-4E98-903E-9AB4E376F56D}" srcOrd="1" destOrd="0" presId="urn:microsoft.com/office/officeart/2005/8/layout/process5"/>
    <dgm:cxn modelId="{3B69DAC3-5FC1-4C80-B0FD-168C1E7D1755}" srcId="{C2AE24B2-A1DF-4612-BA1E-D1F1645A15B1}" destId="{0E9ABB3E-C5EE-4134-8076-5FB0CC095C06}" srcOrd="8" destOrd="0" parTransId="{F8D9A799-2199-4FF0-9BBA-FCC53E0323EB}" sibTransId="{D7959022-DF46-477C-9765-D42768D4A9B9}"/>
    <dgm:cxn modelId="{205703C8-C65A-47E8-8DA6-5D735E1326E7}" srcId="{C2AE24B2-A1DF-4612-BA1E-D1F1645A15B1}" destId="{62343993-550C-4089-99A3-B77F99071FBE}" srcOrd="4" destOrd="0" parTransId="{1CE1C782-5262-43D9-AE28-DA4ADD2ECA83}" sibTransId="{0F42FFA2-F5DA-412D-A70C-36DA55D69FDA}"/>
    <dgm:cxn modelId="{250A7FC9-BD68-4D84-B986-E4CD0A6D1DA5}" type="presOf" srcId="{B2752D17-54F4-49DE-A80A-79ECB0FFA035}" destId="{71211F73-A8BA-4FFF-AD01-73C1B9C18FFA}" srcOrd="1" destOrd="0" presId="urn:microsoft.com/office/officeart/2005/8/layout/process5"/>
    <dgm:cxn modelId="{AC0726D4-C5BB-4C55-968A-C31AB04B577C}" type="presOf" srcId="{B74D9B42-DFA7-4EBC-A63E-506F53E603A1}" destId="{822AD147-40C2-4C41-B248-A3764F4C1F58}" srcOrd="1" destOrd="0" presId="urn:microsoft.com/office/officeart/2005/8/layout/process5"/>
    <dgm:cxn modelId="{8AFBD3D6-64D5-465D-8F98-024E9B600999}" type="presOf" srcId="{C2AE24B2-A1DF-4612-BA1E-D1F1645A15B1}" destId="{B20DB813-BB62-4F1B-9FA5-056D8E9FB602}" srcOrd="0" destOrd="0" presId="urn:microsoft.com/office/officeart/2005/8/layout/process5"/>
    <dgm:cxn modelId="{6AA91FD7-9BC6-4121-9F57-2CA623D690A4}" type="presOf" srcId="{E148FD03-167B-48B7-ADFE-EE89BAE8FC7D}" destId="{66438EF3-4B95-4668-9E79-6BA8C0EB82F5}" srcOrd="0" destOrd="0" presId="urn:microsoft.com/office/officeart/2005/8/layout/process5"/>
    <dgm:cxn modelId="{0BCD64E7-AB88-4181-89A7-BE6507907293}" type="presOf" srcId="{B99330BA-3AF3-4EC4-891A-DF0C8F7594DD}" destId="{B8E289B1-9A1B-4F24-9415-EB300A60A3B4}" srcOrd="0" destOrd="0" presId="urn:microsoft.com/office/officeart/2005/8/layout/process5"/>
    <dgm:cxn modelId="{405E18F5-F03F-4696-922E-9C1E46EE9C69}" type="presOf" srcId="{FD48740B-122B-4234-838D-C2083619CB62}" destId="{29D2A35B-665E-4346-B612-221C1ABF2A17}" srcOrd="0" destOrd="0" presId="urn:microsoft.com/office/officeart/2005/8/layout/process5"/>
    <dgm:cxn modelId="{481612FA-2B91-4475-83D4-137DC1E9BB2E}" type="presOf" srcId="{62343993-550C-4089-99A3-B77F99071FBE}" destId="{3D9F883E-7811-42F9-9B6A-9CD3ECE87B62}" srcOrd="0" destOrd="0" presId="urn:microsoft.com/office/officeart/2005/8/layout/process5"/>
    <dgm:cxn modelId="{3D7727F7-6CAD-4C58-87FA-7C44B3652921}" type="presParOf" srcId="{B20DB813-BB62-4F1B-9FA5-056D8E9FB602}" destId="{46293D9F-0F9C-4CCA-B5E8-7028C95133D1}" srcOrd="0" destOrd="0" presId="urn:microsoft.com/office/officeart/2005/8/layout/process5"/>
    <dgm:cxn modelId="{4AF6D534-5096-40DF-B66E-2479FA1300AB}" type="presParOf" srcId="{B20DB813-BB62-4F1B-9FA5-056D8E9FB602}" destId="{2ED7C2D6-0DF8-44D6-90F8-3C31BEFD8222}" srcOrd="1" destOrd="0" presId="urn:microsoft.com/office/officeart/2005/8/layout/process5"/>
    <dgm:cxn modelId="{E73C488E-A97C-40DC-9180-9DBFB833B3CD}" type="presParOf" srcId="{2ED7C2D6-0DF8-44D6-90F8-3C31BEFD8222}" destId="{42881153-F7A0-43BA-B371-4C9C63E7FB76}" srcOrd="0" destOrd="0" presId="urn:microsoft.com/office/officeart/2005/8/layout/process5"/>
    <dgm:cxn modelId="{72E63078-6F39-4EB0-A989-8A6B4CFD9E0B}" type="presParOf" srcId="{B20DB813-BB62-4F1B-9FA5-056D8E9FB602}" destId="{FE1071DB-EAE7-4DE2-BDD0-8DF3D80CE9EB}" srcOrd="2" destOrd="0" presId="urn:microsoft.com/office/officeart/2005/8/layout/process5"/>
    <dgm:cxn modelId="{568BD151-F78C-4871-BAB9-B38248495BAD}" type="presParOf" srcId="{B20DB813-BB62-4F1B-9FA5-056D8E9FB602}" destId="{20201D7D-A2F7-47B1-BE16-D85FC60B00AF}" srcOrd="3" destOrd="0" presId="urn:microsoft.com/office/officeart/2005/8/layout/process5"/>
    <dgm:cxn modelId="{22DD615A-725D-49DB-8EB1-637F44DE892E}" type="presParOf" srcId="{20201D7D-A2F7-47B1-BE16-D85FC60B00AF}" destId="{822AD147-40C2-4C41-B248-A3764F4C1F58}" srcOrd="0" destOrd="0" presId="urn:microsoft.com/office/officeart/2005/8/layout/process5"/>
    <dgm:cxn modelId="{8D67395F-43A6-4B3B-AD97-E75D33C1296A}" type="presParOf" srcId="{B20DB813-BB62-4F1B-9FA5-056D8E9FB602}" destId="{DD552CA4-BCD1-4C29-8C77-23F005740239}" srcOrd="4" destOrd="0" presId="urn:microsoft.com/office/officeart/2005/8/layout/process5"/>
    <dgm:cxn modelId="{15E4B3F7-57C2-4A18-BFC1-470391F6D1DB}" type="presParOf" srcId="{B20DB813-BB62-4F1B-9FA5-056D8E9FB602}" destId="{1760F79F-867E-4810-BA5E-8C02EDD4FC74}" srcOrd="5" destOrd="0" presId="urn:microsoft.com/office/officeart/2005/8/layout/process5"/>
    <dgm:cxn modelId="{8618071D-E995-4DE7-8C06-69729FE6CB28}" type="presParOf" srcId="{1760F79F-867E-4810-BA5E-8C02EDD4FC74}" destId="{ED829214-DB87-472D-85EA-130D4F712946}" srcOrd="0" destOrd="0" presId="urn:microsoft.com/office/officeart/2005/8/layout/process5"/>
    <dgm:cxn modelId="{EAB7C782-E9A4-45EA-979F-6FECB50A802F}" type="presParOf" srcId="{B20DB813-BB62-4F1B-9FA5-056D8E9FB602}" destId="{F8ECBBD1-434C-4CEA-B0BB-D5C61124AEE9}" srcOrd="6" destOrd="0" presId="urn:microsoft.com/office/officeart/2005/8/layout/process5"/>
    <dgm:cxn modelId="{E862C797-A8C2-42E3-B5E5-0C0F9D7F109C}" type="presParOf" srcId="{B20DB813-BB62-4F1B-9FA5-056D8E9FB602}" destId="{29D2A35B-665E-4346-B612-221C1ABF2A17}" srcOrd="7" destOrd="0" presId="urn:microsoft.com/office/officeart/2005/8/layout/process5"/>
    <dgm:cxn modelId="{DEFD5C86-2E89-40D8-ACEC-BDED68DDBA2B}" type="presParOf" srcId="{29D2A35B-665E-4346-B612-221C1ABF2A17}" destId="{178107F9-6FD6-4E98-903E-9AB4E376F56D}" srcOrd="0" destOrd="0" presId="urn:microsoft.com/office/officeart/2005/8/layout/process5"/>
    <dgm:cxn modelId="{800E0E7A-2983-47C2-963F-A3A47079F7F3}" type="presParOf" srcId="{B20DB813-BB62-4F1B-9FA5-056D8E9FB602}" destId="{3D9F883E-7811-42F9-9B6A-9CD3ECE87B62}" srcOrd="8" destOrd="0" presId="urn:microsoft.com/office/officeart/2005/8/layout/process5"/>
    <dgm:cxn modelId="{3A4B1816-1667-460A-AA92-73B289EC7200}" type="presParOf" srcId="{B20DB813-BB62-4F1B-9FA5-056D8E9FB602}" destId="{A231D059-CB7C-4F10-8CB4-5974119B5A48}" srcOrd="9" destOrd="0" presId="urn:microsoft.com/office/officeart/2005/8/layout/process5"/>
    <dgm:cxn modelId="{A8F39E4E-8CC8-4119-8C80-7893E4A61737}" type="presParOf" srcId="{A231D059-CB7C-4F10-8CB4-5974119B5A48}" destId="{D5A3E60B-391D-4371-825E-30DC9EAEC265}" srcOrd="0" destOrd="0" presId="urn:microsoft.com/office/officeart/2005/8/layout/process5"/>
    <dgm:cxn modelId="{56E49897-26B9-4DB6-800E-2CE749157147}" type="presParOf" srcId="{B20DB813-BB62-4F1B-9FA5-056D8E9FB602}" destId="{F17B67EB-F6BF-4150-9276-0F70066F15A2}" srcOrd="10" destOrd="0" presId="urn:microsoft.com/office/officeart/2005/8/layout/process5"/>
    <dgm:cxn modelId="{28760104-0D94-4050-A99F-328CEE7FDB44}" type="presParOf" srcId="{B20DB813-BB62-4F1B-9FA5-056D8E9FB602}" destId="{84C8D79A-C53C-498C-A40D-E049CCAC77A3}" srcOrd="11" destOrd="0" presId="urn:microsoft.com/office/officeart/2005/8/layout/process5"/>
    <dgm:cxn modelId="{7225C13F-E22A-44EE-B539-322F1DBC907E}" type="presParOf" srcId="{84C8D79A-C53C-498C-A40D-E049CCAC77A3}" destId="{F63A7F1B-4691-4BEF-816A-416B24023B29}" srcOrd="0" destOrd="0" presId="urn:microsoft.com/office/officeart/2005/8/layout/process5"/>
    <dgm:cxn modelId="{40A7A728-473A-4A58-A94E-38D5989B88EF}" type="presParOf" srcId="{B20DB813-BB62-4F1B-9FA5-056D8E9FB602}" destId="{66438EF3-4B95-4668-9E79-6BA8C0EB82F5}" srcOrd="12" destOrd="0" presId="urn:microsoft.com/office/officeart/2005/8/layout/process5"/>
    <dgm:cxn modelId="{63985E33-FDB8-4789-8FAC-5B8C52D68EEB}" type="presParOf" srcId="{B20DB813-BB62-4F1B-9FA5-056D8E9FB602}" destId="{B8E289B1-9A1B-4F24-9415-EB300A60A3B4}" srcOrd="13" destOrd="0" presId="urn:microsoft.com/office/officeart/2005/8/layout/process5"/>
    <dgm:cxn modelId="{E77EDCD1-41BC-47BE-9A27-6651E4EA8AF3}" type="presParOf" srcId="{B8E289B1-9A1B-4F24-9415-EB300A60A3B4}" destId="{9359F4F6-546F-4723-BDFC-ACAEBA8698A5}" srcOrd="0" destOrd="0" presId="urn:microsoft.com/office/officeart/2005/8/layout/process5"/>
    <dgm:cxn modelId="{EF8A949A-4A03-4A99-96A7-8182D83545AF}" type="presParOf" srcId="{B20DB813-BB62-4F1B-9FA5-056D8E9FB602}" destId="{B6D112AB-E37A-46B8-A78D-35BF12028429}" srcOrd="14" destOrd="0" presId="urn:microsoft.com/office/officeart/2005/8/layout/process5"/>
    <dgm:cxn modelId="{CEC64A5A-53FE-4EEE-8111-F202319905FF}" type="presParOf" srcId="{B20DB813-BB62-4F1B-9FA5-056D8E9FB602}" destId="{EAF8902A-F367-427A-8876-C144E84FB7DC}" srcOrd="15" destOrd="0" presId="urn:microsoft.com/office/officeart/2005/8/layout/process5"/>
    <dgm:cxn modelId="{86DD3FFC-0046-4B9E-9237-7A13A826B2AF}" type="presParOf" srcId="{EAF8902A-F367-427A-8876-C144E84FB7DC}" destId="{71211F73-A8BA-4FFF-AD01-73C1B9C18FFA}" srcOrd="0" destOrd="0" presId="urn:microsoft.com/office/officeart/2005/8/layout/process5"/>
    <dgm:cxn modelId="{0BD409A9-C1B1-42EB-8FCB-A4C2236C01C2}" type="presParOf" srcId="{B20DB813-BB62-4F1B-9FA5-056D8E9FB602}" destId="{C9B481CC-FEA5-430D-8CE9-96723FD362C1}"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F35E2D-A8AF-4135-AA19-BFC896A57A5B}" type="doc">
      <dgm:prSet loTypeId="urn:microsoft.com/office/officeart/2005/8/layout/process1" loCatId="process" qsTypeId="urn:microsoft.com/office/officeart/2005/8/quickstyle/simple1" qsCatId="simple" csTypeId="urn:microsoft.com/office/officeart/2005/8/colors/accent1_2" csCatId="accent1" phldr="1"/>
      <dgm:spPr/>
    </dgm:pt>
    <dgm:pt modelId="{9CDC6747-2A78-4C3E-AACA-13A35B9A6C3A}">
      <dgm:prSet phldrT="[Text]"/>
      <dgm:spPr/>
      <dgm:t>
        <a:bodyPr/>
        <a:lstStyle/>
        <a:p>
          <a:r>
            <a:rPr lang="en-US" dirty="0"/>
            <a:t>Data Collection</a:t>
          </a:r>
        </a:p>
      </dgm:t>
    </dgm:pt>
    <dgm:pt modelId="{CB5A990B-0057-4A78-BAFC-C3F605899021}" type="parTrans" cxnId="{362DD1AB-28F7-421E-A628-138DADB202FD}">
      <dgm:prSet/>
      <dgm:spPr/>
      <dgm:t>
        <a:bodyPr/>
        <a:lstStyle/>
        <a:p>
          <a:endParaRPr lang="en-US"/>
        </a:p>
      </dgm:t>
    </dgm:pt>
    <dgm:pt modelId="{A951993E-910C-4096-934D-75AB507D2FDA}" type="sibTrans" cxnId="{362DD1AB-28F7-421E-A628-138DADB202FD}">
      <dgm:prSet/>
      <dgm:spPr/>
      <dgm:t>
        <a:bodyPr/>
        <a:lstStyle/>
        <a:p>
          <a:endParaRPr lang="en-US"/>
        </a:p>
      </dgm:t>
    </dgm:pt>
    <dgm:pt modelId="{27558668-DB18-4FE1-880F-1F209D9E8803}">
      <dgm:prSet phldrT="[Text]"/>
      <dgm:spPr/>
      <dgm:t>
        <a:bodyPr/>
        <a:lstStyle/>
        <a:p>
          <a:r>
            <a:rPr lang="en-US" dirty="0"/>
            <a:t>Estimation</a:t>
          </a:r>
        </a:p>
        <a:p>
          <a:r>
            <a:rPr lang="en-US" dirty="0"/>
            <a:t>(training)</a:t>
          </a:r>
        </a:p>
      </dgm:t>
    </dgm:pt>
    <dgm:pt modelId="{98F53ACA-65BF-429E-BF1B-5F46BA10C69E}" type="parTrans" cxnId="{0368E739-96DC-4E4A-9B74-FBDBC310A5FB}">
      <dgm:prSet/>
      <dgm:spPr/>
      <dgm:t>
        <a:bodyPr/>
        <a:lstStyle/>
        <a:p>
          <a:endParaRPr lang="en-US"/>
        </a:p>
      </dgm:t>
    </dgm:pt>
    <dgm:pt modelId="{45B440C7-EC6D-4835-8F77-D4BB07E8D9CD}" type="sibTrans" cxnId="{0368E739-96DC-4E4A-9B74-FBDBC310A5FB}">
      <dgm:prSet/>
      <dgm:spPr/>
      <dgm:t>
        <a:bodyPr/>
        <a:lstStyle/>
        <a:p>
          <a:endParaRPr lang="en-US"/>
        </a:p>
      </dgm:t>
    </dgm:pt>
    <dgm:pt modelId="{F83530EB-39B7-44BB-93F4-1B5B524A370B}">
      <dgm:prSet phldrT="[Text]"/>
      <dgm:spPr/>
      <dgm:t>
        <a:bodyPr/>
        <a:lstStyle/>
        <a:p>
          <a:r>
            <a:rPr lang="en-US" dirty="0"/>
            <a:t>Validation</a:t>
          </a:r>
        </a:p>
        <a:p>
          <a:r>
            <a:rPr lang="en-US" dirty="0"/>
            <a:t>(testing)</a:t>
          </a:r>
        </a:p>
      </dgm:t>
    </dgm:pt>
    <dgm:pt modelId="{E4606701-40B6-43A9-B172-93AF16F2F6D0}" type="parTrans" cxnId="{0762F5C9-89DE-4862-8E69-A51376068073}">
      <dgm:prSet/>
      <dgm:spPr/>
      <dgm:t>
        <a:bodyPr/>
        <a:lstStyle/>
        <a:p>
          <a:endParaRPr lang="en-US"/>
        </a:p>
      </dgm:t>
    </dgm:pt>
    <dgm:pt modelId="{33658DA8-ECF9-4428-BD8C-6C83947AD50A}" type="sibTrans" cxnId="{0762F5C9-89DE-4862-8E69-A51376068073}">
      <dgm:prSet/>
      <dgm:spPr/>
      <dgm:t>
        <a:bodyPr/>
        <a:lstStyle/>
        <a:p>
          <a:endParaRPr lang="en-US"/>
        </a:p>
      </dgm:t>
    </dgm:pt>
    <dgm:pt modelId="{2560291F-2BF3-4135-9D37-FA67B2136D23}" type="pres">
      <dgm:prSet presAssocID="{EDF35E2D-A8AF-4135-AA19-BFC896A57A5B}" presName="Name0" presStyleCnt="0">
        <dgm:presLayoutVars>
          <dgm:dir/>
          <dgm:resizeHandles val="exact"/>
        </dgm:presLayoutVars>
      </dgm:prSet>
      <dgm:spPr/>
    </dgm:pt>
    <dgm:pt modelId="{41F773A9-1471-4111-97A7-6B9FD63CBD28}" type="pres">
      <dgm:prSet presAssocID="{9CDC6747-2A78-4C3E-AACA-13A35B9A6C3A}" presName="node" presStyleLbl="node1" presStyleIdx="0" presStyleCnt="3">
        <dgm:presLayoutVars>
          <dgm:bulletEnabled val="1"/>
        </dgm:presLayoutVars>
      </dgm:prSet>
      <dgm:spPr/>
    </dgm:pt>
    <dgm:pt modelId="{799C908E-7728-490F-98A4-EA8DFE6F5AEA}" type="pres">
      <dgm:prSet presAssocID="{A951993E-910C-4096-934D-75AB507D2FDA}" presName="sibTrans" presStyleLbl="sibTrans2D1" presStyleIdx="0" presStyleCnt="2"/>
      <dgm:spPr/>
    </dgm:pt>
    <dgm:pt modelId="{55512C91-C1B1-437C-BB17-E76D8CA49835}" type="pres">
      <dgm:prSet presAssocID="{A951993E-910C-4096-934D-75AB507D2FDA}" presName="connectorText" presStyleLbl="sibTrans2D1" presStyleIdx="0" presStyleCnt="2"/>
      <dgm:spPr/>
    </dgm:pt>
    <dgm:pt modelId="{A9BB5528-3C8B-471C-AFE5-6BBABEE59A99}" type="pres">
      <dgm:prSet presAssocID="{27558668-DB18-4FE1-880F-1F209D9E8803}" presName="node" presStyleLbl="node1" presStyleIdx="1" presStyleCnt="3">
        <dgm:presLayoutVars>
          <dgm:bulletEnabled val="1"/>
        </dgm:presLayoutVars>
      </dgm:prSet>
      <dgm:spPr/>
    </dgm:pt>
    <dgm:pt modelId="{760FDF7C-315E-4776-A79F-0F13930FA5A4}" type="pres">
      <dgm:prSet presAssocID="{45B440C7-EC6D-4835-8F77-D4BB07E8D9CD}" presName="sibTrans" presStyleLbl="sibTrans2D1" presStyleIdx="1" presStyleCnt="2"/>
      <dgm:spPr/>
    </dgm:pt>
    <dgm:pt modelId="{97A784FF-D1A7-483A-A349-4B24C82B8F01}" type="pres">
      <dgm:prSet presAssocID="{45B440C7-EC6D-4835-8F77-D4BB07E8D9CD}" presName="connectorText" presStyleLbl="sibTrans2D1" presStyleIdx="1" presStyleCnt="2"/>
      <dgm:spPr/>
    </dgm:pt>
    <dgm:pt modelId="{3A292899-D4CB-4480-B98D-1DC97DF151C9}" type="pres">
      <dgm:prSet presAssocID="{F83530EB-39B7-44BB-93F4-1B5B524A370B}" presName="node" presStyleLbl="node1" presStyleIdx="2" presStyleCnt="3">
        <dgm:presLayoutVars>
          <dgm:bulletEnabled val="1"/>
        </dgm:presLayoutVars>
      </dgm:prSet>
      <dgm:spPr/>
    </dgm:pt>
  </dgm:ptLst>
  <dgm:cxnLst>
    <dgm:cxn modelId="{C5F19F11-B126-46CB-A3A8-64F0CC0ADD7E}" type="presOf" srcId="{27558668-DB18-4FE1-880F-1F209D9E8803}" destId="{A9BB5528-3C8B-471C-AFE5-6BBABEE59A99}" srcOrd="0" destOrd="0" presId="urn:microsoft.com/office/officeart/2005/8/layout/process1"/>
    <dgm:cxn modelId="{0368E739-96DC-4E4A-9B74-FBDBC310A5FB}" srcId="{EDF35E2D-A8AF-4135-AA19-BFC896A57A5B}" destId="{27558668-DB18-4FE1-880F-1F209D9E8803}" srcOrd="1" destOrd="0" parTransId="{98F53ACA-65BF-429E-BF1B-5F46BA10C69E}" sibTransId="{45B440C7-EC6D-4835-8F77-D4BB07E8D9CD}"/>
    <dgm:cxn modelId="{8C8EAB62-BAC8-4C99-904D-15CE734640BA}" type="presOf" srcId="{A951993E-910C-4096-934D-75AB507D2FDA}" destId="{799C908E-7728-490F-98A4-EA8DFE6F5AEA}" srcOrd="0" destOrd="0" presId="urn:microsoft.com/office/officeart/2005/8/layout/process1"/>
    <dgm:cxn modelId="{29A1A36E-D23C-4150-82FC-42006F12487C}" type="presOf" srcId="{9CDC6747-2A78-4C3E-AACA-13A35B9A6C3A}" destId="{41F773A9-1471-4111-97A7-6B9FD63CBD28}" srcOrd="0" destOrd="0" presId="urn:microsoft.com/office/officeart/2005/8/layout/process1"/>
    <dgm:cxn modelId="{5CF2907B-712A-42A0-AC7A-F533A1124954}" type="presOf" srcId="{45B440C7-EC6D-4835-8F77-D4BB07E8D9CD}" destId="{760FDF7C-315E-4776-A79F-0F13930FA5A4}" srcOrd="0" destOrd="0" presId="urn:microsoft.com/office/officeart/2005/8/layout/process1"/>
    <dgm:cxn modelId="{FB85567E-B13E-49A1-909C-530548C74236}" type="presOf" srcId="{EDF35E2D-A8AF-4135-AA19-BFC896A57A5B}" destId="{2560291F-2BF3-4135-9D37-FA67B2136D23}" srcOrd="0" destOrd="0" presId="urn:microsoft.com/office/officeart/2005/8/layout/process1"/>
    <dgm:cxn modelId="{F1FA6A99-D3EB-4833-A5A4-E7BAF9DCBC1F}" type="presOf" srcId="{45B440C7-EC6D-4835-8F77-D4BB07E8D9CD}" destId="{97A784FF-D1A7-483A-A349-4B24C82B8F01}" srcOrd="1" destOrd="0" presId="urn:microsoft.com/office/officeart/2005/8/layout/process1"/>
    <dgm:cxn modelId="{CF13EAA5-26A4-47EE-87A6-A474D00DA6F5}" type="presOf" srcId="{F83530EB-39B7-44BB-93F4-1B5B524A370B}" destId="{3A292899-D4CB-4480-B98D-1DC97DF151C9}" srcOrd="0" destOrd="0" presId="urn:microsoft.com/office/officeart/2005/8/layout/process1"/>
    <dgm:cxn modelId="{362DD1AB-28F7-421E-A628-138DADB202FD}" srcId="{EDF35E2D-A8AF-4135-AA19-BFC896A57A5B}" destId="{9CDC6747-2A78-4C3E-AACA-13A35B9A6C3A}" srcOrd="0" destOrd="0" parTransId="{CB5A990B-0057-4A78-BAFC-C3F605899021}" sibTransId="{A951993E-910C-4096-934D-75AB507D2FDA}"/>
    <dgm:cxn modelId="{0762F5C9-89DE-4862-8E69-A51376068073}" srcId="{EDF35E2D-A8AF-4135-AA19-BFC896A57A5B}" destId="{F83530EB-39B7-44BB-93F4-1B5B524A370B}" srcOrd="2" destOrd="0" parTransId="{E4606701-40B6-43A9-B172-93AF16F2F6D0}" sibTransId="{33658DA8-ECF9-4428-BD8C-6C83947AD50A}"/>
    <dgm:cxn modelId="{868DC3E4-C10B-4CDE-835B-63909FC21E32}" type="presOf" srcId="{A951993E-910C-4096-934D-75AB507D2FDA}" destId="{55512C91-C1B1-437C-BB17-E76D8CA49835}" srcOrd="1" destOrd="0" presId="urn:microsoft.com/office/officeart/2005/8/layout/process1"/>
    <dgm:cxn modelId="{65B43A54-B926-4C75-BA4F-DB3A878327ED}" type="presParOf" srcId="{2560291F-2BF3-4135-9D37-FA67B2136D23}" destId="{41F773A9-1471-4111-97A7-6B9FD63CBD28}" srcOrd="0" destOrd="0" presId="urn:microsoft.com/office/officeart/2005/8/layout/process1"/>
    <dgm:cxn modelId="{DD1F43CA-2328-4243-80A9-37EE979D34AE}" type="presParOf" srcId="{2560291F-2BF3-4135-9D37-FA67B2136D23}" destId="{799C908E-7728-490F-98A4-EA8DFE6F5AEA}" srcOrd="1" destOrd="0" presId="urn:microsoft.com/office/officeart/2005/8/layout/process1"/>
    <dgm:cxn modelId="{797005A3-095A-44DE-8AB6-A4EF73108ED9}" type="presParOf" srcId="{799C908E-7728-490F-98A4-EA8DFE6F5AEA}" destId="{55512C91-C1B1-437C-BB17-E76D8CA49835}" srcOrd="0" destOrd="0" presId="urn:microsoft.com/office/officeart/2005/8/layout/process1"/>
    <dgm:cxn modelId="{C8B28CC3-244C-4567-A5C2-0A926864DD47}" type="presParOf" srcId="{2560291F-2BF3-4135-9D37-FA67B2136D23}" destId="{A9BB5528-3C8B-471C-AFE5-6BBABEE59A99}" srcOrd="2" destOrd="0" presId="urn:microsoft.com/office/officeart/2005/8/layout/process1"/>
    <dgm:cxn modelId="{C7069980-91A5-4379-BF0F-2A0FB753B79A}" type="presParOf" srcId="{2560291F-2BF3-4135-9D37-FA67B2136D23}" destId="{760FDF7C-315E-4776-A79F-0F13930FA5A4}" srcOrd="3" destOrd="0" presId="urn:microsoft.com/office/officeart/2005/8/layout/process1"/>
    <dgm:cxn modelId="{2AEF3A2B-81C6-4355-B266-3CC1C7B1A9D6}" type="presParOf" srcId="{760FDF7C-315E-4776-A79F-0F13930FA5A4}" destId="{97A784FF-D1A7-483A-A349-4B24C82B8F01}" srcOrd="0" destOrd="0" presId="urn:microsoft.com/office/officeart/2005/8/layout/process1"/>
    <dgm:cxn modelId="{4809BEE7-48C6-4500-A45C-30DCBC00B6CE}" type="presParOf" srcId="{2560291F-2BF3-4135-9D37-FA67B2136D23}" destId="{3A292899-D4CB-4480-B98D-1DC97DF151C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F35E2D-A8AF-4135-AA19-BFC896A57A5B}" type="doc">
      <dgm:prSet loTypeId="urn:microsoft.com/office/officeart/2005/8/layout/process1" loCatId="process" qsTypeId="urn:microsoft.com/office/officeart/2005/8/quickstyle/simple1" qsCatId="simple" csTypeId="urn:microsoft.com/office/officeart/2005/8/colors/accent1_2" csCatId="accent1" phldr="1"/>
      <dgm:spPr/>
    </dgm:pt>
    <dgm:pt modelId="{9CDC6747-2A78-4C3E-AACA-13A35B9A6C3A}">
      <dgm:prSet phldrT="[Text]"/>
      <dgm:spPr/>
      <dgm:t>
        <a:bodyPr/>
        <a:lstStyle/>
        <a:p>
          <a:r>
            <a:rPr lang="en-US" dirty="0"/>
            <a:t>Data Collection</a:t>
          </a:r>
        </a:p>
      </dgm:t>
    </dgm:pt>
    <dgm:pt modelId="{CB5A990B-0057-4A78-BAFC-C3F605899021}" type="parTrans" cxnId="{362DD1AB-28F7-421E-A628-138DADB202FD}">
      <dgm:prSet/>
      <dgm:spPr/>
      <dgm:t>
        <a:bodyPr/>
        <a:lstStyle/>
        <a:p>
          <a:endParaRPr lang="en-US"/>
        </a:p>
      </dgm:t>
    </dgm:pt>
    <dgm:pt modelId="{A951993E-910C-4096-934D-75AB507D2FDA}" type="sibTrans" cxnId="{362DD1AB-28F7-421E-A628-138DADB202FD}">
      <dgm:prSet/>
      <dgm:spPr/>
      <dgm:t>
        <a:bodyPr/>
        <a:lstStyle/>
        <a:p>
          <a:endParaRPr lang="en-US"/>
        </a:p>
      </dgm:t>
    </dgm:pt>
    <dgm:pt modelId="{27558668-DB18-4FE1-880F-1F209D9E8803}">
      <dgm:prSet phldrT="[Text]"/>
      <dgm:spPr/>
      <dgm:t>
        <a:bodyPr/>
        <a:lstStyle/>
        <a:p>
          <a:r>
            <a:rPr lang="en-US" dirty="0"/>
            <a:t>Estimation</a:t>
          </a:r>
        </a:p>
        <a:p>
          <a:r>
            <a:rPr lang="en-US" dirty="0"/>
            <a:t>(training)</a:t>
          </a:r>
        </a:p>
      </dgm:t>
    </dgm:pt>
    <dgm:pt modelId="{98F53ACA-65BF-429E-BF1B-5F46BA10C69E}" type="parTrans" cxnId="{0368E739-96DC-4E4A-9B74-FBDBC310A5FB}">
      <dgm:prSet/>
      <dgm:spPr/>
      <dgm:t>
        <a:bodyPr/>
        <a:lstStyle/>
        <a:p>
          <a:endParaRPr lang="en-US"/>
        </a:p>
      </dgm:t>
    </dgm:pt>
    <dgm:pt modelId="{45B440C7-EC6D-4835-8F77-D4BB07E8D9CD}" type="sibTrans" cxnId="{0368E739-96DC-4E4A-9B74-FBDBC310A5FB}">
      <dgm:prSet/>
      <dgm:spPr/>
      <dgm:t>
        <a:bodyPr/>
        <a:lstStyle/>
        <a:p>
          <a:endParaRPr lang="en-US"/>
        </a:p>
      </dgm:t>
    </dgm:pt>
    <dgm:pt modelId="{F83530EB-39B7-44BB-93F4-1B5B524A370B}">
      <dgm:prSet phldrT="[Text]"/>
      <dgm:spPr/>
      <dgm:t>
        <a:bodyPr/>
        <a:lstStyle/>
        <a:p>
          <a:r>
            <a:rPr lang="en-US" dirty="0"/>
            <a:t>Validation</a:t>
          </a:r>
        </a:p>
        <a:p>
          <a:r>
            <a:rPr lang="en-US" dirty="0"/>
            <a:t>(testing)</a:t>
          </a:r>
        </a:p>
      </dgm:t>
    </dgm:pt>
    <dgm:pt modelId="{E4606701-40B6-43A9-B172-93AF16F2F6D0}" type="parTrans" cxnId="{0762F5C9-89DE-4862-8E69-A51376068073}">
      <dgm:prSet/>
      <dgm:spPr/>
      <dgm:t>
        <a:bodyPr/>
        <a:lstStyle/>
        <a:p>
          <a:endParaRPr lang="en-US"/>
        </a:p>
      </dgm:t>
    </dgm:pt>
    <dgm:pt modelId="{33658DA8-ECF9-4428-BD8C-6C83947AD50A}" type="sibTrans" cxnId="{0762F5C9-89DE-4862-8E69-A51376068073}">
      <dgm:prSet/>
      <dgm:spPr/>
      <dgm:t>
        <a:bodyPr/>
        <a:lstStyle/>
        <a:p>
          <a:endParaRPr lang="en-US"/>
        </a:p>
      </dgm:t>
    </dgm:pt>
    <dgm:pt modelId="{2A7F29C6-B385-449C-BB76-901BF83BD842}">
      <dgm:prSet phldrT="[Text]"/>
      <dgm:spPr/>
      <dgm:t>
        <a:bodyPr/>
        <a:lstStyle/>
        <a:p>
          <a:r>
            <a:rPr lang="en-US" dirty="0"/>
            <a:t>Interpretation</a:t>
          </a:r>
        </a:p>
      </dgm:t>
    </dgm:pt>
    <dgm:pt modelId="{CFE02902-2959-4FAE-9B51-CE1181F98E0F}" type="parTrans" cxnId="{35FCAC9A-62BB-4E14-9F09-8FAACF47F2E9}">
      <dgm:prSet/>
      <dgm:spPr/>
      <dgm:t>
        <a:bodyPr/>
        <a:lstStyle/>
        <a:p>
          <a:endParaRPr lang="en-US"/>
        </a:p>
      </dgm:t>
    </dgm:pt>
    <dgm:pt modelId="{9858223F-A084-416F-9AE8-C3AAFA656F3D}" type="sibTrans" cxnId="{35FCAC9A-62BB-4E14-9F09-8FAACF47F2E9}">
      <dgm:prSet/>
      <dgm:spPr/>
      <dgm:t>
        <a:bodyPr/>
        <a:lstStyle/>
        <a:p>
          <a:endParaRPr lang="en-US"/>
        </a:p>
      </dgm:t>
    </dgm:pt>
    <dgm:pt modelId="{2560291F-2BF3-4135-9D37-FA67B2136D23}" type="pres">
      <dgm:prSet presAssocID="{EDF35E2D-A8AF-4135-AA19-BFC896A57A5B}" presName="Name0" presStyleCnt="0">
        <dgm:presLayoutVars>
          <dgm:dir/>
          <dgm:resizeHandles val="exact"/>
        </dgm:presLayoutVars>
      </dgm:prSet>
      <dgm:spPr/>
    </dgm:pt>
    <dgm:pt modelId="{41F773A9-1471-4111-97A7-6B9FD63CBD28}" type="pres">
      <dgm:prSet presAssocID="{9CDC6747-2A78-4C3E-AACA-13A35B9A6C3A}" presName="node" presStyleLbl="node1" presStyleIdx="0" presStyleCnt="4">
        <dgm:presLayoutVars>
          <dgm:bulletEnabled val="1"/>
        </dgm:presLayoutVars>
      </dgm:prSet>
      <dgm:spPr/>
    </dgm:pt>
    <dgm:pt modelId="{799C908E-7728-490F-98A4-EA8DFE6F5AEA}" type="pres">
      <dgm:prSet presAssocID="{A951993E-910C-4096-934D-75AB507D2FDA}" presName="sibTrans" presStyleLbl="sibTrans2D1" presStyleIdx="0" presStyleCnt="3"/>
      <dgm:spPr/>
    </dgm:pt>
    <dgm:pt modelId="{55512C91-C1B1-437C-BB17-E76D8CA49835}" type="pres">
      <dgm:prSet presAssocID="{A951993E-910C-4096-934D-75AB507D2FDA}" presName="connectorText" presStyleLbl="sibTrans2D1" presStyleIdx="0" presStyleCnt="3"/>
      <dgm:spPr/>
    </dgm:pt>
    <dgm:pt modelId="{A9BB5528-3C8B-471C-AFE5-6BBABEE59A99}" type="pres">
      <dgm:prSet presAssocID="{27558668-DB18-4FE1-880F-1F209D9E8803}" presName="node" presStyleLbl="node1" presStyleIdx="1" presStyleCnt="4">
        <dgm:presLayoutVars>
          <dgm:bulletEnabled val="1"/>
        </dgm:presLayoutVars>
      </dgm:prSet>
      <dgm:spPr/>
    </dgm:pt>
    <dgm:pt modelId="{760FDF7C-315E-4776-A79F-0F13930FA5A4}" type="pres">
      <dgm:prSet presAssocID="{45B440C7-EC6D-4835-8F77-D4BB07E8D9CD}" presName="sibTrans" presStyleLbl="sibTrans2D1" presStyleIdx="1" presStyleCnt="3"/>
      <dgm:spPr/>
    </dgm:pt>
    <dgm:pt modelId="{97A784FF-D1A7-483A-A349-4B24C82B8F01}" type="pres">
      <dgm:prSet presAssocID="{45B440C7-EC6D-4835-8F77-D4BB07E8D9CD}" presName="connectorText" presStyleLbl="sibTrans2D1" presStyleIdx="1" presStyleCnt="3"/>
      <dgm:spPr/>
    </dgm:pt>
    <dgm:pt modelId="{3A292899-D4CB-4480-B98D-1DC97DF151C9}" type="pres">
      <dgm:prSet presAssocID="{F83530EB-39B7-44BB-93F4-1B5B524A370B}" presName="node" presStyleLbl="node1" presStyleIdx="2" presStyleCnt="4">
        <dgm:presLayoutVars>
          <dgm:bulletEnabled val="1"/>
        </dgm:presLayoutVars>
      </dgm:prSet>
      <dgm:spPr/>
    </dgm:pt>
    <dgm:pt modelId="{675F65E6-90DC-40B5-9C10-0D6D20637A27}" type="pres">
      <dgm:prSet presAssocID="{33658DA8-ECF9-4428-BD8C-6C83947AD50A}" presName="sibTrans" presStyleLbl="sibTrans2D1" presStyleIdx="2" presStyleCnt="3"/>
      <dgm:spPr/>
    </dgm:pt>
    <dgm:pt modelId="{8EA10C6B-8816-4D61-ACFC-ABE9756B2C44}" type="pres">
      <dgm:prSet presAssocID="{33658DA8-ECF9-4428-BD8C-6C83947AD50A}" presName="connectorText" presStyleLbl="sibTrans2D1" presStyleIdx="2" presStyleCnt="3"/>
      <dgm:spPr/>
    </dgm:pt>
    <dgm:pt modelId="{CC57D84A-F107-48EB-B98E-9907B0E7DC90}" type="pres">
      <dgm:prSet presAssocID="{2A7F29C6-B385-449C-BB76-901BF83BD842}" presName="node" presStyleLbl="node1" presStyleIdx="3" presStyleCnt="4">
        <dgm:presLayoutVars>
          <dgm:bulletEnabled val="1"/>
        </dgm:presLayoutVars>
      </dgm:prSet>
      <dgm:spPr/>
    </dgm:pt>
  </dgm:ptLst>
  <dgm:cxnLst>
    <dgm:cxn modelId="{C5F19F11-B126-46CB-A3A8-64F0CC0ADD7E}" type="presOf" srcId="{27558668-DB18-4FE1-880F-1F209D9E8803}" destId="{A9BB5528-3C8B-471C-AFE5-6BBABEE59A99}" srcOrd="0" destOrd="0" presId="urn:microsoft.com/office/officeart/2005/8/layout/process1"/>
    <dgm:cxn modelId="{0368E739-96DC-4E4A-9B74-FBDBC310A5FB}" srcId="{EDF35E2D-A8AF-4135-AA19-BFC896A57A5B}" destId="{27558668-DB18-4FE1-880F-1F209D9E8803}" srcOrd="1" destOrd="0" parTransId="{98F53ACA-65BF-429E-BF1B-5F46BA10C69E}" sibTransId="{45B440C7-EC6D-4835-8F77-D4BB07E8D9CD}"/>
    <dgm:cxn modelId="{996C363B-2E1D-4BD6-8C95-FEA134E0568F}" type="presOf" srcId="{33658DA8-ECF9-4428-BD8C-6C83947AD50A}" destId="{8EA10C6B-8816-4D61-ACFC-ABE9756B2C44}" srcOrd="1" destOrd="0" presId="urn:microsoft.com/office/officeart/2005/8/layout/process1"/>
    <dgm:cxn modelId="{8C8EAB62-BAC8-4C99-904D-15CE734640BA}" type="presOf" srcId="{A951993E-910C-4096-934D-75AB507D2FDA}" destId="{799C908E-7728-490F-98A4-EA8DFE6F5AEA}" srcOrd="0" destOrd="0" presId="urn:microsoft.com/office/officeart/2005/8/layout/process1"/>
    <dgm:cxn modelId="{FB706E65-5824-4264-9249-5DC0E20113AC}" type="presOf" srcId="{2A7F29C6-B385-449C-BB76-901BF83BD842}" destId="{CC57D84A-F107-48EB-B98E-9907B0E7DC90}" srcOrd="0" destOrd="0" presId="urn:microsoft.com/office/officeart/2005/8/layout/process1"/>
    <dgm:cxn modelId="{29A1A36E-D23C-4150-82FC-42006F12487C}" type="presOf" srcId="{9CDC6747-2A78-4C3E-AACA-13A35B9A6C3A}" destId="{41F773A9-1471-4111-97A7-6B9FD63CBD28}" srcOrd="0" destOrd="0" presId="urn:microsoft.com/office/officeart/2005/8/layout/process1"/>
    <dgm:cxn modelId="{A4C9C972-0901-41DD-9AA1-C178ECA46AB0}" type="presOf" srcId="{33658DA8-ECF9-4428-BD8C-6C83947AD50A}" destId="{675F65E6-90DC-40B5-9C10-0D6D20637A27}" srcOrd="0" destOrd="0" presId="urn:microsoft.com/office/officeart/2005/8/layout/process1"/>
    <dgm:cxn modelId="{5CF2907B-712A-42A0-AC7A-F533A1124954}" type="presOf" srcId="{45B440C7-EC6D-4835-8F77-D4BB07E8D9CD}" destId="{760FDF7C-315E-4776-A79F-0F13930FA5A4}" srcOrd="0" destOrd="0" presId="urn:microsoft.com/office/officeart/2005/8/layout/process1"/>
    <dgm:cxn modelId="{FB85567E-B13E-49A1-909C-530548C74236}" type="presOf" srcId="{EDF35E2D-A8AF-4135-AA19-BFC896A57A5B}" destId="{2560291F-2BF3-4135-9D37-FA67B2136D23}" srcOrd="0" destOrd="0" presId="urn:microsoft.com/office/officeart/2005/8/layout/process1"/>
    <dgm:cxn modelId="{F1FA6A99-D3EB-4833-A5A4-E7BAF9DCBC1F}" type="presOf" srcId="{45B440C7-EC6D-4835-8F77-D4BB07E8D9CD}" destId="{97A784FF-D1A7-483A-A349-4B24C82B8F01}" srcOrd="1" destOrd="0" presId="urn:microsoft.com/office/officeart/2005/8/layout/process1"/>
    <dgm:cxn modelId="{35FCAC9A-62BB-4E14-9F09-8FAACF47F2E9}" srcId="{EDF35E2D-A8AF-4135-AA19-BFC896A57A5B}" destId="{2A7F29C6-B385-449C-BB76-901BF83BD842}" srcOrd="3" destOrd="0" parTransId="{CFE02902-2959-4FAE-9B51-CE1181F98E0F}" sibTransId="{9858223F-A084-416F-9AE8-C3AAFA656F3D}"/>
    <dgm:cxn modelId="{CF13EAA5-26A4-47EE-87A6-A474D00DA6F5}" type="presOf" srcId="{F83530EB-39B7-44BB-93F4-1B5B524A370B}" destId="{3A292899-D4CB-4480-B98D-1DC97DF151C9}" srcOrd="0" destOrd="0" presId="urn:microsoft.com/office/officeart/2005/8/layout/process1"/>
    <dgm:cxn modelId="{362DD1AB-28F7-421E-A628-138DADB202FD}" srcId="{EDF35E2D-A8AF-4135-AA19-BFC896A57A5B}" destId="{9CDC6747-2A78-4C3E-AACA-13A35B9A6C3A}" srcOrd="0" destOrd="0" parTransId="{CB5A990B-0057-4A78-BAFC-C3F605899021}" sibTransId="{A951993E-910C-4096-934D-75AB507D2FDA}"/>
    <dgm:cxn modelId="{0762F5C9-89DE-4862-8E69-A51376068073}" srcId="{EDF35E2D-A8AF-4135-AA19-BFC896A57A5B}" destId="{F83530EB-39B7-44BB-93F4-1B5B524A370B}" srcOrd="2" destOrd="0" parTransId="{E4606701-40B6-43A9-B172-93AF16F2F6D0}" sibTransId="{33658DA8-ECF9-4428-BD8C-6C83947AD50A}"/>
    <dgm:cxn modelId="{868DC3E4-C10B-4CDE-835B-63909FC21E32}" type="presOf" srcId="{A951993E-910C-4096-934D-75AB507D2FDA}" destId="{55512C91-C1B1-437C-BB17-E76D8CA49835}" srcOrd="1" destOrd="0" presId="urn:microsoft.com/office/officeart/2005/8/layout/process1"/>
    <dgm:cxn modelId="{65B43A54-B926-4C75-BA4F-DB3A878327ED}" type="presParOf" srcId="{2560291F-2BF3-4135-9D37-FA67B2136D23}" destId="{41F773A9-1471-4111-97A7-6B9FD63CBD28}" srcOrd="0" destOrd="0" presId="urn:microsoft.com/office/officeart/2005/8/layout/process1"/>
    <dgm:cxn modelId="{DD1F43CA-2328-4243-80A9-37EE979D34AE}" type="presParOf" srcId="{2560291F-2BF3-4135-9D37-FA67B2136D23}" destId="{799C908E-7728-490F-98A4-EA8DFE6F5AEA}" srcOrd="1" destOrd="0" presId="urn:microsoft.com/office/officeart/2005/8/layout/process1"/>
    <dgm:cxn modelId="{797005A3-095A-44DE-8AB6-A4EF73108ED9}" type="presParOf" srcId="{799C908E-7728-490F-98A4-EA8DFE6F5AEA}" destId="{55512C91-C1B1-437C-BB17-E76D8CA49835}" srcOrd="0" destOrd="0" presId="urn:microsoft.com/office/officeart/2005/8/layout/process1"/>
    <dgm:cxn modelId="{C8B28CC3-244C-4567-A5C2-0A926864DD47}" type="presParOf" srcId="{2560291F-2BF3-4135-9D37-FA67B2136D23}" destId="{A9BB5528-3C8B-471C-AFE5-6BBABEE59A99}" srcOrd="2" destOrd="0" presId="urn:microsoft.com/office/officeart/2005/8/layout/process1"/>
    <dgm:cxn modelId="{C7069980-91A5-4379-BF0F-2A0FB753B79A}" type="presParOf" srcId="{2560291F-2BF3-4135-9D37-FA67B2136D23}" destId="{760FDF7C-315E-4776-A79F-0F13930FA5A4}" srcOrd="3" destOrd="0" presId="urn:microsoft.com/office/officeart/2005/8/layout/process1"/>
    <dgm:cxn modelId="{2AEF3A2B-81C6-4355-B266-3CC1C7B1A9D6}" type="presParOf" srcId="{760FDF7C-315E-4776-A79F-0F13930FA5A4}" destId="{97A784FF-D1A7-483A-A349-4B24C82B8F01}" srcOrd="0" destOrd="0" presId="urn:microsoft.com/office/officeart/2005/8/layout/process1"/>
    <dgm:cxn modelId="{4809BEE7-48C6-4500-A45C-30DCBC00B6CE}" type="presParOf" srcId="{2560291F-2BF3-4135-9D37-FA67B2136D23}" destId="{3A292899-D4CB-4480-B98D-1DC97DF151C9}" srcOrd="4" destOrd="0" presId="urn:microsoft.com/office/officeart/2005/8/layout/process1"/>
    <dgm:cxn modelId="{DE58D1F5-711E-4248-B0AA-BE42A06DB235}" type="presParOf" srcId="{2560291F-2BF3-4135-9D37-FA67B2136D23}" destId="{675F65E6-90DC-40B5-9C10-0D6D20637A27}" srcOrd="5" destOrd="0" presId="urn:microsoft.com/office/officeart/2005/8/layout/process1"/>
    <dgm:cxn modelId="{FF7896B1-244B-4957-82BE-A1F9FAC66B1C}" type="presParOf" srcId="{675F65E6-90DC-40B5-9C10-0D6D20637A27}" destId="{8EA10C6B-8816-4D61-ACFC-ABE9756B2C44}" srcOrd="0" destOrd="0" presId="urn:microsoft.com/office/officeart/2005/8/layout/process1"/>
    <dgm:cxn modelId="{8B655855-9ED9-4C7D-ABD4-CEF5CE6C1EB9}" type="presParOf" srcId="{2560291F-2BF3-4135-9D37-FA67B2136D23}" destId="{CC57D84A-F107-48EB-B98E-9907B0E7DC90}"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F35E2D-A8AF-4135-AA19-BFC896A57A5B}" type="doc">
      <dgm:prSet loTypeId="urn:microsoft.com/office/officeart/2005/8/layout/process1" loCatId="process" qsTypeId="urn:microsoft.com/office/officeart/2005/8/quickstyle/simple1" qsCatId="simple" csTypeId="urn:microsoft.com/office/officeart/2005/8/colors/accent1_2" csCatId="accent1" phldr="1"/>
      <dgm:spPr/>
    </dgm:pt>
    <dgm:pt modelId="{9CDC6747-2A78-4C3E-AACA-13A35B9A6C3A}">
      <dgm:prSet phldrT="[Text]" custT="1"/>
      <dgm:spPr/>
      <dgm:t>
        <a:bodyPr/>
        <a:lstStyle/>
        <a:p>
          <a:r>
            <a:rPr lang="en-US" sz="1200" dirty="0"/>
            <a:t>Data Collection</a:t>
          </a:r>
        </a:p>
      </dgm:t>
    </dgm:pt>
    <dgm:pt modelId="{CB5A990B-0057-4A78-BAFC-C3F605899021}" type="parTrans" cxnId="{362DD1AB-28F7-421E-A628-138DADB202FD}">
      <dgm:prSet/>
      <dgm:spPr/>
      <dgm:t>
        <a:bodyPr/>
        <a:lstStyle/>
        <a:p>
          <a:endParaRPr lang="en-US" sz="4000"/>
        </a:p>
      </dgm:t>
    </dgm:pt>
    <dgm:pt modelId="{A951993E-910C-4096-934D-75AB507D2FDA}" type="sibTrans" cxnId="{362DD1AB-28F7-421E-A628-138DADB202FD}">
      <dgm:prSet custT="1"/>
      <dgm:spPr/>
      <dgm:t>
        <a:bodyPr/>
        <a:lstStyle/>
        <a:p>
          <a:endParaRPr lang="en-US" sz="1100"/>
        </a:p>
      </dgm:t>
    </dgm:pt>
    <dgm:pt modelId="{27558668-DB18-4FE1-880F-1F209D9E8803}">
      <dgm:prSet phldrT="[Text]" custT="1"/>
      <dgm:spPr/>
      <dgm:t>
        <a:bodyPr/>
        <a:lstStyle/>
        <a:p>
          <a:r>
            <a:rPr lang="en-US" sz="1200" dirty="0"/>
            <a:t>Estimation</a:t>
          </a:r>
        </a:p>
        <a:p>
          <a:r>
            <a:rPr lang="en-US" sz="1200" dirty="0"/>
            <a:t>(training)</a:t>
          </a:r>
        </a:p>
      </dgm:t>
    </dgm:pt>
    <dgm:pt modelId="{98F53ACA-65BF-429E-BF1B-5F46BA10C69E}" type="parTrans" cxnId="{0368E739-96DC-4E4A-9B74-FBDBC310A5FB}">
      <dgm:prSet/>
      <dgm:spPr/>
      <dgm:t>
        <a:bodyPr/>
        <a:lstStyle/>
        <a:p>
          <a:endParaRPr lang="en-US" sz="4000"/>
        </a:p>
      </dgm:t>
    </dgm:pt>
    <dgm:pt modelId="{45B440C7-EC6D-4835-8F77-D4BB07E8D9CD}" type="sibTrans" cxnId="{0368E739-96DC-4E4A-9B74-FBDBC310A5FB}">
      <dgm:prSet custT="1"/>
      <dgm:spPr/>
      <dgm:t>
        <a:bodyPr/>
        <a:lstStyle/>
        <a:p>
          <a:endParaRPr lang="en-US" sz="1100"/>
        </a:p>
      </dgm:t>
    </dgm:pt>
    <dgm:pt modelId="{F83530EB-39B7-44BB-93F4-1B5B524A370B}">
      <dgm:prSet phldrT="[Text]" custT="1"/>
      <dgm:spPr/>
      <dgm:t>
        <a:bodyPr/>
        <a:lstStyle/>
        <a:p>
          <a:r>
            <a:rPr lang="en-US" sz="1200" dirty="0"/>
            <a:t>Validation</a:t>
          </a:r>
        </a:p>
        <a:p>
          <a:r>
            <a:rPr lang="en-US" sz="1200" dirty="0"/>
            <a:t>(testing)</a:t>
          </a:r>
        </a:p>
      </dgm:t>
    </dgm:pt>
    <dgm:pt modelId="{E4606701-40B6-43A9-B172-93AF16F2F6D0}" type="parTrans" cxnId="{0762F5C9-89DE-4862-8E69-A51376068073}">
      <dgm:prSet/>
      <dgm:spPr/>
      <dgm:t>
        <a:bodyPr/>
        <a:lstStyle/>
        <a:p>
          <a:endParaRPr lang="en-US" sz="4000"/>
        </a:p>
      </dgm:t>
    </dgm:pt>
    <dgm:pt modelId="{33658DA8-ECF9-4428-BD8C-6C83947AD50A}" type="sibTrans" cxnId="{0762F5C9-89DE-4862-8E69-A51376068073}">
      <dgm:prSet custT="1"/>
      <dgm:spPr/>
      <dgm:t>
        <a:bodyPr/>
        <a:lstStyle/>
        <a:p>
          <a:endParaRPr lang="en-US" sz="1100"/>
        </a:p>
      </dgm:t>
    </dgm:pt>
    <dgm:pt modelId="{2A7F29C6-B385-449C-BB76-901BF83BD842}">
      <dgm:prSet phldrT="[Text]" custT="1"/>
      <dgm:spPr/>
      <dgm:t>
        <a:bodyPr/>
        <a:lstStyle/>
        <a:p>
          <a:r>
            <a:rPr lang="en-US" sz="1200" dirty="0" err="1"/>
            <a:t>InterpretationPolicy</a:t>
          </a:r>
          <a:r>
            <a:rPr lang="en-US" sz="1200" dirty="0"/>
            <a:t> Recommendations</a:t>
          </a:r>
        </a:p>
      </dgm:t>
    </dgm:pt>
    <dgm:pt modelId="{CFE02902-2959-4FAE-9B51-CE1181F98E0F}" type="parTrans" cxnId="{35FCAC9A-62BB-4E14-9F09-8FAACF47F2E9}">
      <dgm:prSet/>
      <dgm:spPr/>
      <dgm:t>
        <a:bodyPr/>
        <a:lstStyle/>
        <a:p>
          <a:endParaRPr lang="en-US" sz="4000"/>
        </a:p>
      </dgm:t>
    </dgm:pt>
    <dgm:pt modelId="{9858223F-A084-416F-9AE8-C3AAFA656F3D}" type="sibTrans" cxnId="{35FCAC9A-62BB-4E14-9F09-8FAACF47F2E9}">
      <dgm:prSet/>
      <dgm:spPr/>
      <dgm:t>
        <a:bodyPr/>
        <a:lstStyle/>
        <a:p>
          <a:endParaRPr lang="en-US" sz="4000"/>
        </a:p>
      </dgm:t>
    </dgm:pt>
    <dgm:pt modelId="{070E3D7B-5665-443B-9639-E4EFC8A5A253}">
      <dgm:prSet phldrT="[Text]" custT="1"/>
      <dgm:spPr/>
      <dgm:t>
        <a:bodyPr/>
        <a:lstStyle/>
        <a:p>
          <a:r>
            <a:rPr lang="en-US" sz="1200" dirty="0"/>
            <a:t>Domain Assumption Elicitation</a:t>
          </a:r>
        </a:p>
      </dgm:t>
    </dgm:pt>
    <dgm:pt modelId="{F15A08B3-2692-4627-834B-721E6E94FF78}" type="parTrans" cxnId="{F5E1F3F0-7EBF-49D4-BD75-D7ADFF811130}">
      <dgm:prSet/>
      <dgm:spPr/>
      <dgm:t>
        <a:bodyPr/>
        <a:lstStyle/>
        <a:p>
          <a:endParaRPr lang="en-US" sz="4000"/>
        </a:p>
      </dgm:t>
    </dgm:pt>
    <dgm:pt modelId="{5998F4A8-087A-4683-9226-8A1AC4FF06D6}" type="sibTrans" cxnId="{F5E1F3F0-7EBF-49D4-BD75-D7ADFF811130}">
      <dgm:prSet custT="1"/>
      <dgm:spPr/>
      <dgm:t>
        <a:bodyPr/>
        <a:lstStyle/>
        <a:p>
          <a:endParaRPr lang="en-US" sz="1100"/>
        </a:p>
      </dgm:t>
    </dgm:pt>
    <dgm:pt modelId="{95325789-BB01-48B8-92C8-3A5EBC6CEFD6}">
      <dgm:prSet phldrT="[Text]" custT="1"/>
      <dgm:spPr/>
      <dgm:t>
        <a:bodyPr/>
        <a:lstStyle/>
        <a:p>
          <a:r>
            <a:rPr lang="en-US" sz="1200" dirty="0"/>
            <a:t>Identification Strategy</a:t>
          </a:r>
        </a:p>
      </dgm:t>
    </dgm:pt>
    <dgm:pt modelId="{A8E92018-5CE5-4A21-8A25-C2F5AE5FDE43}" type="parTrans" cxnId="{1E618547-4C86-4974-8E5E-64E3245EE7C5}">
      <dgm:prSet/>
      <dgm:spPr/>
      <dgm:t>
        <a:bodyPr/>
        <a:lstStyle/>
        <a:p>
          <a:endParaRPr lang="en-US" sz="4000"/>
        </a:p>
      </dgm:t>
    </dgm:pt>
    <dgm:pt modelId="{2C0287B2-D13E-4224-A594-75ADAFC6972D}" type="sibTrans" cxnId="{1E618547-4C86-4974-8E5E-64E3245EE7C5}">
      <dgm:prSet custT="1"/>
      <dgm:spPr/>
      <dgm:t>
        <a:bodyPr/>
        <a:lstStyle/>
        <a:p>
          <a:endParaRPr lang="en-US" sz="1100"/>
        </a:p>
      </dgm:t>
    </dgm:pt>
    <dgm:pt modelId="{2560291F-2BF3-4135-9D37-FA67B2136D23}" type="pres">
      <dgm:prSet presAssocID="{EDF35E2D-A8AF-4135-AA19-BFC896A57A5B}" presName="Name0" presStyleCnt="0">
        <dgm:presLayoutVars>
          <dgm:dir/>
          <dgm:resizeHandles val="exact"/>
        </dgm:presLayoutVars>
      </dgm:prSet>
      <dgm:spPr/>
    </dgm:pt>
    <dgm:pt modelId="{41F773A9-1471-4111-97A7-6B9FD63CBD28}" type="pres">
      <dgm:prSet presAssocID="{9CDC6747-2A78-4C3E-AACA-13A35B9A6C3A}" presName="node" presStyleLbl="node1" presStyleIdx="0" presStyleCnt="6">
        <dgm:presLayoutVars>
          <dgm:bulletEnabled val="1"/>
        </dgm:presLayoutVars>
      </dgm:prSet>
      <dgm:spPr/>
    </dgm:pt>
    <dgm:pt modelId="{799C908E-7728-490F-98A4-EA8DFE6F5AEA}" type="pres">
      <dgm:prSet presAssocID="{A951993E-910C-4096-934D-75AB507D2FDA}" presName="sibTrans" presStyleLbl="sibTrans2D1" presStyleIdx="0" presStyleCnt="5"/>
      <dgm:spPr/>
    </dgm:pt>
    <dgm:pt modelId="{55512C91-C1B1-437C-BB17-E76D8CA49835}" type="pres">
      <dgm:prSet presAssocID="{A951993E-910C-4096-934D-75AB507D2FDA}" presName="connectorText" presStyleLbl="sibTrans2D1" presStyleIdx="0" presStyleCnt="5"/>
      <dgm:spPr/>
    </dgm:pt>
    <dgm:pt modelId="{60453128-761E-46C2-8FFB-8A228DEA931A}" type="pres">
      <dgm:prSet presAssocID="{070E3D7B-5665-443B-9639-E4EFC8A5A253}" presName="node" presStyleLbl="node1" presStyleIdx="1" presStyleCnt="6">
        <dgm:presLayoutVars>
          <dgm:bulletEnabled val="1"/>
        </dgm:presLayoutVars>
      </dgm:prSet>
      <dgm:spPr/>
    </dgm:pt>
    <dgm:pt modelId="{1080C405-0691-431B-8EA4-C11A3187A3DD}" type="pres">
      <dgm:prSet presAssocID="{5998F4A8-087A-4683-9226-8A1AC4FF06D6}" presName="sibTrans" presStyleLbl="sibTrans2D1" presStyleIdx="1" presStyleCnt="5"/>
      <dgm:spPr/>
    </dgm:pt>
    <dgm:pt modelId="{B1C550F5-6B68-4880-8890-DF7766468E4F}" type="pres">
      <dgm:prSet presAssocID="{5998F4A8-087A-4683-9226-8A1AC4FF06D6}" presName="connectorText" presStyleLbl="sibTrans2D1" presStyleIdx="1" presStyleCnt="5"/>
      <dgm:spPr/>
    </dgm:pt>
    <dgm:pt modelId="{10FECCBB-7B05-4478-8B10-320B1529E217}" type="pres">
      <dgm:prSet presAssocID="{95325789-BB01-48B8-92C8-3A5EBC6CEFD6}" presName="node" presStyleLbl="node1" presStyleIdx="2" presStyleCnt="6">
        <dgm:presLayoutVars>
          <dgm:bulletEnabled val="1"/>
        </dgm:presLayoutVars>
      </dgm:prSet>
      <dgm:spPr/>
    </dgm:pt>
    <dgm:pt modelId="{CD3E77A8-DC57-418C-83FD-F2029B07621F}" type="pres">
      <dgm:prSet presAssocID="{2C0287B2-D13E-4224-A594-75ADAFC6972D}" presName="sibTrans" presStyleLbl="sibTrans2D1" presStyleIdx="2" presStyleCnt="5"/>
      <dgm:spPr/>
    </dgm:pt>
    <dgm:pt modelId="{23CC8331-2C15-40C6-B720-6D39A03ED6B1}" type="pres">
      <dgm:prSet presAssocID="{2C0287B2-D13E-4224-A594-75ADAFC6972D}" presName="connectorText" presStyleLbl="sibTrans2D1" presStyleIdx="2" presStyleCnt="5"/>
      <dgm:spPr/>
    </dgm:pt>
    <dgm:pt modelId="{A9BB5528-3C8B-471C-AFE5-6BBABEE59A99}" type="pres">
      <dgm:prSet presAssocID="{27558668-DB18-4FE1-880F-1F209D9E8803}" presName="node" presStyleLbl="node1" presStyleIdx="3" presStyleCnt="6">
        <dgm:presLayoutVars>
          <dgm:bulletEnabled val="1"/>
        </dgm:presLayoutVars>
      </dgm:prSet>
      <dgm:spPr/>
    </dgm:pt>
    <dgm:pt modelId="{760FDF7C-315E-4776-A79F-0F13930FA5A4}" type="pres">
      <dgm:prSet presAssocID="{45B440C7-EC6D-4835-8F77-D4BB07E8D9CD}" presName="sibTrans" presStyleLbl="sibTrans2D1" presStyleIdx="3" presStyleCnt="5"/>
      <dgm:spPr/>
    </dgm:pt>
    <dgm:pt modelId="{97A784FF-D1A7-483A-A349-4B24C82B8F01}" type="pres">
      <dgm:prSet presAssocID="{45B440C7-EC6D-4835-8F77-D4BB07E8D9CD}" presName="connectorText" presStyleLbl="sibTrans2D1" presStyleIdx="3" presStyleCnt="5"/>
      <dgm:spPr/>
    </dgm:pt>
    <dgm:pt modelId="{3A292899-D4CB-4480-B98D-1DC97DF151C9}" type="pres">
      <dgm:prSet presAssocID="{F83530EB-39B7-44BB-93F4-1B5B524A370B}" presName="node" presStyleLbl="node1" presStyleIdx="4" presStyleCnt="6">
        <dgm:presLayoutVars>
          <dgm:bulletEnabled val="1"/>
        </dgm:presLayoutVars>
      </dgm:prSet>
      <dgm:spPr/>
    </dgm:pt>
    <dgm:pt modelId="{675F65E6-90DC-40B5-9C10-0D6D20637A27}" type="pres">
      <dgm:prSet presAssocID="{33658DA8-ECF9-4428-BD8C-6C83947AD50A}" presName="sibTrans" presStyleLbl="sibTrans2D1" presStyleIdx="4" presStyleCnt="5"/>
      <dgm:spPr/>
    </dgm:pt>
    <dgm:pt modelId="{8EA10C6B-8816-4D61-ACFC-ABE9756B2C44}" type="pres">
      <dgm:prSet presAssocID="{33658DA8-ECF9-4428-BD8C-6C83947AD50A}" presName="connectorText" presStyleLbl="sibTrans2D1" presStyleIdx="4" presStyleCnt="5"/>
      <dgm:spPr/>
    </dgm:pt>
    <dgm:pt modelId="{CC57D84A-F107-48EB-B98E-9907B0E7DC90}" type="pres">
      <dgm:prSet presAssocID="{2A7F29C6-B385-449C-BB76-901BF83BD842}" presName="node" presStyleLbl="node1" presStyleIdx="5" presStyleCnt="6">
        <dgm:presLayoutVars>
          <dgm:bulletEnabled val="1"/>
        </dgm:presLayoutVars>
      </dgm:prSet>
      <dgm:spPr/>
    </dgm:pt>
  </dgm:ptLst>
  <dgm:cxnLst>
    <dgm:cxn modelId="{C5F19F11-B126-46CB-A3A8-64F0CC0ADD7E}" type="presOf" srcId="{27558668-DB18-4FE1-880F-1F209D9E8803}" destId="{A9BB5528-3C8B-471C-AFE5-6BBABEE59A99}" srcOrd="0" destOrd="0" presId="urn:microsoft.com/office/officeart/2005/8/layout/process1"/>
    <dgm:cxn modelId="{C32E0022-9491-4FC3-937A-4155B6C99D4D}" type="presOf" srcId="{2C0287B2-D13E-4224-A594-75ADAFC6972D}" destId="{23CC8331-2C15-40C6-B720-6D39A03ED6B1}" srcOrd="1" destOrd="0" presId="urn:microsoft.com/office/officeart/2005/8/layout/process1"/>
    <dgm:cxn modelId="{0368E739-96DC-4E4A-9B74-FBDBC310A5FB}" srcId="{EDF35E2D-A8AF-4135-AA19-BFC896A57A5B}" destId="{27558668-DB18-4FE1-880F-1F209D9E8803}" srcOrd="3" destOrd="0" parTransId="{98F53ACA-65BF-429E-BF1B-5F46BA10C69E}" sibTransId="{45B440C7-EC6D-4835-8F77-D4BB07E8D9CD}"/>
    <dgm:cxn modelId="{996C363B-2E1D-4BD6-8C95-FEA134E0568F}" type="presOf" srcId="{33658DA8-ECF9-4428-BD8C-6C83947AD50A}" destId="{8EA10C6B-8816-4D61-ACFC-ABE9756B2C44}" srcOrd="1" destOrd="0" presId="urn:microsoft.com/office/officeart/2005/8/layout/process1"/>
    <dgm:cxn modelId="{8C8EAB62-BAC8-4C99-904D-15CE734640BA}" type="presOf" srcId="{A951993E-910C-4096-934D-75AB507D2FDA}" destId="{799C908E-7728-490F-98A4-EA8DFE6F5AEA}" srcOrd="0" destOrd="0" presId="urn:microsoft.com/office/officeart/2005/8/layout/process1"/>
    <dgm:cxn modelId="{FB706E65-5824-4264-9249-5DC0E20113AC}" type="presOf" srcId="{2A7F29C6-B385-449C-BB76-901BF83BD842}" destId="{CC57D84A-F107-48EB-B98E-9907B0E7DC90}" srcOrd="0" destOrd="0" presId="urn:microsoft.com/office/officeart/2005/8/layout/process1"/>
    <dgm:cxn modelId="{A7D9B245-6A33-414A-ABD0-BE173C30627D}" type="presOf" srcId="{5998F4A8-087A-4683-9226-8A1AC4FF06D6}" destId="{1080C405-0691-431B-8EA4-C11A3187A3DD}" srcOrd="0" destOrd="0" presId="urn:microsoft.com/office/officeart/2005/8/layout/process1"/>
    <dgm:cxn modelId="{1E618547-4C86-4974-8E5E-64E3245EE7C5}" srcId="{EDF35E2D-A8AF-4135-AA19-BFC896A57A5B}" destId="{95325789-BB01-48B8-92C8-3A5EBC6CEFD6}" srcOrd="2" destOrd="0" parTransId="{A8E92018-5CE5-4A21-8A25-C2F5AE5FDE43}" sibTransId="{2C0287B2-D13E-4224-A594-75ADAFC6972D}"/>
    <dgm:cxn modelId="{8C9B254E-F841-48F7-B059-6CBB561E0E87}" type="presOf" srcId="{95325789-BB01-48B8-92C8-3A5EBC6CEFD6}" destId="{10FECCBB-7B05-4478-8B10-320B1529E217}" srcOrd="0" destOrd="0" presId="urn:microsoft.com/office/officeart/2005/8/layout/process1"/>
    <dgm:cxn modelId="{29A1A36E-D23C-4150-82FC-42006F12487C}" type="presOf" srcId="{9CDC6747-2A78-4C3E-AACA-13A35B9A6C3A}" destId="{41F773A9-1471-4111-97A7-6B9FD63CBD28}" srcOrd="0" destOrd="0" presId="urn:microsoft.com/office/officeart/2005/8/layout/process1"/>
    <dgm:cxn modelId="{A4C9C972-0901-41DD-9AA1-C178ECA46AB0}" type="presOf" srcId="{33658DA8-ECF9-4428-BD8C-6C83947AD50A}" destId="{675F65E6-90DC-40B5-9C10-0D6D20637A27}" srcOrd="0" destOrd="0" presId="urn:microsoft.com/office/officeart/2005/8/layout/process1"/>
    <dgm:cxn modelId="{69A46C57-1E50-4757-B0E4-D42F498852CC}" type="presOf" srcId="{2C0287B2-D13E-4224-A594-75ADAFC6972D}" destId="{CD3E77A8-DC57-418C-83FD-F2029B07621F}" srcOrd="0" destOrd="0" presId="urn:microsoft.com/office/officeart/2005/8/layout/process1"/>
    <dgm:cxn modelId="{5CF2907B-712A-42A0-AC7A-F533A1124954}" type="presOf" srcId="{45B440C7-EC6D-4835-8F77-D4BB07E8D9CD}" destId="{760FDF7C-315E-4776-A79F-0F13930FA5A4}" srcOrd="0" destOrd="0" presId="urn:microsoft.com/office/officeart/2005/8/layout/process1"/>
    <dgm:cxn modelId="{FB85567E-B13E-49A1-909C-530548C74236}" type="presOf" srcId="{EDF35E2D-A8AF-4135-AA19-BFC896A57A5B}" destId="{2560291F-2BF3-4135-9D37-FA67B2136D23}" srcOrd="0" destOrd="0" presId="urn:microsoft.com/office/officeart/2005/8/layout/process1"/>
    <dgm:cxn modelId="{F1FA6A99-D3EB-4833-A5A4-E7BAF9DCBC1F}" type="presOf" srcId="{45B440C7-EC6D-4835-8F77-D4BB07E8D9CD}" destId="{97A784FF-D1A7-483A-A349-4B24C82B8F01}" srcOrd="1" destOrd="0" presId="urn:microsoft.com/office/officeart/2005/8/layout/process1"/>
    <dgm:cxn modelId="{35FCAC9A-62BB-4E14-9F09-8FAACF47F2E9}" srcId="{EDF35E2D-A8AF-4135-AA19-BFC896A57A5B}" destId="{2A7F29C6-B385-449C-BB76-901BF83BD842}" srcOrd="5" destOrd="0" parTransId="{CFE02902-2959-4FAE-9B51-CE1181F98E0F}" sibTransId="{9858223F-A084-416F-9AE8-C3AAFA656F3D}"/>
    <dgm:cxn modelId="{CF13EAA5-26A4-47EE-87A6-A474D00DA6F5}" type="presOf" srcId="{F83530EB-39B7-44BB-93F4-1B5B524A370B}" destId="{3A292899-D4CB-4480-B98D-1DC97DF151C9}" srcOrd="0" destOrd="0" presId="urn:microsoft.com/office/officeart/2005/8/layout/process1"/>
    <dgm:cxn modelId="{362DD1AB-28F7-421E-A628-138DADB202FD}" srcId="{EDF35E2D-A8AF-4135-AA19-BFC896A57A5B}" destId="{9CDC6747-2A78-4C3E-AACA-13A35B9A6C3A}" srcOrd="0" destOrd="0" parTransId="{CB5A990B-0057-4A78-BAFC-C3F605899021}" sibTransId="{A951993E-910C-4096-934D-75AB507D2FDA}"/>
    <dgm:cxn modelId="{0762F5C9-89DE-4862-8E69-A51376068073}" srcId="{EDF35E2D-A8AF-4135-AA19-BFC896A57A5B}" destId="{F83530EB-39B7-44BB-93F4-1B5B524A370B}" srcOrd="4" destOrd="0" parTransId="{E4606701-40B6-43A9-B172-93AF16F2F6D0}" sibTransId="{33658DA8-ECF9-4428-BD8C-6C83947AD50A}"/>
    <dgm:cxn modelId="{BB4D9ED3-1222-4165-BF12-AEEE6EBCF199}" type="presOf" srcId="{5998F4A8-087A-4683-9226-8A1AC4FF06D6}" destId="{B1C550F5-6B68-4880-8890-DF7766468E4F}" srcOrd="1" destOrd="0" presId="urn:microsoft.com/office/officeart/2005/8/layout/process1"/>
    <dgm:cxn modelId="{868DC3E4-C10B-4CDE-835B-63909FC21E32}" type="presOf" srcId="{A951993E-910C-4096-934D-75AB507D2FDA}" destId="{55512C91-C1B1-437C-BB17-E76D8CA49835}" srcOrd="1" destOrd="0" presId="urn:microsoft.com/office/officeart/2005/8/layout/process1"/>
    <dgm:cxn modelId="{1C3042E9-236B-4253-9B6F-193FD24F012A}" type="presOf" srcId="{070E3D7B-5665-443B-9639-E4EFC8A5A253}" destId="{60453128-761E-46C2-8FFB-8A228DEA931A}" srcOrd="0" destOrd="0" presId="urn:microsoft.com/office/officeart/2005/8/layout/process1"/>
    <dgm:cxn modelId="{F5E1F3F0-7EBF-49D4-BD75-D7ADFF811130}" srcId="{EDF35E2D-A8AF-4135-AA19-BFC896A57A5B}" destId="{070E3D7B-5665-443B-9639-E4EFC8A5A253}" srcOrd="1" destOrd="0" parTransId="{F15A08B3-2692-4627-834B-721E6E94FF78}" sibTransId="{5998F4A8-087A-4683-9226-8A1AC4FF06D6}"/>
    <dgm:cxn modelId="{65B43A54-B926-4C75-BA4F-DB3A878327ED}" type="presParOf" srcId="{2560291F-2BF3-4135-9D37-FA67B2136D23}" destId="{41F773A9-1471-4111-97A7-6B9FD63CBD28}" srcOrd="0" destOrd="0" presId="urn:microsoft.com/office/officeart/2005/8/layout/process1"/>
    <dgm:cxn modelId="{DD1F43CA-2328-4243-80A9-37EE979D34AE}" type="presParOf" srcId="{2560291F-2BF3-4135-9D37-FA67B2136D23}" destId="{799C908E-7728-490F-98A4-EA8DFE6F5AEA}" srcOrd="1" destOrd="0" presId="urn:microsoft.com/office/officeart/2005/8/layout/process1"/>
    <dgm:cxn modelId="{797005A3-095A-44DE-8AB6-A4EF73108ED9}" type="presParOf" srcId="{799C908E-7728-490F-98A4-EA8DFE6F5AEA}" destId="{55512C91-C1B1-437C-BB17-E76D8CA49835}" srcOrd="0" destOrd="0" presId="urn:microsoft.com/office/officeart/2005/8/layout/process1"/>
    <dgm:cxn modelId="{9777B09F-2063-4A4F-A57F-41A94CC06B26}" type="presParOf" srcId="{2560291F-2BF3-4135-9D37-FA67B2136D23}" destId="{60453128-761E-46C2-8FFB-8A228DEA931A}" srcOrd="2" destOrd="0" presId="urn:microsoft.com/office/officeart/2005/8/layout/process1"/>
    <dgm:cxn modelId="{34233D60-8E8F-42DA-90AF-33D912241F38}" type="presParOf" srcId="{2560291F-2BF3-4135-9D37-FA67B2136D23}" destId="{1080C405-0691-431B-8EA4-C11A3187A3DD}" srcOrd="3" destOrd="0" presId="urn:microsoft.com/office/officeart/2005/8/layout/process1"/>
    <dgm:cxn modelId="{C7E4D5B8-8CAC-4900-AF87-559F56F52F1E}" type="presParOf" srcId="{1080C405-0691-431B-8EA4-C11A3187A3DD}" destId="{B1C550F5-6B68-4880-8890-DF7766468E4F}" srcOrd="0" destOrd="0" presId="urn:microsoft.com/office/officeart/2005/8/layout/process1"/>
    <dgm:cxn modelId="{43FB08AF-A4D8-4281-944F-87FB92B15CAC}" type="presParOf" srcId="{2560291F-2BF3-4135-9D37-FA67B2136D23}" destId="{10FECCBB-7B05-4478-8B10-320B1529E217}" srcOrd="4" destOrd="0" presId="urn:microsoft.com/office/officeart/2005/8/layout/process1"/>
    <dgm:cxn modelId="{C9BA8BE9-90DC-40AB-A1A5-AB3FAF3BD6CF}" type="presParOf" srcId="{2560291F-2BF3-4135-9D37-FA67B2136D23}" destId="{CD3E77A8-DC57-418C-83FD-F2029B07621F}" srcOrd="5" destOrd="0" presId="urn:microsoft.com/office/officeart/2005/8/layout/process1"/>
    <dgm:cxn modelId="{CA553A2E-AF1B-463A-8203-88D19E2E040A}" type="presParOf" srcId="{CD3E77A8-DC57-418C-83FD-F2029B07621F}" destId="{23CC8331-2C15-40C6-B720-6D39A03ED6B1}" srcOrd="0" destOrd="0" presId="urn:microsoft.com/office/officeart/2005/8/layout/process1"/>
    <dgm:cxn modelId="{C8B28CC3-244C-4567-A5C2-0A926864DD47}" type="presParOf" srcId="{2560291F-2BF3-4135-9D37-FA67B2136D23}" destId="{A9BB5528-3C8B-471C-AFE5-6BBABEE59A99}" srcOrd="6" destOrd="0" presId="urn:microsoft.com/office/officeart/2005/8/layout/process1"/>
    <dgm:cxn modelId="{C7069980-91A5-4379-BF0F-2A0FB753B79A}" type="presParOf" srcId="{2560291F-2BF3-4135-9D37-FA67B2136D23}" destId="{760FDF7C-315E-4776-A79F-0F13930FA5A4}" srcOrd="7" destOrd="0" presId="urn:microsoft.com/office/officeart/2005/8/layout/process1"/>
    <dgm:cxn modelId="{2AEF3A2B-81C6-4355-B266-3CC1C7B1A9D6}" type="presParOf" srcId="{760FDF7C-315E-4776-A79F-0F13930FA5A4}" destId="{97A784FF-D1A7-483A-A349-4B24C82B8F01}" srcOrd="0" destOrd="0" presId="urn:microsoft.com/office/officeart/2005/8/layout/process1"/>
    <dgm:cxn modelId="{4809BEE7-48C6-4500-A45C-30DCBC00B6CE}" type="presParOf" srcId="{2560291F-2BF3-4135-9D37-FA67B2136D23}" destId="{3A292899-D4CB-4480-B98D-1DC97DF151C9}" srcOrd="8" destOrd="0" presId="urn:microsoft.com/office/officeart/2005/8/layout/process1"/>
    <dgm:cxn modelId="{DE58D1F5-711E-4248-B0AA-BE42A06DB235}" type="presParOf" srcId="{2560291F-2BF3-4135-9D37-FA67B2136D23}" destId="{675F65E6-90DC-40B5-9C10-0D6D20637A27}" srcOrd="9" destOrd="0" presId="urn:microsoft.com/office/officeart/2005/8/layout/process1"/>
    <dgm:cxn modelId="{FF7896B1-244B-4957-82BE-A1F9FAC66B1C}" type="presParOf" srcId="{675F65E6-90DC-40B5-9C10-0D6D20637A27}" destId="{8EA10C6B-8816-4D61-ACFC-ABE9756B2C44}" srcOrd="0" destOrd="0" presId="urn:microsoft.com/office/officeart/2005/8/layout/process1"/>
    <dgm:cxn modelId="{8B655855-9ED9-4C7D-ABD4-CEF5CE6C1EB9}" type="presParOf" srcId="{2560291F-2BF3-4135-9D37-FA67B2136D23}" destId="{CC57D84A-F107-48EB-B98E-9907B0E7DC90}"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F35E2D-A8AF-4135-AA19-BFC896A57A5B}" type="doc">
      <dgm:prSet loTypeId="urn:microsoft.com/office/officeart/2005/8/layout/process1" loCatId="process" qsTypeId="urn:microsoft.com/office/officeart/2005/8/quickstyle/simple1" qsCatId="simple" csTypeId="urn:microsoft.com/office/officeart/2005/8/colors/accent1_2" csCatId="accent1" phldr="1"/>
      <dgm:spPr/>
    </dgm:pt>
    <dgm:pt modelId="{9CDC6747-2A78-4C3E-AACA-13A35B9A6C3A}">
      <dgm:prSet phldrT="[Text]" custT="1"/>
      <dgm:spPr/>
      <dgm:t>
        <a:bodyPr/>
        <a:lstStyle/>
        <a:p>
          <a:r>
            <a:rPr lang="en-US" sz="1200" dirty="0"/>
            <a:t>Data Collection</a:t>
          </a:r>
        </a:p>
      </dgm:t>
    </dgm:pt>
    <dgm:pt modelId="{CB5A990B-0057-4A78-BAFC-C3F605899021}" type="parTrans" cxnId="{362DD1AB-28F7-421E-A628-138DADB202FD}">
      <dgm:prSet/>
      <dgm:spPr/>
      <dgm:t>
        <a:bodyPr/>
        <a:lstStyle/>
        <a:p>
          <a:endParaRPr lang="en-US" sz="4000"/>
        </a:p>
      </dgm:t>
    </dgm:pt>
    <dgm:pt modelId="{A951993E-910C-4096-934D-75AB507D2FDA}" type="sibTrans" cxnId="{362DD1AB-28F7-421E-A628-138DADB202FD}">
      <dgm:prSet custT="1"/>
      <dgm:spPr/>
      <dgm:t>
        <a:bodyPr/>
        <a:lstStyle/>
        <a:p>
          <a:endParaRPr lang="en-US" sz="1100"/>
        </a:p>
      </dgm:t>
    </dgm:pt>
    <dgm:pt modelId="{27558668-DB18-4FE1-880F-1F209D9E8803}">
      <dgm:prSet phldrT="[Text]" custT="1"/>
      <dgm:spPr/>
      <dgm:t>
        <a:bodyPr/>
        <a:lstStyle/>
        <a:p>
          <a:r>
            <a:rPr lang="en-US" sz="1200" dirty="0"/>
            <a:t>Estimation</a:t>
          </a:r>
        </a:p>
        <a:p>
          <a:r>
            <a:rPr lang="en-US" sz="1200" dirty="0"/>
            <a:t>(training)</a:t>
          </a:r>
        </a:p>
      </dgm:t>
    </dgm:pt>
    <dgm:pt modelId="{98F53ACA-65BF-429E-BF1B-5F46BA10C69E}" type="parTrans" cxnId="{0368E739-96DC-4E4A-9B74-FBDBC310A5FB}">
      <dgm:prSet/>
      <dgm:spPr/>
      <dgm:t>
        <a:bodyPr/>
        <a:lstStyle/>
        <a:p>
          <a:endParaRPr lang="en-US" sz="4000"/>
        </a:p>
      </dgm:t>
    </dgm:pt>
    <dgm:pt modelId="{45B440C7-EC6D-4835-8F77-D4BB07E8D9CD}" type="sibTrans" cxnId="{0368E739-96DC-4E4A-9B74-FBDBC310A5FB}">
      <dgm:prSet custT="1"/>
      <dgm:spPr/>
      <dgm:t>
        <a:bodyPr/>
        <a:lstStyle/>
        <a:p>
          <a:endParaRPr lang="en-US" sz="1100"/>
        </a:p>
      </dgm:t>
    </dgm:pt>
    <dgm:pt modelId="{F83530EB-39B7-44BB-93F4-1B5B524A370B}">
      <dgm:prSet phldrT="[Text]" custT="1"/>
      <dgm:spPr/>
      <dgm:t>
        <a:bodyPr/>
        <a:lstStyle/>
        <a:p>
          <a:r>
            <a:rPr lang="en-US" sz="1200" dirty="0"/>
            <a:t>Validation</a:t>
          </a:r>
        </a:p>
        <a:p>
          <a:r>
            <a:rPr lang="en-US" sz="1200" dirty="0"/>
            <a:t>(testing)</a:t>
          </a:r>
        </a:p>
      </dgm:t>
    </dgm:pt>
    <dgm:pt modelId="{E4606701-40B6-43A9-B172-93AF16F2F6D0}" type="parTrans" cxnId="{0762F5C9-89DE-4862-8E69-A51376068073}">
      <dgm:prSet/>
      <dgm:spPr/>
      <dgm:t>
        <a:bodyPr/>
        <a:lstStyle/>
        <a:p>
          <a:endParaRPr lang="en-US" sz="4000"/>
        </a:p>
      </dgm:t>
    </dgm:pt>
    <dgm:pt modelId="{33658DA8-ECF9-4428-BD8C-6C83947AD50A}" type="sibTrans" cxnId="{0762F5C9-89DE-4862-8E69-A51376068073}">
      <dgm:prSet custT="1"/>
      <dgm:spPr/>
      <dgm:t>
        <a:bodyPr/>
        <a:lstStyle/>
        <a:p>
          <a:endParaRPr lang="en-US" sz="1100"/>
        </a:p>
      </dgm:t>
    </dgm:pt>
    <dgm:pt modelId="{2A7F29C6-B385-449C-BB76-901BF83BD842}">
      <dgm:prSet phldrT="[Text]" custT="1"/>
      <dgm:spPr/>
      <dgm:t>
        <a:bodyPr/>
        <a:lstStyle/>
        <a:p>
          <a:r>
            <a:rPr lang="en-US" sz="1200" dirty="0"/>
            <a:t>Interpretation Policy Recommendations</a:t>
          </a:r>
        </a:p>
      </dgm:t>
    </dgm:pt>
    <dgm:pt modelId="{CFE02902-2959-4FAE-9B51-CE1181F98E0F}" type="parTrans" cxnId="{35FCAC9A-62BB-4E14-9F09-8FAACF47F2E9}">
      <dgm:prSet/>
      <dgm:spPr/>
      <dgm:t>
        <a:bodyPr/>
        <a:lstStyle/>
        <a:p>
          <a:endParaRPr lang="en-US" sz="4000"/>
        </a:p>
      </dgm:t>
    </dgm:pt>
    <dgm:pt modelId="{9858223F-A084-416F-9AE8-C3AAFA656F3D}" type="sibTrans" cxnId="{35FCAC9A-62BB-4E14-9F09-8FAACF47F2E9}">
      <dgm:prSet/>
      <dgm:spPr/>
      <dgm:t>
        <a:bodyPr/>
        <a:lstStyle/>
        <a:p>
          <a:endParaRPr lang="en-US" sz="4000"/>
        </a:p>
      </dgm:t>
    </dgm:pt>
    <dgm:pt modelId="{070E3D7B-5665-443B-9639-E4EFC8A5A253}">
      <dgm:prSet phldrT="[Text]" custT="1"/>
      <dgm:spPr/>
      <dgm:t>
        <a:bodyPr/>
        <a:lstStyle/>
        <a:p>
          <a:r>
            <a:rPr lang="en-US" sz="1200" dirty="0"/>
            <a:t>Domain Assumption Elicitation</a:t>
          </a:r>
        </a:p>
      </dgm:t>
    </dgm:pt>
    <dgm:pt modelId="{F15A08B3-2692-4627-834B-721E6E94FF78}" type="parTrans" cxnId="{F5E1F3F0-7EBF-49D4-BD75-D7ADFF811130}">
      <dgm:prSet/>
      <dgm:spPr/>
      <dgm:t>
        <a:bodyPr/>
        <a:lstStyle/>
        <a:p>
          <a:endParaRPr lang="en-US" sz="4000"/>
        </a:p>
      </dgm:t>
    </dgm:pt>
    <dgm:pt modelId="{5998F4A8-087A-4683-9226-8A1AC4FF06D6}" type="sibTrans" cxnId="{F5E1F3F0-7EBF-49D4-BD75-D7ADFF811130}">
      <dgm:prSet custT="1"/>
      <dgm:spPr/>
      <dgm:t>
        <a:bodyPr/>
        <a:lstStyle/>
        <a:p>
          <a:endParaRPr lang="en-US" sz="1100"/>
        </a:p>
      </dgm:t>
    </dgm:pt>
    <dgm:pt modelId="{95325789-BB01-48B8-92C8-3A5EBC6CEFD6}">
      <dgm:prSet phldrT="[Text]" custT="1"/>
      <dgm:spPr/>
      <dgm:t>
        <a:bodyPr/>
        <a:lstStyle/>
        <a:p>
          <a:r>
            <a:rPr lang="en-US" sz="1200" dirty="0"/>
            <a:t>Identification Strategy</a:t>
          </a:r>
        </a:p>
      </dgm:t>
    </dgm:pt>
    <dgm:pt modelId="{A8E92018-5CE5-4A21-8A25-C2F5AE5FDE43}" type="parTrans" cxnId="{1E618547-4C86-4974-8E5E-64E3245EE7C5}">
      <dgm:prSet/>
      <dgm:spPr/>
      <dgm:t>
        <a:bodyPr/>
        <a:lstStyle/>
        <a:p>
          <a:endParaRPr lang="en-US" sz="4000"/>
        </a:p>
      </dgm:t>
    </dgm:pt>
    <dgm:pt modelId="{2C0287B2-D13E-4224-A594-75ADAFC6972D}" type="sibTrans" cxnId="{1E618547-4C86-4974-8E5E-64E3245EE7C5}">
      <dgm:prSet custT="1"/>
      <dgm:spPr/>
      <dgm:t>
        <a:bodyPr/>
        <a:lstStyle/>
        <a:p>
          <a:endParaRPr lang="en-US" sz="1100"/>
        </a:p>
      </dgm:t>
    </dgm:pt>
    <dgm:pt modelId="{A1D089B4-BB03-453F-BA37-1EAD351D8229}">
      <dgm:prSet phldrT="[Text]" custT="1"/>
      <dgm:spPr/>
      <dgm:t>
        <a:bodyPr/>
        <a:lstStyle/>
        <a:p>
          <a:r>
            <a:rPr lang="en-US" sz="1200" dirty="0"/>
            <a:t>Sensitivity analysis</a:t>
          </a:r>
        </a:p>
      </dgm:t>
    </dgm:pt>
    <dgm:pt modelId="{02A7EF2B-D029-446D-8CF0-F08C85AD47A6}" type="parTrans" cxnId="{80DCC83F-B313-4EDC-8A6B-48DBA070ED87}">
      <dgm:prSet/>
      <dgm:spPr/>
      <dgm:t>
        <a:bodyPr/>
        <a:lstStyle/>
        <a:p>
          <a:endParaRPr lang="en-US"/>
        </a:p>
      </dgm:t>
    </dgm:pt>
    <dgm:pt modelId="{EC78D80E-AB4A-495A-8CE9-C99FD4AA1071}" type="sibTrans" cxnId="{80DCC83F-B313-4EDC-8A6B-48DBA070ED87}">
      <dgm:prSet/>
      <dgm:spPr/>
      <dgm:t>
        <a:bodyPr/>
        <a:lstStyle/>
        <a:p>
          <a:endParaRPr lang="en-US"/>
        </a:p>
      </dgm:t>
    </dgm:pt>
    <dgm:pt modelId="{2560291F-2BF3-4135-9D37-FA67B2136D23}" type="pres">
      <dgm:prSet presAssocID="{EDF35E2D-A8AF-4135-AA19-BFC896A57A5B}" presName="Name0" presStyleCnt="0">
        <dgm:presLayoutVars>
          <dgm:dir/>
          <dgm:resizeHandles val="exact"/>
        </dgm:presLayoutVars>
      </dgm:prSet>
      <dgm:spPr/>
    </dgm:pt>
    <dgm:pt modelId="{41F773A9-1471-4111-97A7-6B9FD63CBD28}" type="pres">
      <dgm:prSet presAssocID="{9CDC6747-2A78-4C3E-AACA-13A35B9A6C3A}" presName="node" presStyleLbl="node1" presStyleIdx="0" presStyleCnt="7">
        <dgm:presLayoutVars>
          <dgm:bulletEnabled val="1"/>
        </dgm:presLayoutVars>
      </dgm:prSet>
      <dgm:spPr/>
    </dgm:pt>
    <dgm:pt modelId="{799C908E-7728-490F-98A4-EA8DFE6F5AEA}" type="pres">
      <dgm:prSet presAssocID="{A951993E-910C-4096-934D-75AB507D2FDA}" presName="sibTrans" presStyleLbl="sibTrans2D1" presStyleIdx="0" presStyleCnt="6"/>
      <dgm:spPr/>
    </dgm:pt>
    <dgm:pt modelId="{55512C91-C1B1-437C-BB17-E76D8CA49835}" type="pres">
      <dgm:prSet presAssocID="{A951993E-910C-4096-934D-75AB507D2FDA}" presName="connectorText" presStyleLbl="sibTrans2D1" presStyleIdx="0" presStyleCnt="6"/>
      <dgm:spPr/>
    </dgm:pt>
    <dgm:pt modelId="{60453128-761E-46C2-8FFB-8A228DEA931A}" type="pres">
      <dgm:prSet presAssocID="{070E3D7B-5665-443B-9639-E4EFC8A5A253}" presName="node" presStyleLbl="node1" presStyleIdx="1" presStyleCnt="7">
        <dgm:presLayoutVars>
          <dgm:bulletEnabled val="1"/>
        </dgm:presLayoutVars>
      </dgm:prSet>
      <dgm:spPr/>
    </dgm:pt>
    <dgm:pt modelId="{1080C405-0691-431B-8EA4-C11A3187A3DD}" type="pres">
      <dgm:prSet presAssocID="{5998F4A8-087A-4683-9226-8A1AC4FF06D6}" presName="sibTrans" presStyleLbl="sibTrans2D1" presStyleIdx="1" presStyleCnt="6"/>
      <dgm:spPr/>
    </dgm:pt>
    <dgm:pt modelId="{B1C550F5-6B68-4880-8890-DF7766468E4F}" type="pres">
      <dgm:prSet presAssocID="{5998F4A8-087A-4683-9226-8A1AC4FF06D6}" presName="connectorText" presStyleLbl="sibTrans2D1" presStyleIdx="1" presStyleCnt="6"/>
      <dgm:spPr/>
    </dgm:pt>
    <dgm:pt modelId="{10FECCBB-7B05-4478-8B10-320B1529E217}" type="pres">
      <dgm:prSet presAssocID="{95325789-BB01-48B8-92C8-3A5EBC6CEFD6}" presName="node" presStyleLbl="node1" presStyleIdx="2" presStyleCnt="7">
        <dgm:presLayoutVars>
          <dgm:bulletEnabled val="1"/>
        </dgm:presLayoutVars>
      </dgm:prSet>
      <dgm:spPr/>
    </dgm:pt>
    <dgm:pt modelId="{CD3E77A8-DC57-418C-83FD-F2029B07621F}" type="pres">
      <dgm:prSet presAssocID="{2C0287B2-D13E-4224-A594-75ADAFC6972D}" presName="sibTrans" presStyleLbl="sibTrans2D1" presStyleIdx="2" presStyleCnt="6"/>
      <dgm:spPr/>
    </dgm:pt>
    <dgm:pt modelId="{23CC8331-2C15-40C6-B720-6D39A03ED6B1}" type="pres">
      <dgm:prSet presAssocID="{2C0287B2-D13E-4224-A594-75ADAFC6972D}" presName="connectorText" presStyleLbl="sibTrans2D1" presStyleIdx="2" presStyleCnt="6"/>
      <dgm:spPr/>
    </dgm:pt>
    <dgm:pt modelId="{A9BB5528-3C8B-471C-AFE5-6BBABEE59A99}" type="pres">
      <dgm:prSet presAssocID="{27558668-DB18-4FE1-880F-1F209D9E8803}" presName="node" presStyleLbl="node1" presStyleIdx="3" presStyleCnt="7">
        <dgm:presLayoutVars>
          <dgm:bulletEnabled val="1"/>
        </dgm:presLayoutVars>
      </dgm:prSet>
      <dgm:spPr/>
    </dgm:pt>
    <dgm:pt modelId="{760FDF7C-315E-4776-A79F-0F13930FA5A4}" type="pres">
      <dgm:prSet presAssocID="{45B440C7-EC6D-4835-8F77-D4BB07E8D9CD}" presName="sibTrans" presStyleLbl="sibTrans2D1" presStyleIdx="3" presStyleCnt="6"/>
      <dgm:spPr/>
    </dgm:pt>
    <dgm:pt modelId="{97A784FF-D1A7-483A-A349-4B24C82B8F01}" type="pres">
      <dgm:prSet presAssocID="{45B440C7-EC6D-4835-8F77-D4BB07E8D9CD}" presName="connectorText" presStyleLbl="sibTrans2D1" presStyleIdx="3" presStyleCnt="6"/>
      <dgm:spPr/>
    </dgm:pt>
    <dgm:pt modelId="{3A292899-D4CB-4480-B98D-1DC97DF151C9}" type="pres">
      <dgm:prSet presAssocID="{F83530EB-39B7-44BB-93F4-1B5B524A370B}" presName="node" presStyleLbl="node1" presStyleIdx="4" presStyleCnt="7">
        <dgm:presLayoutVars>
          <dgm:bulletEnabled val="1"/>
        </dgm:presLayoutVars>
      </dgm:prSet>
      <dgm:spPr/>
    </dgm:pt>
    <dgm:pt modelId="{675F65E6-90DC-40B5-9C10-0D6D20637A27}" type="pres">
      <dgm:prSet presAssocID="{33658DA8-ECF9-4428-BD8C-6C83947AD50A}" presName="sibTrans" presStyleLbl="sibTrans2D1" presStyleIdx="4" presStyleCnt="6"/>
      <dgm:spPr/>
    </dgm:pt>
    <dgm:pt modelId="{8EA10C6B-8816-4D61-ACFC-ABE9756B2C44}" type="pres">
      <dgm:prSet presAssocID="{33658DA8-ECF9-4428-BD8C-6C83947AD50A}" presName="connectorText" presStyleLbl="sibTrans2D1" presStyleIdx="4" presStyleCnt="6"/>
      <dgm:spPr/>
    </dgm:pt>
    <dgm:pt modelId="{CC57D84A-F107-48EB-B98E-9907B0E7DC90}" type="pres">
      <dgm:prSet presAssocID="{2A7F29C6-B385-449C-BB76-901BF83BD842}" presName="node" presStyleLbl="node1" presStyleIdx="5" presStyleCnt="7">
        <dgm:presLayoutVars>
          <dgm:bulletEnabled val="1"/>
        </dgm:presLayoutVars>
      </dgm:prSet>
      <dgm:spPr/>
    </dgm:pt>
    <dgm:pt modelId="{E8DEC665-1FE7-477D-8FB5-F64589194988}" type="pres">
      <dgm:prSet presAssocID="{9858223F-A084-416F-9AE8-C3AAFA656F3D}" presName="sibTrans" presStyleLbl="sibTrans2D1" presStyleIdx="5" presStyleCnt="6"/>
      <dgm:spPr/>
    </dgm:pt>
    <dgm:pt modelId="{97AD120A-C338-45BB-B344-1F89C3CC1230}" type="pres">
      <dgm:prSet presAssocID="{9858223F-A084-416F-9AE8-C3AAFA656F3D}" presName="connectorText" presStyleLbl="sibTrans2D1" presStyleIdx="5" presStyleCnt="6"/>
      <dgm:spPr/>
    </dgm:pt>
    <dgm:pt modelId="{8A4BBD50-49E2-446B-BDAD-8B8CE0CACF4E}" type="pres">
      <dgm:prSet presAssocID="{A1D089B4-BB03-453F-BA37-1EAD351D8229}" presName="node" presStyleLbl="node1" presStyleIdx="6" presStyleCnt="7">
        <dgm:presLayoutVars>
          <dgm:bulletEnabled val="1"/>
        </dgm:presLayoutVars>
      </dgm:prSet>
      <dgm:spPr/>
    </dgm:pt>
  </dgm:ptLst>
  <dgm:cxnLst>
    <dgm:cxn modelId="{C5F19F11-B126-46CB-A3A8-64F0CC0ADD7E}" type="presOf" srcId="{27558668-DB18-4FE1-880F-1F209D9E8803}" destId="{A9BB5528-3C8B-471C-AFE5-6BBABEE59A99}" srcOrd="0" destOrd="0" presId="urn:microsoft.com/office/officeart/2005/8/layout/process1"/>
    <dgm:cxn modelId="{C32E0022-9491-4FC3-937A-4155B6C99D4D}" type="presOf" srcId="{2C0287B2-D13E-4224-A594-75ADAFC6972D}" destId="{23CC8331-2C15-40C6-B720-6D39A03ED6B1}" srcOrd="1" destOrd="0" presId="urn:microsoft.com/office/officeart/2005/8/layout/process1"/>
    <dgm:cxn modelId="{0368E739-96DC-4E4A-9B74-FBDBC310A5FB}" srcId="{EDF35E2D-A8AF-4135-AA19-BFC896A57A5B}" destId="{27558668-DB18-4FE1-880F-1F209D9E8803}" srcOrd="3" destOrd="0" parTransId="{98F53ACA-65BF-429E-BF1B-5F46BA10C69E}" sibTransId="{45B440C7-EC6D-4835-8F77-D4BB07E8D9CD}"/>
    <dgm:cxn modelId="{996C363B-2E1D-4BD6-8C95-FEA134E0568F}" type="presOf" srcId="{33658DA8-ECF9-4428-BD8C-6C83947AD50A}" destId="{8EA10C6B-8816-4D61-ACFC-ABE9756B2C44}" srcOrd="1" destOrd="0" presId="urn:microsoft.com/office/officeart/2005/8/layout/process1"/>
    <dgm:cxn modelId="{9B0C7F3B-6FE0-4F44-9A1C-C4D6E5DA5DC7}" type="presOf" srcId="{9858223F-A084-416F-9AE8-C3AAFA656F3D}" destId="{E8DEC665-1FE7-477D-8FB5-F64589194988}" srcOrd="0" destOrd="0" presId="urn:microsoft.com/office/officeart/2005/8/layout/process1"/>
    <dgm:cxn modelId="{80DCC83F-B313-4EDC-8A6B-48DBA070ED87}" srcId="{EDF35E2D-A8AF-4135-AA19-BFC896A57A5B}" destId="{A1D089B4-BB03-453F-BA37-1EAD351D8229}" srcOrd="6" destOrd="0" parTransId="{02A7EF2B-D029-446D-8CF0-F08C85AD47A6}" sibTransId="{EC78D80E-AB4A-495A-8CE9-C99FD4AA1071}"/>
    <dgm:cxn modelId="{8C8EAB62-BAC8-4C99-904D-15CE734640BA}" type="presOf" srcId="{A951993E-910C-4096-934D-75AB507D2FDA}" destId="{799C908E-7728-490F-98A4-EA8DFE6F5AEA}" srcOrd="0" destOrd="0" presId="urn:microsoft.com/office/officeart/2005/8/layout/process1"/>
    <dgm:cxn modelId="{FB706E65-5824-4264-9249-5DC0E20113AC}" type="presOf" srcId="{2A7F29C6-B385-449C-BB76-901BF83BD842}" destId="{CC57D84A-F107-48EB-B98E-9907B0E7DC90}" srcOrd="0" destOrd="0" presId="urn:microsoft.com/office/officeart/2005/8/layout/process1"/>
    <dgm:cxn modelId="{A7D9B245-6A33-414A-ABD0-BE173C30627D}" type="presOf" srcId="{5998F4A8-087A-4683-9226-8A1AC4FF06D6}" destId="{1080C405-0691-431B-8EA4-C11A3187A3DD}" srcOrd="0" destOrd="0" presId="urn:microsoft.com/office/officeart/2005/8/layout/process1"/>
    <dgm:cxn modelId="{1E618547-4C86-4974-8E5E-64E3245EE7C5}" srcId="{EDF35E2D-A8AF-4135-AA19-BFC896A57A5B}" destId="{95325789-BB01-48B8-92C8-3A5EBC6CEFD6}" srcOrd="2" destOrd="0" parTransId="{A8E92018-5CE5-4A21-8A25-C2F5AE5FDE43}" sibTransId="{2C0287B2-D13E-4224-A594-75ADAFC6972D}"/>
    <dgm:cxn modelId="{8C9B254E-F841-48F7-B059-6CBB561E0E87}" type="presOf" srcId="{95325789-BB01-48B8-92C8-3A5EBC6CEFD6}" destId="{10FECCBB-7B05-4478-8B10-320B1529E217}" srcOrd="0" destOrd="0" presId="urn:microsoft.com/office/officeart/2005/8/layout/process1"/>
    <dgm:cxn modelId="{29A1A36E-D23C-4150-82FC-42006F12487C}" type="presOf" srcId="{9CDC6747-2A78-4C3E-AACA-13A35B9A6C3A}" destId="{41F773A9-1471-4111-97A7-6B9FD63CBD28}" srcOrd="0" destOrd="0" presId="urn:microsoft.com/office/officeart/2005/8/layout/process1"/>
    <dgm:cxn modelId="{A4C9C972-0901-41DD-9AA1-C178ECA46AB0}" type="presOf" srcId="{33658DA8-ECF9-4428-BD8C-6C83947AD50A}" destId="{675F65E6-90DC-40B5-9C10-0D6D20637A27}" srcOrd="0" destOrd="0" presId="urn:microsoft.com/office/officeart/2005/8/layout/process1"/>
    <dgm:cxn modelId="{A7E11E57-1505-4E02-BFDA-283A828349E7}" type="presOf" srcId="{A1D089B4-BB03-453F-BA37-1EAD351D8229}" destId="{8A4BBD50-49E2-446B-BDAD-8B8CE0CACF4E}" srcOrd="0" destOrd="0" presId="urn:microsoft.com/office/officeart/2005/8/layout/process1"/>
    <dgm:cxn modelId="{69A46C57-1E50-4757-B0E4-D42F498852CC}" type="presOf" srcId="{2C0287B2-D13E-4224-A594-75ADAFC6972D}" destId="{CD3E77A8-DC57-418C-83FD-F2029B07621F}" srcOrd="0" destOrd="0" presId="urn:microsoft.com/office/officeart/2005/8/layout/process1"/>
    <dgm:cxn modelId="{5CF2907B-712A-42A0-AC7A-F533A1124954}" type="presOf" srcId="{45B440C7-EC6D-4835-8F77-D4BB07E8D9CD}" destId="{760FDF7C-315E-4776-A79F-0F13930FA5A4}" srcOrd="0" destOrd="0" presId="urn:microsoft.com/office/officeart/2005/8/layout/process1"/>
    <dgm:cxn modelId="{FB85567E-B13E-49A1-909C-530548C74236}" type="presOf" srcId="{EDF35E2D-A8AF-4135-AA19-BFC896A57A5B}" destId="{2560291F-2BF3-4135-9D37-FA67B2136D23}" srcOrd="0" destOrd="0" presId="urn:microsoft.com/office/officeart/2005/8/layout/process1"/>
    <dgm:cxn modelId="{F1FA6A99-D3EB-4833-A5A4-E7BAF9DCBC1F}" type="presOf" srcId="{45B440C7-EC6D-4835-8F77-D4BB07E8D9CD}" destId="{97A784FF-D1A7-483A-A349-4B24C82B8F01}" srcOrd="1" destOrd="0" presId="urn:microsoft.com/office/officeart/2005/8/layout/process1"/>
    <dgm:cxn modelId="{35FCAC9A-62BB-4E14-9F09-8FAACF47F2E9}" srcId="{EDF35E2D-A8AF-4135-AA19-BFC896A57A5B}" destId="{2A7F29C6-B385-449C-BB76-901BF83BD842}" srcOrd="5" destOrd="0" parTransId="{CFE02902-2959-4FAE-9B51-CE1181F98E0F}" sibTransId="{9858223F-A084-416F-9AE8-C3AAFA656F3D}"/>
    <dgm:cxn modelId="{3C13609F-8BAC-4736-8207-E6F73F9BECA5}" type="presOf" srcId="{9858223F-A084-416F-9AE8-C3AAFA656F3D}" destId="{97AD120A-C338-45BB-B344-1F89C3CC1230}" srcOrd="1" destOrd="0" presId="urn:microsoft.com/office/officeart/2005/8/layout/process1"/>
    <dgm:cxn modelId="{CF13EAA5-26A4-47EE-87A6-A474D00DA6F5}" type="presOf" srcId="{F83530EB-39B7-44BB-93F4-1B5B524A370B}" destId="{3A292899-D4CB-4480-B98D-1DC97DF151C9}" srcOrd="0" destOrd="0" presId="urn:microsoft.com/office/officeart/2005/8/layout/process1"/>
    <dgm:cxn modelId="{362DD1AB-28F7-421E-A628-138DADB202FD}" srcId="{EDF35E2D-A8AF-4135-AA19-BFC896A57A5B}" destId="{9CDC6747-2A78-4C3E-AACA-13A35B9A6C3A}" srcOrd="0" destOrd="0" parTransId="{CB5A990B-0057-4A78-BAFC-C3F605899021}" sibTransId="{A951993E-910C-4096-934D-75AB507D2FDA}"/>
    <dgm:cxn modelId="{0762F5C9-89DE-4862-8E69-A51376068073}" srcId="{EDF35E2D-A8AF-4135-AA19-BFC896A57A5B}" destId="{F83530EB-39B7-44BB-93F4-1B5B524A370B}" srcOrd="4" destOrd="0" parTransId="{E4606701-40B6-43A9-B172-93AF16F2F6D0}" sibTransId="{33658DA8-ECF9-4428-BD8C-6C83947AD50A}"/>
    <dgm:cxn modelId="{BB4D9ED3-1222-4165-BF12-AEEE6EBCF199}" type="presOf" srcId="{5998F4A8-087A-4683-9226-8A1AC4FF06D6}" destId="{B1C550F5-6B68-4880-8890-DF7766468E4F}" srcOrd="1" destOrd="0" presId="urn:microsoft.com/office/officeart/2005/8/layout/process1"/>
    <dgm:cxn modelId="{868DC3E4-C10B-4CDE-835B-63909FC21E32}" type="presOf" srcId="{A951993E-910C-4096-934D-75AB507D2FDA}" destId="{55512C91-C1B1-437C-BB17-E76D8CA49835}" srcOrd="1" destOrd="0" presId="urn:microsoft.com/office/officeart/2005/8/layout/process1"/>
    <dgm:cxn modelId="{1C3042E9-236B-4253-9B6F-193FD24F012A}" type="presOf" srcId="{070E3D7B-5665-443B-9639-E4EFC8A5A253}" destId="{60453128-761E-46C2-8FFB-8A228DEA931A}" srcOrd="0" destOrd="0" presId="urn:microsoft.com/office/officeart/2005/8/layout/process1"/>
    <dgm:cxn modelId="{F5E1F3F0-7EBF-49D4-BD75-D7ADFF811130}" srcId="{EDF35E2D-A8AF-4135-AA19-BFC896A57A5B}" destId="{070E3D7B-5665-443B-9639-E4EFC8A5A253}" srcOrd="1" destOrd="0" parTransId="{F15A08B3-2692-4627-834B-721E6E94FF78}" sibTransId="{5998F4A8-087A-4683-9226-8A1AC4FF06D6}"/>
    <dgm:cxn modelId="{65B43A54-B926-4C75-BA4F-DB3A878327ED}" type="presParOf" srcId="{2560291F-2BF3-4135-9D37-FA67B2136D23}" destId="{41F773A9-1471-4111-97A7-6B9FD63CBD28}" srcOrd="0" destOrd="0" presId="urn:microsoft.com/office/officeart/2005/8/layout/process1"/>
    <dgm:cxn modelId="{DD1F43CA-2328-4243-80A9-37EE979D34AE}" type="presParOf" srcId="{2560291F-2BF3-4135-9D37-FA67B2136D23}" destId="{799C908E-7728-490F-98A4-EA8DFE6F5AEA}" srcOrd="1" destOrd="0" presId="urn:microsoft.com/office/officeart/2005/8/layout/process1"/>
    <dgm:cxn modelId="{797005A3-095A-44DE-8AB6-A4EF73108ED9}" type="presParOf" srcId="{799C908E-7728-490F-98A4-EA8DFE6F5AEA}" destId="{55512C91-C1B1-437C-BB17-E76D8CA49835}" srcOrd="0" destOrd="0" presId="urn:microsoft.com/office/officeart/2005/8/layout/process1"/>
    <dgm:cxn modelId="{9777B09F-2063-4A4F-A57F-41A94CC06B26}" type="presParOf" srcId="{2560291F-2BF3-4135-9D37-FA67B2136D23}" destId="{60453128-761E-46C2-8FFB-8A228DEA931A}" srcOrd="2" destOrd="0" presId="urn:microsoft.com/office/officeart/2005/8/layout/process1"/>
    <dgm:cxn modelId="{34233D60-8E8F-42DA-90AF-33D912241F38}" type="presParOf" srcId="{2560291F-2BF3-4135-9D37-FA67B2136D23}" destId="{1080C405-0691-431B-8EA4-C11A3187A3DD}" srcOrd="3" destOrd="0" presId="urn:microsoft.com/office/officeart/2005/8/layout/process1"/>
    <dgm:cxn modelId="{C7E4D5B8-8CAC-4900-AF87-559F56F52F1E}" type="presParOf" srcId="{1080C405-0691-431B-8EA4-C11A3187A3DD}" destId="{B1C550F5-6B68-4880-8890-DF7766468E4F}" srcOrd="0" destOrd="0" presId="urn:microsoft.com/office/officeart/2005/8/layout/process1"/>
    <dgm:cxn modelId="{43FB08AF-A4D8-4281-944F-87FB92B15CAC}" type="presParOf" srcId="{2560291F-2BF3-4135-9D37-FA67B2136D23}" destId="{10FECCBB-7B05-4478-8B10-320B1529E217}" srcOrd="4" destOrd="0" presId="urn:microsoft.com/office/officeart/2005/8/layout/process1"/>
    <dgm:cxn modelId="{C9BA8BE9-90DC-40AB-A1A5-AB3FAF3BD6CF}" type="presParOf" srcId="{2560291F-2BF3-4135-9D37-FA67B2136D23}" destId="{CD3E77A8-DC57-418C-83FD-F2029B07621F}" srcOrd="5" destOrd="0" presId="urn:microsoft.com/office/officeart/2005/8/layout/process1"/>
    <dgm:cxn modelId="{CA553A2E-AF1B-463A-8203-88D19E2E040A}" type="presParOf" srcId="{CD3E77A8-DC57-418C-83FD-F2029B07621F}" destId="{23CC8331-2C15-40C6-B720-6D39A03ED6B1}" srcOrd="0" destOrd="0" presId="urn:microsoft.com/office/officeart/2005/8/layout/process1"/>
    <dgm:cxn modelId="{C8B28CC3-244C-4567-A5C2-0A926864DD47}" type="presParOf" srcId="{2560291F-2BF3-4135-9D37-FA67B2136D23}" destId="{A9BB5528-3C8B-471C-AFE5-6BBABEE59A99}" srcOrd="6" destOrd="0" presId="urn:microsoft.com/office/officeart/2005/8/layout/process1"/>
    <dgm:cxn modelId="{C7069980-91A5-4379-BF0F-2A0FB753B79A}" type="presParOf" srcId="{2560291F-2BF3-4135-9D37-FA67B2136D23}" destId="{760FDF7C-315E-4776-A79F-0F13930FA5A4}" srcOrd="7" destOrd="0" presId="urn:microsoft.com/office/officeart/2005/8/layout/process1"/>
    <dgm:cxn modelId="{2AEF3A2B-81C6-4355-B266-3CC1C7B1A9D6}" type="presParOf" srcId="{760FDF7C-315E-4776-A79F-0F13930FA5A4}" destId="{97A784FF-D1A7-483A-A349-4B24C82B8F01}" srcOrd="0" destOrd="0" presId="urn:microsoft.com/office/officeart/2005/8/layout/process1"/>
    <dgm:cxn modelId="{4809BEE7-48C6-4500-A45C-30DCBC00B6CE}" type="presParOf" srcId="{2560291F-2BF3-4135-9D37-FA67B2136D23}" destId="{3A292899-D4CB-4480-B98D-1DC97DF151C9}" srcOrd="8" destOrd="0" presId="urn:microsoft.com/office/officeart/2005/8/layout/process1"/>
    <dgm:cxn modelId="{DE58D1F5-711E-4248-B0AA-BE42A06DB235}" type="presParOf" srcId="{2560291F-2BF3-4135-9D37-FA67B2136D23}" destId="{675F65E6-90DC-40B5-9C10-0D6D20637A27}" srcOrd="9" destOrd="0" presId="urn:microsoft.com/office/officeart/2005/8/layout/process1"/>
    <dgm:cxn modelId="{FF7896B1-244B-4957-82BE-A1F9FAC66B1C}" type="presParOf" srcId="{675F65E6-90DC-40B5-9C10-0D6D20637A27}" destId="{8EA10C6B-8816-4D61-ACFC-ABE9756B2C44}" srcOrd="0" destOrd="0" presId="urn:microsoft.com/office/officeart/2005/8/layout/process1"/>
    <dgm:cxn modelId="{8B655855-9ED9-4C7D-ABD4-CEF5CE6C1EB9}" type="presParOf" srcId="{2560291F-2BF3-4135-9D37-FA67B2136D23}" destId="{CC57D84A-F107-48EB-B98E-9907B0E7DC90}" srcOrd="10" destOrd="0" presId="urn:microsoft.com/office/officeart/2005/8/layout/process1"/>
    <dgm:cxn modelId="{90182F6B-2A00-4242-93D0-B137A0A0EB30}" type="presParOf" srcId="{2560291F-2BF3-4135-9D37-FA67B2136D23}" destId="{E8DEC665-1FE7-477D-8FB5-F64589194988}" srcOrd="11" destOrd="0" presId="urn:microsoft.com/office/officeart/2005/8/layout/process1"/>
    <dgm:cxn modelId="{14D8DA25-E368-4558-AB9C-B2FCF83133BB}" type="presParOf" srcId="{E8DEC665-1FE7-477D-8FB5-F64589194988}" destId="{97AD120A-C338-45BB-B344-1F89C3CC1230}" srcOrd="0" destOrd="0" presId="urn:microsoft.com/office/officeart/2005/8/layout/process1"/>
    <dgm:cxn modelId="{0C316534-8469-4102-9434-C6EA4F9D8F98}" type="presParOf" srcId="{2560291F-2BF3-4135-9D37-FA67B2136D23}" destId="{8A4BBD50-49E2-446B-BDAD-8B8CE0CACF4E}"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DF35E2D-A8AF-4135-AA19-BFC896A57A5B}" type="doc">
      <dgm:prSet loTypeId="urn:microsoft.com/office/officeart/2005/8/layout/process1" loCatId="process" qsTypeId="urn:microsoft.com/office/officeart/2005/8/quickstyle/simple1" qsCatId="simple" csTypeId="urn:microsoft.com/office/officeart/2005/8/colors/accent1_2" csCatId="accent1" phldr="1"/>
      <dgm:spPr/>
    </dgm:pt>
    <dgm:pt modelId="{9CDC6747-2A78-4C3E-AACA-13A35B9A6C3A}">
      <dgm:prSet phldrT="[Text]" custT="1"/>
      <dgm:spPr/>
      <dgm:t>
        <a:bodyPr/>
        <a:lstStyle/>
        <a:p>
          <a:r>
            <a:rPr lang="en-US" sz="1200" dirty="0"/>
            <a:t>Data Collection</a:t>
          </a:r>
        </a:p>
      </dgm:t>
    </dgm:pt>
    <dgm:pt modelId="{CB5A990B-0057-4A78-BAFC-C3F605899021}" type="parTrans" cxnId="{362DD1AB-28F7-421E-A628-138DADB202FD}">
      <dgm:prSet/>
      <dgm:spPr/>
      <dgm:t>
        <a:bodyPr/>
        <a:lstStyle/>
        <a:p>
          <a:endParaRPr lang="en-US" sz="4000"/>
        </a:p>
      </dgm:t>
    </dgm:pt>
    <dgm:pt modelId="{A951993E-910C-4096-934D-75AB507D2FDA}" type="sibTrans" cxnId="{362DD1AB-28F7-421E-A628-138DADB202FD}">
      <dgm:prSet custT="1"/>
      <dgm:spPr/>
      <dgm:t>
        <a:bodyPr/>
        <a:lstStyle/>
        <a:p>
          <a:endParaRPr lang="en-US" sz="1100"/>
        </a:p>
      </dgm:t>
    </dgm:pt>
    <dgm:pt modelId="{27558668-DB18-4FE1-880F-1F209D9E8803}">
      <dgm:prSet phldrT="[Text]" custT="1"/>
      <dgm:spPr/>
      <dgm:t>
        <a:bodyPr/>
        <a:lstStyle/>
        <a:p>
          <a:r>
            <a:rPr lang="en-US" sz="1200" dirty="0"/>
            <a:t>Estimation</a:t>
          </a:r>
        </a:p>
        <a:p>
          <a:r>
            <a:rPr lang="en-US" sz="1200" dirty="0"/>
            <a:t>Inference</a:t>
          </a:r>
        </a:p>
      </dgm:t>
    </dgm:pt>
    <dgm:pt modelId="{98F53ACA-65BF-429E-BF1B-5F46BA10C69E}" type="parTrans" cxnId="{0368E739-96DC-4E4A-9B74-FBDBC310A5FB}">
      <dgm:prSet/>
      <dgm:spPr/>
      <dgm:t>
        <a:bodyPr/>
        <a:lstStyle/>
        <a:p>
          <a:endParaRPr lang="en-US" sz="4000"/>
        </a:p>
      </dgm:t>
    </dgm:pt>
    <dgm:pt modelId="{45B440C7-EC6D-4835-8F77-D4BB07E8D9CD}" type="sibTrans" cxnId="{0368E739-96DC-4E4A-9B74-FBDBC310A5FB}">
      <dgm:prSet custT="1"/>
      <dgm:spPr/>
      <dgm:t>
        <a:bodyPr/>
        <a:lstStyle/>
        <a:p>
          <a:endParaRPr lang="en-US" sz="1100"/>
        </a:p>
      </dgm:t>
    </dgm:pt>
    <dgm:pt modelId="{F83530EB-39B7-44BB-93F4-1B5B524A370B}">
      <dgm:prSet phldrT="[Text]" custT="1"/>
      <dgm:spPr/>
      <dgm:t>
        <a:bodyPr/>
        <a:lstStyle/>
        <a:p>
          <a:r>
            <a:rPr lang="en-US" sz="1200" dirty="0"/>
            <a:t>Validation</a:t>
          </a:r>
        </a:p>
      </dgm:t>
    </dgm:pt>
    <dgm:pt modelId="{E4606701-40B6-43A9-B172-93AF16F2F6D0}" type="parTrans" cxnId="{0762F5C9-89DE-4862-8E69-A51376068073}">
      <dgm:prSet/>
      <dgm:spPr/>
      <dgm:t>
        <a:bodyPr/>
        <a:lstStyle/>
        <a:p>
          <a:endParaRPr lang="en-US" sz="4000"/>
        </a:p>
      </dgm:t>
    </dgm:pt>
    <dgm:pt modelId="{33658DA8-ECF9-4428-BD8C-6C83947AD50A}" type="sibTrans" cxnId="{0762F5C9-89DE-4862-8E69-A51376068073}">
      <dgm:prSet custT="1"/>
      <dgm:spPr/>
      <dgm:t>
        <a:bodyPr/>
        <a:lstStyle/>
        <a:p>
          <a:endParaRPr lang="en-US" sz="1100"/>
        </a:p>
      </dgm:t>
    </dgm:pt>
    <dgm:pt modelId="{2A7F29C6-B385-449C-BB76-901BF83BD842}">
      <dgm:prSet phldrT="[Text]" custT="1"/>
      <dgm:spPr/>
      <dgm:t>
        <a:bodyPr/>
        <a:lstStyle/>
        <a:p>
          <a:r>
            <a:rPr lang="en-US" sz="1200" dirty="0" err="1"/>
            <a:t>InterpretationPolicy</a:t>
          </a:r>
          <a:r>
            <a:rPr lang="en-US" sz="1200" dirty="0"/>
            <a:t> Recommendations</a:t>
          </a:r>
        </a:p>
      </dgm:t>
    </dgm:pt>
    <dgm:pt modelId="{CFE02902-2959-4FAE-9B51-CE1181F98E0F}" type="parTrans" cxnId="{35FCAC9A-62BB-4E14-9F09-8FAACF47F2E9}">
      <dgm:prSet/>
      <dgm:spPr/>
      <dgm:t>
        <a:bodyPr/>
        <a:lstStyle/>
        <a:p>
          <a:endParaRPr lang="en-US" sz="4000"/>
        </a:p>
      </dgm:t>
    </dgm:pt>
    <dgm:pt modelId="{9858223F-A084-416F-9AE8-C3AAFA656F3D}" type="sibTrans" cxnId="{35FCAC9A-62BB-4E14-9F09-8FAACF47F2E9}">
      <dgm:prSet/>
      <dgm:spPr/>
      <dgm:t>
        <a:bodyPr/>
        <a:lstStyle/>
        <a:p>
          <a:endParaRPr lang="en-US" sz="4000"/>
        </a:p>
      </dgm:t>
    </dgm:pt>
    <dgm:pt modelId="{070E3D7B-5665-443B-9639-E4EFC8A5A253}">
      <dgm:prSet phldrT="[Text]" custT="1"/>
      <dgm:spPr/>
      <dgm:t>
        <a:bodyPr/>
        <a:lstStyle/>
        <a:p>
          <a:r>
            <a:rPr lang="en-US" sz="1200" dirty="0"/>
            <a:t>Domain Assumption Elicitation</a:t>
          </a:r>
        </a:p>
      </dgm:t>
    </dgm:pt>
    <dgm:pt modelId="{F15A08B3-2692-4627-834B-721E6E94FF78}" type="parTrans" cxnId="{F5E1F3F0-7EBF-49D4-BD75-D7ADFF811130}">
      <dgm:prSet/>
      <dgm:spPr/>
      <dgm:t>
        <a:bodyPr/>
        <a:lstStyle/>
        <a:p>
          <a:endParaRPr lang="en-US" sz="4000"/>
        </a:p>
      </dgm:t>
    </dgm:pt>
    <dgm:pt modelId="{5998F4A8-087A-4683-9226-8A1AC4FF06D6}" type="sibTrans" cxnId="{F5E1F3F0-7EBF-49D4-BD75-D7ADFF811130}">
      <dgm:prSet custT="1"/>
      <dgm:spPr/>
      <dgm:t>
        <a:bodyPr/>
        <a:lstStyle/>
        <a:p>
          <a:endParaRPr lang="en-US" sz="1100"/>
        </a:p>
      </dgm:t>
    </dgm:pt>
    <dgm:pt modelId="{95325789-BB01-48B8-92C8-3A5EBC6CEFD6}">
      <dgm:prSet phldrT="[Text]" custT="1"/>
      <dgm:spPr/>
      <dgm:t>
        <a:bodyPr/>
        <a:lstStyle/>
        <a:p>
          <a:r>
            <a:rPr lang="en-US" sz="1200" dirty="0"/>
            <a:t>Identification Strategy</a:t>
          </a:r>
        </a:p>
      </dgm:t>
    </dgm:pt>
    <dgm:pt modelId="{A8E92018-5CE5-4A21-8A25-C2F5AE5FDE43}" type="parTrans" cxnId="{1E618547-4C86-4974-8E5E-64E3245EE7C5}">
      <dgm:prSet/>
      <dgm:spPr/>
      <dgm:t>
        <a:bodyPr/>
        <a:lstStyle/>
        <a:p>
          <a:endParaRPr lang="en-US" sz="4000"/>
        </a:p>
      </dgm:t>
    </dgm:pt>
    <dgm:pt modelId="{2C0287B2-D13E-4224-A594-75ADAFC6972D}" type="sibTrans" cxnId="{1E618547-4C86-4974-8E5E-64E3245EE7C5}">
      <dgm:prSet custT="1"/>
      <dgm:spPr/>
      <dgm:t>
        <a:bodyPr/>
        <a:lstStyle/>
        <a:p>
          <a:endParaRPr lang="en-US" sz="1100"/>
        </a:p>
      </dgm:t>
    </dgm:pt>
    <dgm:pt modelId="{A1D089B4-BB03-453F-BA37-1EAD351D8229}">
      <dgm:prSet phldrT="[Text]" custT="1"/>
      <dgm:spPr/>
      <dgm:t>
        <a:bodyPr/>
        <a:lstStyle/>
        <a:p>
          <a:r>
            <a:rPr lang="en-US" sz="1200" dirty="0"/>
            <a:t>Sensitivity analysis</a:t>
          </a:r>
        </a:p>
      </dgm:t>
    </dgm:pt>
    <dgm:pt modelId="{02A7EF2B-D029-446D-8CF0-F08C85AD47A6}" type="parTrans" cxnId="{80DCC83F-B313-4EDC-8A6B-48DBA070ED87}">
      <dgm:prSet/>
      <dgm:spPr/>
      <dgm:t>
        <a:bodyPr/>
        <a:lstStyle/>
        <a:p>
          <a:endParaRPr lang="en-US"/>
        </a:p>
      </dgm:t>
    </dgm:pt>
    <dgm:pt modelId="{EC78D80E-AB4A-495A-8CE9-C99FD4AA1071}" type="sibTrans" cxnId="{80DCC83F-B313-4EDC-8A6B-48DBA070ED87}">
      <dgm:prSet/>
      <dgm:spPr/>
      <dgm:t>
        <a:bodyPr/>
        <a:lstStyle/>
        <a:p>
          <a:endParaRPr lang="en-US"/>
        </a:p>
      </dgm:t>
    </dgm:pt>
    <dgm:pt modelId="{2560291F-2BF3-4135-9D37-FA67B2136D23}" type="pres">
      <dgm:prSet presAssocID="{EDF35E2D-A8AF-4135-AA19-BFC896A57A5B}" presName="Name0" presStyleCnt="0">
        <dgm:presLayoutVars>
          <dgm:dir/>
          <dgm:resizeHandles val="exact"/>
        </dgm:presLayoutVars>
      </dgm:prSet>
      <dgm:spPr/>
    </dgm:pt>
    <dgm:pt modelId="{41F773A9-1471-4111-97A7-6B9FD63CBD28}" type="pres">
      <dgm:prSet presAssocID="{9CDC6747-2A78-4C3E-AACA-13A35B9A6C3A}" presName="node" presStyleLbl="node1" presStyleIdx="0" presStyleCnt="7">
        <dgm:presLayoutVars>
          <dgm:bulletEnabled val="1"/>
        </dgm:presLayoutVars>
      </dgm:prSet>
      <dgm:spPr/>
    </dgm:pt>
    <dgm:pt modelId="{799C908E-7728-490F-98A4-EA8DFE6F5AEA}" type="pres">
      <dgm:prSet presAssocID="{A951993E-910C-4096-934D-75AB507D2FDA}" presName="sibTrans" presStyleLbl="sibTrans2D1" presStyleIdx="0" presStyleCnt="6"/>
      <dgm:spPr/>
    </dgm:pt>
    <dgm:pt modelId="{55512C91-C1B1-437C-BB17-E76D8CA49835}" type="pres">
      <dgm:prSet presAssocID="{A951993E-910C-4096-934D-75AB507D2FDA}" presName="connectorText" presStyleLbl="sibTrans2D1" presStyleIdx="0" presStyleCnt="6"/>
      <dgm:spPr/>
    </dgm:pt>
    <dgm:pt modelId="{60453128-761E-46C2-8FFB-8A228DEA931A}" type="pres">
      <dgm:prSet presAssocID="{070E3D7B-5665-443B-9639-E4EFC8A5A253}" presName="node" presStyleLbl="node1" presStyleIdx="1" presStyleCnt="7">
        <dgm:presLayoutVars>
          <dgm:bulletEnabled val="1"/>
        </dgm:presLayoutVars>
      </dgm:prSet>
      <dgm:spPr/>
    </dgm:pt>
    <dgm:pt modelId="{1080C405-0691-431B-8EA4-C11A3187A3DD}" type="pres">
      <dgm:prSet presAssocID="{5998F4A8-087A-4683-9226-8A1AC4FF06D6}" presName="sibTrans" presStyleLbl="sibTrans2D1" presStyleIdx="1" presStyleCnt="6"/>
      <dgm:spPr/>
    </dgm:pt>
    <dgm:pt modelId="{B1C550F5-6B68-4880-8890-DF7766468E4F}" type="pres">
      <dgm:prSet presAssocID="{5998F4A8-087A-4683-9226-8A1AC4FF06D6}" presName="connectorText" presStyleLbl="sibTrans2D1" presStyleIdx="1" presStyleCnt="6"/>
      <dgm:spPr/>
    </dgm:pt>
    <dgm:pt modelId="{10FECCBB-7B05-4478-8B10-320B1529E217}" type="pres">
      <dgm:prSet presAssocID="{95325789-BB01-48B8-92C8-3A5EBC6CEFD6}" presName="node" presStyleLbl="node1" presStyleIdx="2" presStyleCnt="7">
        <dgm:presLayoutVars>
          <dgm:bulletEnabled val="1"/>
        </dgm:presLayoutVars>
      </dgm:prSet>
      <dgm:spPr/>
    </dgm:pt>
    <dgm:pt modelId="{CD3E77A8-DC57-418C-83FD-F2029B07621F}" type="pres">
      <dgm:prSet presAssocID="{2C0287B2-D13E-4224-A594-75ADAFC6972D}" presName="sibTrans" presStyleLbl="sibTrans2D1" presStyleIdx="2" presStyleCnt="6"/>
      <dgm:spPr/>
    </dgm:pt>
    <dgm:pt modelId="{23CC8331-2C15-40C6-B720-6D39A03ED6B1}" type="pres">
      <dgm:prSet presAssocID="{2C0287B2-D13E-4224-A594-75ADAFC6972D}" presName="connectorText" presStyleLbl="sibTrans2D1" presStyleIdx="2" presStyleCnt="6"/>
      <dgm:spPr/>
    </dgm:pt>
    <dgm:pt modelId="{A9BB5528-3C8B-471C-AFE5-6BBABEE59A99}" type="pres">
      <dgm:prSet presAssocID="{27558668-DB18-4FE1-880F-1F209D9E8803}" presName="node" presStyleLbl="node1" presStyleIdx="3" presStyleCnt="7">
        <dgm:presLayoutVars>
          <dgm:bulletEnabled val="1"/>
        </dgm:presLayoutVars>
      </dgm:prSet>
      <dgm:spPr/>
    </dgm:pt>
    <dgm:pt modelId="{760FDF7C-315E-4776-A79F-0F13930FA5A4}" type="pres">
      <dgm:prSet presAssocID="{45B440C7-EC6D-4835-8F77-D4BB07E8D9CD}" presName="sibTrans" presStyleLbl="sibTrans2D1" presStyleIdx="3" presStyleCnt="6"/>
      <dgm:spPr/>
    </dgm:pt>
    <dgm:pt modelId="{97A784FF-D1A7-483A-A349-4B24C82B8F01}" type="pres">
      <dgm:prSet presAssocID="{45B440C7-EC6D-4835-8F77-D4BB07E8D9CD}" presName="connectorText" presStyleLbl="sibTrans2D1" presStyleIdx="3" presStyleCnt="6"/>
      <dgm:spPr/>
    </dgm:pt>
    <dgm:pt modelId="{3A292899-D4CB-4480-B98D-1DC97DF151C9}" type="pres">
      <dgm:prSet presAssocID="{F83530EB-39B7-44BB-93F4-1B5B524A370B}" presName="node" presStyleLbl="node1" presStyleIdx="4" presStyleCnt="7">
        <dgm:presLayoutVars>
          <dgm:bulletEnabled val="1"/>
        </dgm:presLayoutVars>
      </dgm:prSet>
      <dgm:spPr/>
    </dgm:pt>
    <dgm:pt modelId="{675F65E6-90DC-40B5-9C10-0D6D20637A27}" type="pres">
      <dgm:prSet presAssocID="{33658DA8-ECF9-4428-BD8C-6C83947AD50A}" presName="sibTrans" presStyleLbl="sibTrans2D1" presStyleIdx="4" presStyleCnt="6"/>
      <dgm:spPr/>
    </dgm:pt>
    <dgm:pt modelId="{8EA10C6B-8816-4D61-ACFC-ABE9756B2C44}" type="pres">
      <dgm:prSet presAssocID="{33658DA8-ECF9-4428-BD8C-6C83947AD50A}" presName="connectorText" presStyleLbl="sibTrans2D1" presStyleIdx="4" presStyleCnt="6"/>
      <dgm:spPr/>
    </dgm:pt>
    <dgm:pt modelId="{CC57D84A-F107-48EB-B98E-9907B0E7DC90}" type="pres">
      <dgm:prSet presAssocID="{2A7F29C6-B385-449C-BB76-901BF83BD842}" presName="node" presStyleLbl="node1" presStyleIdx="5" presStyleCnt="7">
        <dgm:presLayoutVars>
          <dgm:bulletEnabled val="1"/>
        </dgm:presLayoutVars>
      </dgm:prSet>
      <dgm:spPr/>
    </dgm:pt>
    <dgm:pt modelId="{E8DEC665-1FE7-477D-8FB5-F64589194988}" type="pres">
      <dgm:prSet presAssocID="{9858223F-A084-416F-9AE8-C3AAFA656F3D}" presName="sibTrans" presStyleLbl="sibTrans2D1" presStyleIdx="5" presStyleCnt="6"/>
      <dgm:spPr/>
    </dgm:pt>
    <dgm:pt modelId="{97AD120A-C338-45BB-B344-1F89C3CC1230}" type="pres">
      <dgm:prSet presAssocID="{9858223F-A084-416F-9AE8-C3AAFA656F3D}" presName="connectorText" presStyleLbl="sibTrans2D1" presStyleIdx="5" presStyleCnt="6"/>
      <dgm:spPr/>
    </dgm:pt>
    <dgm:pt modelId="{8A4BBD50-49E2-446B-BDAD-8B8CE0CACF4E}" type="pres">
      <dgm:prSet presAssocID="{A1D089B4-BB03-453F-BA37-1EAD351D8229}" presName="node" presStyleLbl="node1" presStyleIdx="6" presStyleCnt="7">
        <dgm:presLayoutVars>
          <dgm:bulletEnabled val="1"/>
        </dgm:presLayoutVars>
      </dgm:prSet>
      <dgm:spPr/>
    </dgm:pt>
  </dgm:ptLst>
  <dgm:cxnLst>
    <dgm:cxn modelId="{C5F19F11-B126-46CB-A3A8-64F0CC0ADD7E}" type="presOf" srcId="{27558668-DB18-4FE1-880F-1F209D9E8803}" destId="{A9BB5528-3C8B-471C-AFE5-6BBABEE59A99}" srcOrd="0" destOrd="0" presId="urn:microsoft.com/office/officeart/2005/8/layout/process1"/>
    <dgm:cxn modelId="{C32E0022-9491-4FC3-937A-4155B6C99D4D}" type="presOf" srcId="{2C0287B2-D13E-4224-A594-75ADAFC6972D}" destId="{23CC8331-2C15-40C6-B720-6D39A03ED6B1}" srcOrd="1" destOrd="0" presId="urn:microsoft.com/office/officeart/2005/8/layout/process1"/>
    <dgm:cxn modelId="{0368E739-96DC-4E4A-9B74-FBDBC310A5FB}" srcId="{EDF35E2D-A8AF-4135-AA19-BFC896A57A5B}" destId="{27558668-DB18-4FE1-880F-1F209D9E8803}" srcOrd="3" destOrd="0" parTransId="{98F53ACA-65BF-429E-BF1B-5F46BA10C69E}" sibTransId="{45B440C7-EC6D-4835-8F77-D4BB07E8D9CD}"/>
    <dgm:cxn modelId="{996C363B-2E1D-4BD6-8C95-FEA134E0568F}" type="presOf" srcId="{33658DA8-ECF9-4428-BD8C-6C83947AD50A}" destId="{8EA10C6B-8816-4D61-ACFC-ABE9756B2C44}" srcOrd="1" destOrd="0" presId="urn:microsoft.com/office/officeart/2005/8/layout/process1"/>
    <dgm:cxn modelId="{9B0C7F3B-6FE0-4F44-9A1C-C4D6E5DA5DC7}" type="presOf" srcId="{9858223F-A084-416F-9AE8-C3AAFA656F3D}" destId="{E8DEC665-1FE7-477D-8FB5-F64589194988}" srcOrd="0" destOrd="0" presId="urn:microsoft.com/office/officeart/2005/8/layout/process1"/>
    <dgm:cxn modelId="{80DCC83F-B313-4EDC-8A6B-48DBA070ED87}" srcId="{EDF35E2D-A8AF-4135-AA19-BFC896A57A5B}" destId="{A1D089B4-BB03-453F-BA37-1EAD351D8229}" srcOrd="6" destOrd="0" parTransId="{02A7EF2B-D029-446D-8CF0-F08C85AD47A6}" sibTransId="{EC78D80E-AB4A-495A-8CE9-C99FD4AA1071}"/>
    <dgm:cxn modelId="{8C8EAB62-BAC8-4C99-904D-15CE734640BA}" type="presOf" srcId="{A951993E-910C-4096-934D-75AB507D2FDA}" destId="{799C908E-7728-490F-98A4-EA8DFE6F5AEA}" srcOrd="0" destOrd="0" presId="urn:microsoft.com/office/officeart/2005/8/layout/process1"/>
    <dgm:cxn modelId="{FB706E65-5824-4264-9249-5DC0E20113AC}" type="presOf" srcId="{2A7F29C6-B385-449C-BB76-901BF83BD842}" destId="{CC57D84A-F107-48EB-B98E-9907B0E7DC90}" srcOrd="0" destOrd="0" presId="urn:microsoft.com/office/officeart/2005/8/layout/process1"/>
    <dgm:cxn modelId="{A7D9B245-6A33-414A-ABD0-BE173C30627D}" type="presOf" srcId="{5998F4A8-087A-4683-9226-8A1AC4FF06D6}" destId="{1080C405-0691-431B-8EA4-C11A3187A3DD}" srcOrd="0" destOrd="0" presId="urn:microsoft.com/office/officeart/2005/8/layout/process1"/>
    <dgm:cxn modelId="{1E618547-4C86-4974-8E5E-64E3245EE7C5}" srcId="{EDF35E2D-A8AF-4135-AA19-BFC896A57A5B}" destId="{95325789-BB01-48B8-92C8-3A5EBC6CEFD6}" srcOrd="2" destOrd="0" parTransId="{A8E92018-5CE5-4A21-8A25-C2F5AE5FDE43}" sibTransId="{2C0287B2-D13E-4224-A594-75ADAFC6972D}"/>
    <dgm:cxn modelId="{8C9B254E-F841-48F7-B059-6CBB561E0E87}" type="presOf" srcId="{95325789-BB01-48B8-92C8-3A5EBC6CEFD6}" destId="{10FECCBB-7B05-4478-8B10-320B1529E217}" srcOrd="0" destOrd="0" presId="urn:microsoft.com/office/officeart/2005/8/layout/process1"/>
    <dgm:cxn modelId="{29A1A36E-D23C-4150-82FC-42006F12487C}" type="presOf" srcId="{9CDC6747-2A78-4C3E-AACA-13A35B9A6C3A}" destId="{41F773A9-1471-4111-97A7-6B9FD63CBD28}" srcOrd="0" destOrd="0" presId="urn:microsoft.com/office/officeart/2005/8/layout/process1"/>
    <dgm:cxn modelId="{A4C9C972-0901-41DD-9AA1-C178ECA46AB0}" type="presOf" srcId="{33658DA8-ECF9-4428-BD8C-6C83947AD50A}" destId="{675F65E6-90DC-40B5-9C10-0D6D20637A27}" srcOrd="0" destOrd="0" presId="urn:microsoft.com/office/officeart/2005/8/layout/process1"/>
    <dgm:cxn modelId="{A7E11E57-1505-4E02-BFDA-283A828349E7}" type="presOf" srcId="{A1D089B4-BB03-453F-BA37-1EAD351D8229}" destId="{8A4BBD50-49E2-446B-BDAD-8B8CE0CACF4E}" srcOrd="0" destOrd="0" presId="urn:microsoft.com/office/officeart/2005/8/layout/process1"/>
    <dgm:cxn modelId="{69A46C57-1E50-4757-B0E4-D42F498852CC}" type="presOf" srcId="{2C0287B2-D13E-4224-A594-75ADAFC6972D}" destId="{CD3E77A8-DC57-418C-83FD-F2029B07621F}" srcOrd="0" destOrd="0" presId="urn:microsoft.com/office/officeart/2005/8/layout/process1"/>
    <dgm:cxn modelId="{5CF2907B-712A-42A0-AC7A-F533A1124954}" type="presOf" srcId="{45B440C7-EC6D-4835-8F77-D4BB07E8D9CD}" destId="{760FDF7C-315E-4776-A79F-0F13930FA5A4}" srcOrd="0" destOrd="0" presId="urn:microsoft.com/office/officeart/2005/8/layout/process1"/>
    <dgm:cxn modelId="{FB85567E-B13E-49A1-909C-530548C74236}" type="presOf" srcId="{EDF35E2D-A8AF-4135-AA19-BFC896A57A5B}" destId="{2560291F-2BF3-4135-9D37-FA67B2136D23}" srcOrd="0" destOrd="0" presId="urn:microsoft.com/office/officeart/2005/8/layout/process1"/>
    <dgm:cxn modelId="{F1FA6A99-D3EB-4833-A5A4-E7BAF9DCBC1F}" type="presOf" srcId="{45B440C7-EC6D-4835-8F77-D4BB07E8D9CD}" destId="{97A784FF-D1A7-483A-A349-4B24C82B8F01}" srcOrd="1" destOrd="0" presId="urn:microsoft.com/office/officeart/2005/8/layout/process1"/>
    <dgm:cxn modelId="{35FCAC9A-62BB-4E14-9F09-8FAACF47F2E9}" srcId="{EDF35E2D-A8AF-4135-AA19-BFC896A57A5B}" destId="{2A7F29C6-B385-449C-BB76-901BF83BD842}" srcOrd="5" destOrd="0" parTransId="{CFE02902-2959-4FAE-9B51-CE1181F98E0F}" sibTransId="{9858223F-A084-416F-9AE8-C3AAFA656F3D}"/>
    <dgm:cxn modelId="{3C13609F-8BAC-4736-8207-E6F73F9BECA5}" type="presOf" srcId="{9858223F-A084-416F-9AE8-C3AAFA656F3D}" destId="{97AD120A-C338-45BB-B344-1F89C3CC1230}" srcOrd="1" destOrd="0" presId="urn:microsoft.com/office/officeart/2005/8/layout/process1"/>
    <dgm:cxn modelId="{CF13EAA5-26A4-47EE-87A6-A474D00DA6F5}" type="presOf" srcId="{F83530EB-39B7-44BB-93F4-1B5B524A370B}" destId="{3A292899-D4CB-4480-B98D-1DC97DF151C9}" srcOrd="0" destOrd="0" presId="urn:microsoft.com/office/officeart/2005/8/layout/process1"/>
    <dgm:cxn modelId="{362DD1AB-28F7-421E-A628-138DADB202FD}" srcId="{EDF35E2D-A8AF-4135-AA19-BFC896A57A5B}" destId="{9CDC6747-2A78-4C3E-AACA-13A35B9A6C3A}" srcOrd="0" destOrd="0" parTransId="{CB5A990B-0057-4A78-BAFC-C3F605899021}" sibTransId="{A951993E-910C-4096-934D-75AB507D2FDA}"/>
    <dgm:cxn modelId="{0762F5C9-89DE-4862-8E69-A51376068073}" srcId="{EDF35E2D-A8AF-4135-AA19-BFC896A57A5B}" destId="{F83530EB-39B7-44BB-93F4-1B5B524A370B}" srcOrd="4" destOrd="0" parTransId="{E4606701-40B6-43A9-B172-93AF16F2F6D0}" sibTransId="{33658DA8-ECF9-4428-BD8C-6C83947AD50A}"/>
    <dgm:cxn modelId="{BB4D9ED3-1222-4165-BF12-AEEE6EBCF199}" type="presOf" srcId="{5998F4A8-087A-4683-9226-8A1AC4FF06D6}" destId="{B1C550F5-6B68-4880-8890-DF7766468E4F}" srcOrd="1" destOrd="0" presId="urn:microsoft.com/office/officeart/2005/8/layout/process1"/>
    <dgm:cxn modelId="{868DC3E4-C10B-4CDE-835B-63909FC21E32}" type="presOf" srcId="{A951993E-910C-4096-934D-75AB507D2FDA}" destId="{55512C91-C1B1-437C-BB17-E76D8CA49835}" srcOrd="1" destOrd="0" presId="urn:microsoft.com/office/officeart/2005/8/layout/process1"/>
    <dgm:cxn modelId="{1C3042E9-236B-4253-9B6F-193FD24F012A}" type="presOf" srcId="{070E3D7B-5665-443B-9639-E4EFC8A5A253}" destId="{60453128-761E-46C2-8FFB-8A228DEA931A}" srcOrd="0" destOrd="0" presId="urn:microsoft.com/office/officeart/2005/8/layout/process1"/>
    <dgm:cxn modelId="{F5E1F3F0-7EBF-49D4-BD75-D7ADFF811130}" srcId="{EDF35E2D-A8AF-4135-AA19-BFC896A57A5B}" destId="{070E3D7B-5665-443B-9639-E4EFC8A5A253}" srcOrd="1" destOrd="0" parTransId="{F15A08B3-2692-4627-834B-721E6E94FF78}" sibTransId="{5998F4A8-087A-4683-9226-8A1AC4FF06D6}"/>
    <dgm:cxn modelId="{65B43A54-B926-4C75-BA4F-DB3A878327ED}" type="presParOf" srcId="{2560291F-2BF3-4135-9D37-FA67B2136D23}" destId="{41F773A9-1471-4111-97A7-6B9FD63CBD28}" srcOrd="0" destOrd="0" presId="urn:microsoft.com/office/officeart/2005/8/layout/process1"/>
    <dgm:cxn modelId="{DD1F43CA-2328-4243-80A9-37EE979D34AE}" type="presParOf" srcId="{2560291F-2BF3-4135-9D37-FA67B2136D23}" destId="{799C908E-7728-490F-98A4-EA8DFE6F5AEA}" srcOrd="1" destOrd="0" presId="urn:microsoft.com/office/officeart/2005/8/layout/process1"/>
    <dgm:cxn modelId="{797005A3-095A-44DE-8AB6-A4EF73108ED9}" type="presParOf" srcId="{799C908E-7728-490F-98A4-EA8DFE6F5AEA}" destId="{55512C91-C1B1-437C-BB17-E76D8CA49835}" srcOrd="0" destOrd="0" presId="urn:microsoft.com/office/officeart/2005/8/layout/process1"/>
    <dgm:cxn modelId="{9777B09F-2063-4A4F-A57F-41A94CC06B26}" type="presParOf" srcId="{2560291F-2BF3-4135-9D37-FA67B2136D23}" destId="{60453128-761E-46C2-8FFB-8A228DEA931A}" srcOrd="2" destOrd="0" presId="urn:microsoft.com/office/officeart/2005/8/layout/process1"/>
    <dgm:cxn modelId="{34233D60-8E8F-42DA-90AF-33D912241F38}" type="presParOf" srcId="{2560291F-2BF3-4135-9D37-FA67B2136D23}" destId="{1080C405-0691-431B-8EA4-C11A3187A3DD}" srcOrd="3" destOrd="0" presId="urn:microsoft.com/office/officeart/2005/8/layout/process1"/>
    <dgm:cxn modelId="{C7E4D5B8-8CAC-4900-AF87-559F56F52F1E}" type="presParOf" srcId="{1080C405-0691-431B-8EA4-C11A3187A3DD}" destId="{B1C550F5-6B68-4880-8890-DF7766468E4F}" srcOrd="0" destOrd="0" presId="urn:microsoft.com/office/officeart/2005/8/layout/process1"/>
    <dgm:cxn modelId="{43FB08AF-A4D8-4281-944F-87FB92B15CAC}" type="presParOf" srcId="{2560291F-2BF3-4135-9D37-FA67B2136D23}" destId="{10FECCBB-7B05-4478-8B10-320B1529E217}" srcOrd="4" destOrd="0" presId="urn:microsoft.com/office/officeart/2005/8/layout/process1"/>
    <dgm:cxn modelId="{C9BA8BE9-90DC-40AB-A1A5-AB3FAF3BD6CF}" type="presParOf" srcId="{2560291F-2BF3-4135-9D37-FA67B2136D23}" destId="{CD3E77A8-DC57-418C-83FD-F2029B07621F}" srcOrd="5" destOrd="0" presId="urn:microsoft.com/office/officeart/2005/8/layout/process1"/>
    <dgm:cxn modelId="{CA553A2E-AF1B-463A-8203-88D19E2E040A}" type="presParOf" srcId="{CD3E77A8-DC57-418C-83FD-F2029B07621F}" destId="{23CC8331-2C15-40C6-B720-6D39A03ED6B1}" srcOrd="0" destOrd="0" presId="urn:microsoft.com/office/officeart/2005/8/layout/process1"/>
    <dgm:cxn modelId="{C8B28CC3-244C-4567-A5C2-0A926864DD47}" type="presParOf" srcId="{2560291F-2BF3-4135-9D37-FA67B2136D23}" destId="{A9BB5528-3C8B-471C-AFE5-6BBABEE59A99}" srcOrd="6" destOrd="0" presId="urn:microsoft.com/office/officeart/2005/8/layout/process1"/>
    <dgm:cxn modelId="{C7069980-91A5-4379-BF0F-2A0FB753B79A}" type="presParOf" srcId="{2560291F-2BF3-4135-9D37-FA67B2136D23}" destId="{760FDF7C-315E-4776-A79F-0F13930FA5A4}" srcOrd="7" destOrd="0" presId="urn:microsoft.com/office/officeart/2005/8/layout/process1"/>
    <dgm:cxn modelId="{2AEF3A2B-81C6-4355-B266-3CC1C7B1A9D6}" type="presParOf" srcId="{760FDF7C-315E-4776-A79F-0F13930FA5A4}" destId="{97A784FF-D1A7-483A-A349-4B24C82B8F01}" srcOrd="0" destOrd="0" presId="urn:microsoft.com/office/officeart/2005/8/layout/process1"/>
    <dgm:cxn modelId="{4809BEE7-48C6-4500-A45C-30DCBC00B6CE}" type="presParOf" srcId="{2560291F-2BF3-4135-9D37-FA67B2136D23}" destId="{3A292899-D4CB-4480-B98D-1DC97DF151C9}" srcOrd="8" destOrd="0" presId="urn:microsoft.com/office/officeart/2005/8/layout/process1"/>
    <dgm:cxn modelId="{DE58D1F5-711E-4248-B0AA-BE42A06DB235}" type="presParOf" srcId="{2560291F-2BF3-4135-9D37-FA67B2136D23}" destId="{675F65E6-90DC-40B5-9C10-0D6D20637A27}" srcOrd="9" destOrd="0" presId="urn:microsoft.com/office/officeart/2005/8/layout/process1"/>
    <dgm:cxn modelId="{FF7896B1-244B-4957-82BE-A1F9FAC66B1C}" type="presParOf" srcId="{675F65E6-90DC-40B5-9C10-0D6D20637A27}" destId="{8EA10C6B-8816-4D61-ACFC-ABE9756B2C44}" srcOrd="0" destOrd="0" presId="urn:microsoft.com/office/officeart/2005/8/layout/process1"/>
    <dgm:cxn modelId="{8B655855-9ED9-4C7D-ABD4-CEF5CE6C1EB9}" type="presParOf" srcId="{2560291F-2BF3-4135-9D37-FA67B2136D23}" destId="{CC57D84A-F107-48EB-B98E-9907B0E7DC90}" srcOrd="10" destOrd="0" presId="urn:microsoft.com/office/officeart/2005/8/layout/process1"/>
    <dgm:cxn modelId="{90182F6B-2A00-4242-93D0-B137A0A0EB30}" type="presParOf" srcId="{2560291F-2BF3-4135-9D37-FA67B2136D23}" destId="{E8DEC665-1FE7-477D-8FB5-F64589194988}" srcOrd="11" destOrd="0" presId="urn:microsoft.com/office/officeart/2005/8/layout/process1"/>
    <dgm:cxn modelId="{14D8DA25-E368-4558-AB9C-B2FCF83133BB}" type="presParOf" srcId="{E8DEC665-1FE7-477D-8FB5-F64589194988}" destId="{97AD120A-C338-45BB-B344-1F89C3CC1230}" srcOrd="0" destOrd="0" presId="urn:microsoft.com/office/officeart/2005/8/layout/process1"/>
    <dgm:cxn modelId="{0C316534-8469-4102-9434-C6EA4F9D8F98}" type="presParOf" srcId="{2560291F-2BF3-4135-9D37-FA67B2136D23}" destId="{8A4BBD50-49E2-446B-BDAD-8B8CE0CACF4E}"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79CEA3D-5C0D-4689-BCE8-6675DE30FCEF}"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98642516-8C95-488C-A34F-639364A50032}">
      <dgm:prSet phldrT="[Text]"/>
      <dgm:spPr/>
      <dgm:t>
        <a:bodyPr/>
        <a:lstStyle/>
        <a:p>
          <a:r>
            <a:rPr lang="en-US" dirty="0"/>
            <a:t>Data Collection</a:t>
          </a:r>
        </a:p>
      </dgm:t>
    </dgm:pt>
    <dgm:pt modelId="{8D332FB7-6EF6-4C09-A52A-47D72A7A9901}" type="parTrans" cxnId="{EA3D56BC-CFD2-4642-AF3F-1AC4EFE780EB}">
      <dgm:prSet/>
      <dgm:spPr/>
      <dgm:t>
        <a:bodyPr/>
        <a:lstStyle/>
        <a:p>
          <a:endParaRPr lang="en-US"/>
        </a:p>
      </dgm:t>
    </dgm:pt>
    <dgm:pt modelId="{D1BCE3E8-BE75-484F-9F02-2B7CCDE674E7}" type="sibTrans" cxnId="{EA3D56BC-CFD2-4642-AF3F-1AC4EFE780EB}">
      <dgm:prSet/>
      <dgm:spPr/>
      <dgm:t>
        <a:bodyPr/>
        <a:lstStyle/>
        <a:p>
          <a:endParaRPr lang="en-US"/>
        </a:p>
      </dgm:t>
    </dgm:pt>
    <dgm:pt modelId="{2D54975E-000E-42BF-B490-9B74F1B42130}">
      <dgm:prSet phldrT="[Text]"/>
      <dgm:spPr/>
      <dgm:t>
        <a:bodyPr/>
        <a:lstStyle/>
        <a:p>
          <a:r>
            <a:rPr lang="en-US" dirty="0"/>
            <a:t>Identification Strategy</a:t>
          </a:r>
        </a:p>
      </dgm:t>
    </dgm:pt>
    <dgm:pt modelId="{BEAD0987-DBDE-4C8F-9935-7A8631E212B2}" type="parTrans" cxnId="{5CD95DF4-7E6E-4AAE-AA82-9AADAE3B4FBC}">
      <dgm:prSet/>
      <dgm:spPr/>
      <dgm:t>
        <a:bodyPr/>
        <a:lstStyle/>
        <a:p>
          <a:endParaRPr lang="en-US"/>
        </a:p>
      </dgm:t>
    </dgm:pt>
    <dgm:pt modelId="{3561498A-6457-4B84-9C41-2671E6D13DB6}" type="sibTrans" cxnId="{5CD95DF4-7E6E-4AAE-AA82-9AADAE3B4FBC}">
      <dgm:prSet/>
      <dgm:spPr/>
      <dgm:t>
        <a:bodyPr/>
        <a:lstStyle/>
        <a:p>
          <a:endParaRPr lang="en-US"/>
        </a:p>
      </dgm:t>
    </dgm:pt>
    <dgm:pt modelId="{7FB514A8-FCB7-434A-93A3-A4F863BEB2A1}">
      <dgm:prSet phldrT="[Text]"/>
      <dgm:spPr/>
      <dgm:t>
        <a:bodyPr/>
        <a:lstStyle/>
        <a:p>
          <a:r>
            <a:rPr lang="en-US" dirty="0"/>
            <a:t>Estimation/Inference</a:t>
          </a:r>
        </a:p>
      </dgm:t>
    </dgm:pt>
    <dgm:pt modelId="{C1CBAAD5-6B90-4293-BB80-02548E618D3C}" type="parTrans" cxnId="{76B62A92-2E94-42AE-8370-052317390961}">
      <dgm:prSet/>
      <dgm:spPr/>
      <dgm:t>
        <a:bodyPr/>
        <a:lstStyle/>
        <a:p>
          <a:endParaRPr lang="en-US"/>
        </a:p>
      </dgm:t>
    </dgm:pt>
    <dgm:pt modelId="{784B8FDE-3C70-40BC-BAFF-CC7610566CF0}" type="sibTrans" cxnId="{76B62A92-2E94-42AE-8370-052317390961}">
      <dgm:prSet/>
      <dgm:spPr/>
      <dgm:t>
        <a:bodyPr/>
        <a:lstStyle/>
        <a:p>
          <a:endParaRPr lang="en-US"/>
        </a:p>
      </dgm:t>
    </dgm:pt>
    <dgm:pt modelId="{852986C4-4E4F-41E4-9737-00F9F95D956E}">
      <dgm:prSet phldrT="[Text]"/>
      <dgm:spPr/>
      <dgm:t>
        <a:bodyPr/>
        <a:lstStyle/>
        <a:p>
          <a:r>
            <a:rPr lang="en-US" dirty="0"/>
            <a:t>Sensitivity Analysis</a:t>
          </a:r>
        </a:p>
      </dgm:t>
    </dgm:pt>
    <dgm:pt modelId="{92E6C213-F24B-4158-984E-114DD5FB9CA2}" type="parTrans" cxnId="{65EF4EFC-BD47-40A9-A300-85220E3571AD}">
      <dgm:prSet/>
      <dgm:spPr/>
      <dgm:t>
        <a:bodyPr/>
        <a:lstStyle/>
        <a:p>
          <a:endParaRPr lang="en-US"/>
        </a:p>
      </dgm:t>
    </dgm:pt>
    <dgm:pt modelId="{BA0220F4-AF96-42CE-9F34-CB515146FFF0}" type="sibTrans" cxnId="{65EF4EFC-BD47-40A9-A300-85220E3571AD}">
      <dgm:prSet/>
      <dgm:spPr/>
      <dgm:t>
        <a:bodyPr/>
        <a:lstStyle/>
        <a:p>
          <a:endParaRPr lang="en-US"/>
        </a:p>
      </dgm:t>
    </dgm:pt>
    <dgm:pt modelId="{7126067C-62F6-411C-8B2A-D4B960E9D905}">
      <dgm:prSet phldrT="[Text]"/>
      <dgm:spPr/>
      <dgm:t>
        <a:bodyPr/>
        <a:lstStyle/>
        <a:p>
          <a:r>
            <a:rPr lang="en-US" dirty="0"/>
            <a:t>Active data collection</a:t>
          </a:r>
        </a:p>
      </dgm:t>
    </dgm:pt>
    <dgm:pt modelId="{DF90BC69-1A04-4DAB-9FEC-59A47E8B3707}" type="parTrans" cxnId="{7F0A7909-9F84-4BF5-BC31-AE3750DC54B8}">
      <dgm:prSet/>
      <dgm:spPr/>
      <dgm:t>
        <a:bodyPr/>
        <a:lstStyle/>
        <a:p>
          <a:endParaRPr lang="en-US"/>
        </a:p>
      </dgm:t>
    </dgm:pt>
    <dgm:pt modelId="{22379E44-6BA7-4698-9DBD-069DA45D1600}" type="sibTrans" cxnId="{7F0A7909-9F84-4BF5-BC31-AE3750DC54B8}">
      <dgm:prSet/>
      <dgm:spPr/>
      <dgm:t>
        <a:bodyPr/>
        <a:lstStyle/>
        <a:p>
          <a:endParaRPr lang="en-US"/>
        </a:p>
      </dgm:t>
    </dgm:pt>
    <dgm:pt modelId="{676DB297-92AB-440C-A0EA-46B45FD51612}">
      <dgm:prSet phldrT="[Text]"/>
      <dgm:spPr/>
      <dgm:t>
        <a:bodyPr/>
        <a:lstStyle/>
        <a:p>
          <a:r>
            <a:rPr lang="en-US" dirty="0"/>
            <a:t>Domain Assumption Elicitation</a:t>
          </a:r>
        </a:p>
      </dgm:t>
    </dgm:pt>
    <dgm:pt modelId="{8E5311A6-C4BD-4213-94E4-6E5BEC7F5F16}" type="parTrans" cxnId="{6E885AB2-1BD8-4F8F-A3BC-98EFD1B70C13}">
      <dgm:prSet/>
      <dgm:spPr/>
      <dgm:t>
        <a:bodyPr/>
        <a:lstStyle/>
        <a:p>
          <a:endParaRPr lang="en-US"/>
        </a:p>
      </dgm:t>
    </dgm:pt>
    <dgm:pt modelId="{7A872B15-B9B5-4EBD-B058-E25DE82C6733}" type="sibTrans" cxnId="{6E885AB2-1BD8-4F8F-A3BC-98EFD1B70C13}">
      <dgm:prSet/>
      <dgm:spPr/>
      <dgm:t>
        <a:bodyPr/>
        <a:lstStyle/>
        <a:p>
          <a:endParaRPr lang="en-US"/>
        </a:p>
      </dgm:t>
    </dgm:pt>
    <dgm:pt modelId="{F627D737-90B7-4E9F-9C43-BA13A59886DE}">
      <dgm:prSet phldrT="[Text]"/>
      <dgm:spPr/>
      <dgm:t>
        <a:bodyPr/>
        <a:lstStyle/>
        <a:p>
          <a:r>
            <a:rPr lang="en-US" dirty="0"/>
            <a:t>Interpretation/Policy Recommendations</a:t>
          </a:r>
        </a:p>
      </dgm:t>
    </dgm:pt>
    <dgm:pt modelId="{2DD50E86-5755-4B78-94B1-410DBE32D8A6}" type="parTrans" cxnId="{65D8918E-3647-4141-8AC3-704864A158BA}">
      <dgm:prSet/>
      <dgm:spPr/>
      <dgm:t>
        <a:bodyPr/>
        <a:lstStyle/>
        <a:p>
          <a:endParaRPr lang="en-US"/>
        </a:p>
      </dgm:t>
    </dgm:pt>
    <dgm:pt modelId="{7964F0B8-C75A-471B-A8F5-0E44FF278A34}" type="sibTrans" cxnId="{65D8918E-3647-4141-8AC3-704864A158BA}">
      <dgm:prSet/>
      <dgm:spPr/>
      <dgm:t>
        <a:bodyPr/>
        <a:lstStyle/>
        <a:p>
          <a:endParaRPr lang="en-US"/>
        </a:p>
      </dgm:t>
    </dgm:pt>
    <dgm:pt modelId="{C1EB958D-F08E-459E-9B4B-EB82C4532C8D}">
      <dgm:prSet phldrT="[Text]"/>
      <dgm:spPr/>
      <dgm:t>
        <a:bodyPr/>
        <a:lstStyle/>
        <a:p>
          <a:r>
            <a:rPr lang="en-US" dirty="0"/>
            <a:t>Validation</a:t>
          </a:r>
        </a:p>
      </dgm:t>
    </dgm:pt>
    <dgm:pt modelId="{3CBB117B-57DE-444D-8105-8AF1AE230ED6}" type="parTrans" cxnId="{F4C55A99-8191-4F6D-8226-34AC27889AB6}">
      <dgm:prSet/>
      <dgm:spPr/>
      <dgm:t>
        <a:bodyPr/>
        <a:lstStyle/>
        <a:p>
          <a:endParaRPr lang="en-US"/>
        </a:p>
      </dgm:t>
    </dgm:pt>
    <dgm:pt modelId="{81D47759-C30F-4937-A22D-ABE771FF4B77}" type="sibTrans" cxnId="{F4C55A99-8191-4F6D-8226-34AC27889AB6}">
      <dgm:prSet/>
      <dgm:spPr/>
      <dgm:t>
        <a:bodyPr/>
        <a:lstStyle/>
        <a:p>
          <a:endParaRPr lang="en-US"/>
        </a:p>
      </dgm:t>
    </dgm:pt>
    <dgm:pt modelId="{66A49C7E-5920-4ED8-B8E4-9F619B4B9266}" type="pres">
      <dgm:prSet presAssocID="{079CEA3D-5C0D-4689-BCE8-6675DE30FCEF}" presName="Name0" presStyleCnt="0">
        <dgm:presLayoutVars>
          <dgm:dir/>
          <dgm:resizeHandles val="exact"/>
        </dgm:presLayoutVars>
      </dgm:prSet>
      <dgm:spPr/>
    </dgm:pt>
    <dgm:pt modelId="{09B7B652-9EAC-4E1C-A556-4D69CCC02947}" type="pres">
      <dgm:prSet presAssocID="{079CEA3D-5C0D-4689-BCE8-6675DE30FCEF}" presName="cycle" presStyleCnt="0"/>
      <dgm:spPr/>
    </dgm:pt>
    <dgm:pt modelId="{42E5486B-263D-4676-B833-D3A86CA2E6AC}" type="pres">
      <dgm:prSet presAssocID="{98642516-8C95-488C-A34F-639364A50032}" presName="nodeFirstNode" presStyleLbl="node1" presStyleIdx="0" presStyleCnt="8">
        <dgm:presLayoutVars>
          <dgm:bulletEnabled val="1"/>
        </dgm:presLayoutVars>
      </dgm:prSet>
      <dgm:spPr/>
    </dgm:pt>
    <dgm:pt modelId="{F1F0DDFE-7406-4C78-ACA1-3296A716B0DD}" type="pres">
      <dgm:prSet presAssocID="{D1BCE3E8-BE75-484F-9F02-2B7CCDE674E7}" presName="sibTransFirstNode" presStyleLbl="bgShp" presStyleIdx="0" presStyleCnt="1"/>
      <dgm:spPr/>
    </dgm:pt>
    <dgm:pt modelId="{54E5F9B0-C04E-4FA7-B46A-1422D5D1CAF0}" type="pres">
      <dgm:prSet presAssocID="{676DB297-92AB-440C-A0EA-46B45FD51612}" presName="nodeFollowingNodes" presStyleLbl="node1" presStyleIdx="1" presStyleCnt="8">
        <dgm:presLayoutVars>
          <dgm:bulletEnabled val="1"/>
        </dgm:presLayoutVars>
      </dgm:prSet>
      <dgm:spPr/>
    </dgm:pt>
    <dgm:pt modelId="{6018E4B9-F4CA-425C-AF8F-1DE55B686FB3}" type="pres">
      <dgm:prSet presAssocID="{2D54975E-000E-42BF-B490-9B74F1B42130}" presName="nodeFollowingNodes" presStyleLbl="node1" presStyleIdx="2" presStyleCnt="8">
        <dgm:presLayoutVars>
          <dgm:bulletEnabled val="1"/>
        </dgm:presLayoutVars>
      </dgm:prSet>
      <dgm:spPr/>
    </dgm:pt>
    <dgm:pt modelId="{B4A1708F-6740-4670-AE7C-175A4778571B}" type="pres">
      <dgm:prSet presAssocID="{7FB514A8-FCB7-434A-93A3-A4F863BEB2A1}" presName="nodeFollowingNodes" presStyleLbl="node1" presStyleIdx="3" presStyleCnt="8">
        <dgm:presLayoutVars>
          <dgm:bulletEnabled val="1"/>
        </dgm:presLayoutVars>
      </dgm:prSet>
      <dgm:spPr/>
    </dgm:pt>
    <dgm:pt modelId="{8D54A50D-DDC6-4464-B2F6-8D97B7F55E96}" type="pres">
      <dgm:prSet presAssocID="{C1EB958D-F08E-459E-9B4B-EB82C4532C8D}" presName="nodeFollowingNodes" presStyleLbl="node1" presStyleIdx="4" presStyleCnt="8">
        <dgm:presLayoutVars>
          <dgm:bulletEnabled val="1"/>
        </dgm:presLayoutVars>
      </dgm:prSet>
      <dgm:spPr/>
    </dgm:pt>
    <dgm:pt modelId="{46889262-07C3-41C4-8A51-5ACE078E71A1}" type="pres">
      <dgm:prSet presAssocID="{F627D737-90B7-4E9F-9C43-BA13A59886DE}" presName="nodeFollowingNodes" presStyleLbl="node1" presStyleIdx="5" presStyleCnt="8">
        <dgm:presLayoutVars>
          <dgm:bulletEnabled val="1"/>
        </dgm:presLayoutVars>
      </dgm:prSet>
      <dgm:spPr/>
    </dgm:pt>
    <dgm:pt modelId="{0A08DB02-6AEA-4AF3-97D2-E6B349029ECE}" type="pres">
      <dgm:prSet presAssocID="{852986C4-4E4F-41E4-9737-00F9F95D956E}" presName="nodeFollowingNodes" presStyleLbl="node1" presStyleIdx="6" presStyleCnt="8">
        <dgm:presLayoutVars>
          <dgm:bulletEnabled val="1"/>
        </dgm:presLayoutVars>
      </dgm:prSet>
      <dgm:spPr/>
    </dgm:pt>
    <dgm:pt modelId="{CBACE7F0-B47D-4946-AAD5-E36DFA7008D9}" type="pres">
      <dgm:prSet presAssocID="{7126067C-62F6-411C-8B2A-D4B960E9D905}" presName="nodeFollowingNodes" presStyleLbl="node1" presStyleIdx="7" presStyleCnt="8">
        <dgm:presLayoutVars>
          <dgm:bulletEnabled val="1"/>
        </dgm:presLayoutVars>
      </dgm:prSet>
      <dgm:spPr/>
    </dgm:pt>
  </dgm:ptLst>
  <dgm:cxnLst>
    <dgm:cxn modelId="{7F0A7909-9F84-4BF5-BC31-AE3750DC54B8}" srcId="{079CEA3D-5C0D-4689-BCE8-6675DE30FCEF}" destId="{7126067C-62F6-411C-8B2A-D4B960E9D905}" srcOrd="7" destOrd="0" parTransId="{DF90BC69-1A04-4DAB-9FEC-59A47E8B3707}" sibTransId="{22379E44-6BA7-4698-9DBD-069DA45D1600}"/>
    <dgm:cxn modelId="{D81E9809-C27E-4234-8793-BE87182E5490}" type="presOf" srcId="{98642516-8C95-488C-A34F-639364A50032}" destId="{42E5486B-263D-4676-B833-D3A86CA2E6AC}" srcOrd="0" destOrd="0" presId="urn:microsoft.com/office/officeart/2005/8/layout/cycle3"/>
    <dgm:cxn modelId="{CD4A8B47-6E0C-4793-A762-209414333032}" type="presOf" srcId="{7FB514A8-FCB7-434A-93A3-A4F863BEB2A1}" destId="{B4A1708F-6740-4670-AE7C-175A4778571B}" srcOrd="0" destOrd="0" presId="urn:microsoft.com/office/officeart/2005/8/layout/cycle3"/>
    <dgm:cxn modelId="{494D8F48-AD88-4798-A6BF-5CDABBF5F27E}" type="presOf" srcId="{2D54975E-000E-42BF-B490-9B74F1B42130}" destId="{6018E4B9-F4CA-425C-AF8F-1DE55B686FB3}" srcOrd="0" destOrd="0" presId="urn:microsoft.com/office/officeart/2005/8/layout/cycle3"/>
    <dgm:cxn modelId="{D3D1BC4D-25B5-4F50-8115-78EB9579442F}" type="presOf" srcId="{676DB297-92AB-440C-A0EA-46B45FD51612}" destId="{54E5F9B0-C04E-4FA7-B46A-1422D5D1CAF0}" srcOrd="0" destOrd="0" presId="urn:microsoft.com/office/officeart/2005/8/layout/cycle3"/>
    <dgm:cxn modelId="{77C0D77A-4604-41B6-B22C-3DE7DA4DD828}" type="presOf" srcId="{D1BCE3E8-BE75-484F-9F02-2B7CCDE674E7}" destId="{F1F0DDFE-7406-4C78-ACA1-3296A716B0DD}" srcOrd="0" destOrd="0" presId="urn:microsoft.com/office/officeart/2005/8/layout/cycle3"/>
    <dgm:cxn modelId="{65D8918E-3647-4141-8AC3-704864A158BA}" srcId="{079CEA3D-5C0D-4689-BCE8-6675DE30FCEF}" destId="{F627D737-90B7-4E9F-9C43-BA13A59886DE}" srcOrd="5" destOrd="0" parTransId="{2DD50E86-5755-4B78-94B1-410DBE32D8A6}" sibTransId="{7964F0B8-C75A-471B-A8F5-0E44FF278A34}"/>
    <dgm:cxn modelId="{76B62A92-2E94-42AE-8370-052317390961}" srcId="{079CEA3D-5C0D-4689-BCE8-6675DE30FCEF}" destId="{7FB514A8-FCB7-434A-93A3-A4F863BEB2A1}" srcOrd="3" destOrd="0" parTransId="{C1CBAAD5-6B90-4293-BB80-02548E618D3C}" sibTransId="{784B8FDE-3C70-40BC-BAFF-CC7610566CF0}"/>
    <dgm:cxn modelId="{F4C55A99-8191-4F6D-8226-34AC27889AB6}" srcId="{079CEA3D-5C0D-4689-BCE8-6675DE30FCEF}" destId="{C1EB958D-F08E-459E-9B4B-EB82C4532C8D}" srcOrd="4" destOrd="0" parTransId="{3CBB117B-57DE-444D-8105-8AF1AE230ED6}" sibTransId="{81D47759-C30F-4937-A22D-ABE771FF4B77}"/>
    <dgm:cxn modelId="{6E885AB2-1BD8-4F8F-A3BC-98EFD1B70C13}" srcId="{079CEA3D-5C0D-4689-BCE8-6675DE30FCEF}" destId="{676DB297-92AB-440C-A0EA-46B45FD51612}" srcOrd="1" destOrd="0" parTransId="{8E5311A6-C4BD-4213-94E4-6E5BEC7F5F16}" sibTransId="{7A872B15-B9B5-4EBD-B058-E25DE82C6733}"/>
    <dgm:cxn modelId="{2256A1BA-6F23-4065-8C0E-307EA17749F2}" type="presOf" srcId="{079CEA3D-5C0D-4689-BCE8-6675DE30FCEF}" destId="{66A49C7E-5920-4ED8-B8E4-9F619B4B9266}" srcOrd="0" destOrd="0" presId="urn:microsoft.com/office/officeart/2005/8/layout/cycle3"/>
    <dgm:cxn modelId="{EA3D56BC-CFD2-4642-AF3F-1AC4EFE780EB}" srcId="{079CEA3D-5C0D-4689-BCE8-6675DE30FCEF}" destId="{98642516-8C95-488C-A34F-639364A50032}" srcOrd="0" destOrd="0" parTransId="{8D332FB7-6EF6-4C09-A52A-47D72A7A9901}" sibTransId="{D1BCE3E8-BE75-484F-9F02-2B7CCDE674E7}"/>
    <dgm:cxn modelId="{E2CB6AC0-8FE3-45D6-BA49-E415886979A7}" type="presOf" srcId="{F627D737-90B7-4E9F-9C43-BA13A59886DE}" destId="{46889262-07C3-41C4-8A51-5ACE078E71A1}" srcOrd="0" destOrd="0" presId="urn:microsoft.com/office/officeart/2005/8/layout/cycle3"/>
    <dgm:cxn modelId="{3E8F5ACC-E1CF-4A72-B959-61172D4A7357}" type="presOf" srcId="{852986C4-4E4F-41E4-9737-00F9F95D956E}" destId="{0A08DB02-6AEA-4AF3-97D2-E6B349029ECE}" srcOrd="0" destOrd="0" presId="urn:microsoft.com/office/officeart/2005/8/layout/cycle3"/>
    <dgm:cxn modelId="{CD7588CF-C092-4E39-912B-A031F48E03E1}" type="presOf" srcId="{7126067C-62F6-411C-8B2A-D4B960E9D905}" destId="{CBACE7F0-B47D-4946-AAD5-E36DFA7008D9}" srcOrd="0" destOrd="0" presId="urn:microsoft.com/office/officeart/2005/8/layout/cycle3"/>
    <dgm:cxn modelId="{0638CFD5-5BAF-473C-B6C5-A981F4C5439D}" type="presOf" srcId="{C1EB958D-F08E-459E-9B4B-EB82C4532C8D}" destId="{8D54A50D-DDC6-4464-B2F6-8D97B7F55E96}" srcOrd="0" destOrd="0" presId="urn:microsoft.com/office/officeart/2005/8/layout/cycle3"/>
    <dgm:cxn modelId="{5CD95DF4-7E6E-4AAE-AA82-9AADAE3B4FBC}" srcId="{079CEA3D-5C0D-4689-BCE8-6675DE30FCEF}" destId="{2D54975E-000E-42BF-B490-9B74F1B42130}" srcOrd="2" destOrd="0" parTransId="{BEAD0987-DBDE-4C8F-9935-7A8631E212B2}" sibTransId="{3561498A-6457-4B84-9C41-2671E6D13DB6}"/>
    <dgm:cxn modelId="{65EF4EFC-BD47-40A9-A300-85220E3571AD}" srcId="{079CEA3D-5C0D-4689-BCE8-6675DE30FCEF}" destId="{852986C4-4E4F-41E4-9737-00F9F95D956E}" srcOrd="6" destOrd="0" parTransId="{92E6C213-F24B-4158-984E-114DD5FB9CA2}" sibTransId="{BA0220F4-AF96-42CE-9F34-CB515146FFF0}"/>
    <dgm:cxn modelId="{DE05A68E-CFD9-4EB9-967F-3EA9115EE323}" type="presParOf" srcId="{66A49C7E-5920-4ED8-B8E4-9F619B4B9266}" destId="{09B7B652-9EAC-4E1C-A556-4D69CCC02947}" srcOrd="0" destOrd="0" presId="urn:microsoft.com/office/officeart/2005/8/layout/cycle3"/>
    <dgm:cxn modelId="{81416734-2AA5-4DA0-90C6-FB11DD2271E3}" type="presParOf" srcId="{09B7B652-9EAC-4E1C-A556-4D69CCC02947}" destId="{42E5486B-263D-4676-B833-D3A86CA2E6AC}" srcOrd="0" destOrd="0" presId="urn:microsoft.com/office/officeart/2005/8/layout/cycle3"/>
    <dgm:cxn modelId="{6B603AC0-43F6-4E19-AE02-85037DCEA6E3}" type="presParOf" srcId="{09B7B652-9EAC-4E1C-A556-4D69CCC02947}" destId="{F1F0DDFE-7406-4C78-ACA1-3296A716B0DD}" srcOrd="1" destOrd="0" presId="urn:microsoft.com/office/officeart/2005/8/layout/cycle3"/>
    <dgm:cxn modelId="{F543C744-4D26-4761-82C1-F130A6B1946C}" type="presParOf" srcId="{09B7B652-9EAC-4E1C-A556-4D69CCC02947}" destId="{54E5F9B0-C04E-4FA7-B46A-1422D5D1CAF0}" srcOrd="2" destOrd="0" presId="urn:microsoft.com/office/officeart/2005/8/layout/cycle3"/>
    <dgm:cxn modelId="{AAD002C8-7159-495D-94D4-DC05F8B6852A}" type="presParOf" srcId="{09B7B652-9EAC-4E1C-A556-4D69CCC02947}" destId="{6018E4B9-F4CA-425C-AF8F-1DE55B686FB3}" srcOrd="3" destOrd="0" presId="urn:microsoft.com/office/officeart/2005/8/layout/cycle3"/>
    <dgm:cxn modelId="{29428A09-D353-40E5-9C48-0D27ED92EB12}" type="presParOf" srcId="{09B7B652-9EAC-4E1C-A556-4D69CCC02947}" destId="{B4A1708F-6740-4670-AE7C-175A4778571B}" srcOrd="4" destOrd="0" presId="urn:microsoft.com/office/officeart/2005/8/layout/cycle3"/>
    <dgm:cxn modelId="{D9D0B997-87C9-4826-9332-DCF46EF7A24B}" type="presParOf" srcId="{09B7B652-9EAC-4E1C-A556-4D69CCC02947}" destId="{8D54A50D-DDC6-4464-B2F6-8D97B7F55E96}" srcOrd="5" destOrd="0" presId="urn:microsoft.com/office/officeart/2005/8/layout/cycle3"/>
    <dgm:cxn modelId="{6DD489D9-71E3-46A2-9031-CEC272D703AC}" type="presParOf" srcId="{09B7B652-9EAC-4E1C-A556-4D69CCC02947}" destId="{46889262-07C3-41C4-8A51-5ACE078E71A1}" srcOrd="6" destOrd="0" presId="urn:microsoft.com/office/officeart/2005/8/layout/cycle3"/>
    <dgm:cxn modelId="{B70A4538-793D-4030-8F94-50F0BEBFF99B}" type="presParOf" srcId="{09B7B652-9EAC-4E1C-A556-4D69CCC02947}" destId="{0A08DB02-6AEA-4AF3-97D2-E6B349029ECE}" srcOrd="7" destOrd="0" presId="urn:microsoft.com/office/officeart/2005/8/layout/cycle3"/>
    <dgm:cxn modelId="{DED7DB0D-105C-4E1A-BFC9-382DE313D5A1}" type="presParOf" srcId="{09B7B652-9EAC-4E1C-A556-4D69CCC02947}" destId="{CBACE7F0-B47D-4946-AAD5-E36DFA7008D9}" srcOrd="8"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79CEA3D-5C0D-4689-BCE8-6675DE30FCEF}"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98642516-8C95-488C-A34F-639364A50032}">
      <dgm:prSet phldrT="[Text]"/>
      <dgm:spPr/>
      <dgm:t>
        <a:bodyPr/>
        <a:lstStyle/>
        <a:p>
          <a:r>
            <a:rPr lang="en-US" dirty="0"/>
            <a:t>Data Collection</a:t>
          </a:r>
        </a:p>
      </dgm:t>
    </dgm:pt>
    <dgm:pt modelId="{8D332FB7-6EF6-4C09-A52A-47D72A7A9901}" type="parTrans" cxnId="{EA3D56BC-CFD2-4642-AF3F-1AC4EFE780EB}">
      <dgm:prSet/>
      <dgm:spPr/>
      <dgm:t>
        <a:bodyPr/>
        <a:lstStyle/>
        <a:p>
          <a:endParaRPr lang="en-US"/>
        </a:p>
      </dgm:t>
    </dgm:pt>
    <dgm:pt modelId="{D1BCE3E8-BE75-484F-9F02-2B7CCDE674E7}" type="sibTrans" cxnId="{EA3D56BC-CFD2-4642-AF3F-1AC4EFE780EB}">
      <dgm:prSet/>
      <dgm:spPr/>
      <dgm:t>
        <a:bodyPr/>
        <a:lstStyle/>
        <a:p>
          <a:endParaRPr lang="en-US"/>
        </a:p>
      </dgm:t>
    </dgm:pt>
    <dgm:pt modelId="{2D54975E-000E-42BF-B490-9B74F1B42130}">
      <dgm:prSet phldrT="[Text]"/>
      <dgm:spPr/>
      <dgm:t>
        <a:bodyPr/>
        <a:lstStyle/>
        <a:p>
          <a:r>
            <a:rPr lang="en-US" dirty="0"/>
            <a:t>Identification Strategy</a:t>
          </a:r>
        </a:p>
      </dgm:t>
    </dgm:pt>
    <dgm:pt modelId="{BEAD0987-DBDE-4C8F-9935-7A8631E212B2}" type="parTrans" cxnId="{5CD95DF4-7E6E-4AAE-AA82-9AADAE3B4FBC}">
      <dgm:prSet/>
      <dgm:spPr/>
      <dgm:t>
        <a:bodyPr/>
        <a:lstStyle/>
        <a:p>
          <a:endParaRPr lang="en-US"/>
        </a:p>
      </dgm:t>
    </dgm:pt>
    <dgm:pt modelId="{3561498A-6457-4B84-9C41-2671E6D13DB6}" type="sibTrans" cxnId="{5CD95DF4-7E6E-4AAE-AA82-9AADAE3B4FBC}">
      <dgm:prSet/>
      <dgm:spPr/>
      <dgm:t>
        <a:bodyPr/>
        <a:lstStyle/>
        <a:p>
          <a:endParaRPr lang="en-US"/>
        </a:p>
      </dgm:t>
    </dgm:pt>
    <dgm:pt modelId="{7FB514A8-FCB7-434A-93A3-A4F863BEB2A1}">
      <dgm:prSet phldrT="[Text]"/>
      <dgm:spPr/>
      <dgm:t>
        <a:bodyPr/>
        <a:lstStyle/>
        <a:p>
          <a:r>
            <a:rPr lang="en-US" dirty="0"/>
            <a:t>Estimation/Inference</a:t>
          </a:r>
        </a:p>
      </dgm:t>
    </dgm:pt>
    <dgm:pt modelId="{C1CBAAD5-6B90-4293-BB80-02548E618D3C}" type="parTrans" cxnId="{76B62A92-2E94-42AE-8370-052317390961}">
      <dgm:prSet/>
      <dgm:spPr/>
      <dgm:t>
        <a:bodyPr/>
        <a:lstStyle/>
        <a:p>
          <a:endParaRPr lang="en-US"/>
        </a:p>
      </dgm:t>
    </dgm:pt>
    <dgm:pt modelId="{784B8FDE-3C70-40BC-BAFF-CC7610566CF0}" type="sibTrans" cxnId="{76B62A92-2E94-42AE-8370-052317390961}">
      <dgm:prSet/>
      <dgm:spPr/>
      <dgm:t>
        <a:bodyPr/>
        <a:lstStyle/>
        <a:p>
          <a:endParaRPr lang="en-US"/>
        </a:p>
      </dgm:t>
    </dgm:pt>
    <dgm:pt modelId="{852986C4-4E4F-41E4-9737-00F9F95D956E}">
      <dgm:prSet phldrT="[Text]"/>
      <dgm:spPr/>
      <dgm:t>
        <a:bodyPr/>
        <a:lstStyle/>
        <a:p>
          <a:r>
            <a:rPr lang="en-US" dirty="0"/>
            <a:t>Sensitivity Analysis</a:t>
          </a:r>
        </a:p>
      </dgm:t>
    </dgm:pt>
    <dgm:pt modelId="{92E6C213-F24B-4158-984E-114DD5FB9CA2}" type="parTrans" cxnId="{65EF4EFC-BD47-40A9-A300-85220E3571AD}">
      <dgm:prSet/>
      <dgm:spPr/>
      <dgm:t>
        <a:bodyPr/>
        <a:lstStyle/>
        <a:p>
          <a:endParaRPr lang="en-US"/>
        </a:p>
      </dgm:t>
    </dgm:pt>
    <dgm:pt modelId="{BA0220F4-AF96-42CE-9F34-CB515146FFF0}" type="sibTrans" cxnId="{65EF4EFC-BD47-40A9-A300-85220E3571AD}">
      <dgm:prSet/>
      <dgm:spPr/>
      <dgm:t>
        <a:bodyPr/>
        <a:lstStyle/>
        <a:p>
          <a:endParaRPr lang="en-US"/>
        </a:p>
      </dgm:t>
    </dgm:pt>
    <dgm:pt modelId="{7126067C-62F6-411C-8B2A-D4B960E9D905}">
      <dgm:prSet phldrT="[Text]"/>
      <dgm:spPr/>
      <dgm:t>
        <a:bodyPr/>
        <a:lstStyle/>
        <a:p>
          <a:r>
            <a:rPr lang="en-US" dirty="0"/>
            <a:t>Active data collection</a:t>
          </a:r>
        </a:p>
      </dgm:t>
    </dgm:pt>
    <dgm:pt modelId="{DF90BC69-1A04-4DAB-9FEC-59A47E8B3707}" type="parTrans" cxnId="{7F0A7909-9F84-4BF5-BC31-AE3750DC54B8}">
      <dgm:prSet/>
      <dgm:spPr/>
      <dgm:t>
        <a:bodyPr/>
        <a:lstStyle/>
        <a:p>
          <a:endParaRPr lang="en-US"/>
        </a:p>
      </dgm:t>
    </dgm:pt>
    <dgm:pt modelId="{22379E44-6BA7-4698-9DBD-069DA45D1600}" type="sibTrans" cxnId="{7F0A7909-9F84-4BF5-BC31-AE3750DC54B8}">
      <dgm:prSet/>
      <dgm:spPr/>
      <dgm:t>
        <a:bodyPr/>
        <a:lstStyle/>
        <a:p>
          <a:endParaRPr lang="en-US"/>
        </a:p>
      </dgm:t>
    </dgm:pt>
    <dgm:pt modelId="{676DB297-92AB-440C-A0EA-46B45FD51612}">
      <dgm:prSet phldrT="[Text]"/>
      <dgm:spPr/>
      <dgm:t>
        <a:bodyPr/>
        <a:lstStyle/>
        <a:p>
          <a:r>
            <a:rPr lang="en-US" dirty="0"/>
            <a:t>Domain Assumption Elicitation</a:t>
          </a:r>
        </a:p>
      </dgm:t>
    </dgm:pt>
    <dgm:pt modelId="{8E5311A6-C4BD-4213-94E4-6E5BEC7F5F16}" type="parTrans" cxnId="{6E885AB2-1BD8-4F8F-A3BC-98EFD1B70C13}">
      <dgm:prSet/>
      <dgm:spPr/>
      <dgm:t>
        <a:bodyPr/>
        <a:lstStyle/>
        <a:p>
          <a:endParaRPr lang="en-US"/>
        </a:p>
      </dgm:t>
    </dgm:pt>
    <dgm:pt modelId="{7A872B15-B9B5-4EBD-B058-E25DE82C6733}" type="sibTrans" cxnId="{6E885AB2-1BD8-4F8F-A3BC-98EFD1B70C13}">
      <dgm:prSet/>
      <dgm:spPr/>
      <dgm:t>
        <a:bodyPr/>
        <a:lstStyle/>
        <a:p>
          <a:endParaRPr lang="en-US"/>
        </a:p>
      </dgm:t>
    </dgm:pt>
    <dgm:pt modelId="{F627D737-90B7-4E9F-9C43-BA13A59886DE}">
      <dgm:prSet phldrT="[Text]"/>
      <dgm:spPr/>
      <dgm:t>
        <a:bodyPr/>
        <a:lstStyle/>
        <a:p>
          <a:r>
            <a:rPr lang="en-US" dirty="0"/>
            <a:t>Interpretation/Policy Recommendations</a:t>
          </a:r>
        </a:p>
      </dgm:t>
    </dgm:pt>
    <dgm:pt modelId="{2DD50E86-5755-4B78-94B1-410DBE32D8A6}" type="parTrans" cxnId="{65D8918E-3647-4141-8AC3-704864A158BA}">
      <dgm:prSet/>
      <dgm:spPr/>
      <dgm:t>
        <a:bodyPr/>
        <a:lstStyle/>
        <a:p>
          <a:endParaRPr lang="en-US"/>
        </a:p>
      </dgm:t>
    </dgm:pt>
    <dgm:pt modelId="{7964F0B8-C75A-471B-A8F5-0E44FF278A34}" type="sibTrans" cxnId="{65D8918E-3647-4141-8AC3-704864A158BA}">
      <dgm:prSet/>
      <dgm:spPr/>
      <dgm:t>
        <a:bodyPr/>
        <a:lstStyle/>
        <a:p>
          <a:endParaRPr lang="en-US"/>
        </a:p>
      </dgm:t>
    </dgm:pt>
    <dgm:pt modelId="{C1EB958D-F08E-459E-9B4B-EB82C4532C8D}">
      <dgm:prSet phldrT="[Text]"/>
      <dgm:spPr/>
      <dgm:t>
        <a:bodyPr/>
        <a:lstStyle/>
        <a:p>
          <a:r>
            <a:rPr lang="en-US" dirty="0"/>
            <a:t>Validation</a:t>
          </a:r>
        </a:p>
      </dgm:t>
    </dgm:pt>
    <dgm:pt modelId="{3CBB117B-57DE-444D-8105-8AF1AE230ED6}" type="parTrans" cxnId="{F4C55A99-8191-4F6D-8226-34AC27889AB6}">
      <dgm:prSet/>
      <dgm:spPr/>
      <dgm:t>
        <a:bodyPr/>
        <a:lstStyle/>
        <a:p>
          <a:endParaRPr lang="en-US"/>
        </a:p>
      </dgm:t>
    </dgm:pt>
    <dgm:pt modelId="{81D47759-C30F-4937-A22D-ABE771FF4B77}" type="sibTrans" cxnId="{F4C55A99-8191-4F6D-8226-34AC27889AB6}">
      <dgm:prSet/>
      <dgm:spPr/>
      <dgm:t>
        <a:bodyPr/>
        <a:lstStyle/>
        <a:p>
          <a:endParaRPr lang="en-US"/>
        </a:p>
      </dgm:t>
    </dgm:pt>
    <dgm:pt modelId="{66A49C7E-5920-4ED8-B8E4-9F619B4B9266}" type="pres">
      <dgm:prSet presAssocID="{079CEA3D-5C0D-4689-BCE8-6675DE30FCEF}" presName="Name0" presStyleCnt="0">
        <dgm:presLayoutVars>
          <dgm:dir/>
          <dgm:resizeHandles val="exact"/>
        </dgm:presLayoutVars>
      </dgm:prSet>
      <dgm:spPr/>
    </dgm:pt>
    <dgm:pt modelId="{09B7B652-9EAC-4E1C-A556-4D69CCC02947}" type="pres">
      <dgm:prSet presAssocID="{079CEA3D-5C0D-4689-BCE8-6675DE30FCEF}" presName="cycle" presStyleCnt="0"/>
      <dgm:spPr/>
    </dgm:pt>
    <dgm:pt modelId="{42E5486B-263D-4676-B833-D3A86CA2E6AC}" type="pres">
      <dgm:prSet presAssocID="{98642516-8C95-488C-A34F-639364A50032}" presName="nodeFirstNode" presStyleLbl="node1" presStyleIdx="0" presStyleCnt="8">
        <dgm:presLayoutVars>
          <dgm:bulletEnabled val="1"/>
        </dgm:presLayoutVars>
      </dgm:prSet>
      <dgm:spPr/>
    </dgm:pt>
    <dgm:pt modelId="{F1F0DDFE-7406-4C78-ACA1-3296A716B0DD}" type="pres">
      <dgm:prSet presAssocID="{D1BCE3E8-BE75-484F-9F02-2B7CCDE674E7}" presName="sibTransFirstNode" presStyleLbl="bgShp" presStyleIdx="0" presStyleCnt="1"/>
      <dgm:spPr/>
    </dgm:pt>
    <dgm:pt modelId="{54E5F9B0-C04E-4FA7-B46A-1422D5D1CAF0}" type="pres">
      <dgm:prSet presAssocID="{676DB297-92AB-440C-A0EA-46B45FD51612}" presName="nodeFollowingNodes" presStyleLbl="node1" presStyleIdx="1" presStyleCnt="8">
        <dgm:presLayoutVars>
          <dgm:bulletEnabled val="1"/>
        </dgm:presLayoutVars>
      </dgm:prSet>
      <dgm:spPr/>
    </dgm:pt>
    <dgm:pt modelId="{6018E4B9-F4CA-425C-AF8F-1DE55B686FB3}" type="pres">
      <dgm:prSet presAssocID="{2D54975E-000E-42BF-B490-9B74F1B42130}" presName="nodeFollowingNodes" presStyleLbl="node1" presStyleIdx="2" presStyleCnt="8">
        <dgm:presLayoutVars>
          <dgm:bulletEnabled val="1"/>
        </dgm:presLayoutVars>
      </dgm:prSet>
      <dgm:spPr/>
    </dgm:pt>
    <dgm:pt modelId="{B4A1708F-6740-4670-AE7C-175A4778571B}" type="pres">
      <dgm:prSet presAssocID="{7FB514A8-FCB7-434A-93A3-A4F863BEB2A1}" presName="nodeFollowingNodes" presStyleLbl="node1" presStyleIdx="3" presStyleCnt="8">
        <dgm:presLayoutVars>
          <dgm:bulletEnabled val="1"/>
        </dgm:presLayoutVars>
      </dgm:prSet>
      <dgm:spPr/>
    </dgm:pt>
    <dgm:pt modelId="{8D54A50D-DDC6-4464-B2F6-8D97B7F55E96}" type="pres">
      <dgm:prSet presAssocID="{C1EB958D-F08E-459E-9B4B-EB82C4532C8D}" presName="nodeFollowingNodes" presStyleLbl="node1" presStyleIdx="4" presStyleCnt="8">
        <dgm:presLayoutVars>
          <dgm:bulletEnabled val="1"/>
        </dgm:presLayoutVars>
      </dgm:prSet>
      <dgm:spPr/>
    </dgm:pt>
    <dgm:pt modelId="{46889262-07C3-41C4-8A51-5ACE078E71A1}" type="pres">
      <dgm:prSet presAssocID="{F627D737-90B7-4E9F-9C43-BA13A59886DE}" presName="nodeFollowingNodes" presStyleLbl="node1" presStyleIdx="5" presStyleCnt="8">
        <dgm:presLayoutVars>
          <dgm:bulletEnabled val="1"/>
        </dgm:presLayoutVars>
      </dgm:prSet>
      <dgm:spPr/>
    </dgm:pt>
    <dgm:pt modelId="{0A08DB02-6AEA-4AF3-97D2-E6B349029ECE}" type="pres">
      <dgm:prSet presAssocID="{852986C4-4E4F-41E4-9737-00F9F95D956E}" presName="nodeFollowingNodes" presStyleLbl="node1" presStyleIdx="6" presStyleCnt="8">
        <dgm:presLayoutVars>
          <dgm:bulletEnabled val="1"/>
        </dgm:presLayoutVars>
      </dgm:prSet>
      <dgm:spPr/>
    </dgm:pt>
    <dgm:pt modelId="{CBACE7F0-B47D-4946-AAD5-E36DFA7008D9}" type="pres">
      <dgm:prSet presAssocID="{7126067C-62F6-411C-8B2A-D4B960E9D905}" presName="nodeFollowingNodes" presStyleLbl="node1" presStyleIdx="7" presStyleCnt="8">
        <dgm:presLayoutVars>
          <dgm:bulletEnabled val="1"/>
        </dgm:presLayoutVars>
      </dgm:prSet>
      <dgm:spPr/>
    </dgm:pt>
  </dgm:ptLst>
  <dgm:cxnLst>
    <dgm:cxn modelId="{7F0A7909-9F84-4BF5-BC31-AE3750DC54B8}" srcId="{079CEA3D-5C0D-4689-BCE8-6675DE30FCEF}" destId="{7126067C-62F6-411C-8B2A-D4B960E9D905}" srcOrd="7" destOrd="0" parTransId="{DF90BC69-1A04-4DAB-9FEC-59A47E8B3707}" sibTransId="{22379E44-6BA7-4698-9DBD-069DA45D1600}"/>
    <dgm:cxn modelId="{D81E9809-C27E-4234-8793-BE87182E5490}" type="presOf" srcId="{98642516-8C95-488C-A34F-639364A50032}" destId="{42E5486B-263D-4676-B833-D3A86CA2E6AC}" srcOrd="0" destOrd="0" presId="urn:microsoft.com/office/officeart/2005/8/layout/cycle3"/>
    <dgm:cxn modelId="{CD4A8B47-6E0C-4793-A762-209414333032}" type="presOf" srcId="{7FB514A8-FCB7-434A-93A3-A4F863BEB2A1}" destId="{B4A1708F-6740-4670-AE7C-175A4778571B}" srcOrd="0" destOrd="0" presId="urn:microsoft.com/office/officeart/2005/8/layout/cycle3"/>
    <dgm:cxn modelId="{494D8F48-AD88-4798-A6BF-5CDABBF5F27E}" type="presOf" srcId="{2D54975E-000E-42BF-B490-9B74F1B42130}" destId="{6018E4B9-F4CA-425C-AF8F-1DE55B686FB3}" srcOrd="0" destOrd="0" presId="urn:microsoft.com/office/officeart/2005/8/layout/cycle3"/>
    <dgm:cxn modelId="{D3D1BC4D-25B5-4F50-8115-78EB9579442F}" type="presOf" srcId="{676DB297-92AB-440C-A0EA-46B45FD51612}" destId="{54E5F9B0-C04E-4FA7-B46A-1422D5D1CAF0}" srcOrd="0" destOrd="0" presId="urn:microsoft.com/office/officeart/2005/8/layout/cycle3"/>
    <dgm:cxn modelId="{77C0D77A-4604-41B6-B22C-3DE7DA4DD828}" type="presOf" srcId="{D1BCE3E8-BE75-484F-9F02-2B7CCDE674E7}" destId="{F1F0DDFE-7406-4C78-ACA1-3296A716B0DD}" srcOrd="0" destOrd="0" presId="urn:microsoft.com/office/officeart/2005/8/layout/cycle3"/>
    <dgm:cxn modelId="{65D8918E-3647-4141-8AC3-704864A158BA}" srcId="{079CEA3D-5C0D-4689-BCE8-6675DE30FCEF}" destId="{F627D737-90B7-4E9F-9C43-BA13A59886DE}" srcOrd="5" destOrd="0" parTransId="{2DD50E86-5755-4B78-94B1-410DBE32D8A6}" sibTransId="{7964F0B8-C75A-471B-A8F5-0E44FF278A34}"/>
    <dgm:cxn modelId="{76B62A92-2E94-42AE-8370-052317390961}" srcId="{079CEA3D-5C0D-4689-BCE8-6675DE30FCEF}" destId="{7FB514A8-FCB7-434A-93A3-A4F863BEB2A1}" srcOrd="3" destOrd="0" parTransId="{C1CBAAD5-6B90-4293-BB80-02548E618D3C}" sibTransId="{784B8FDE-3C70-40BC-BAFF-CC7610566CF0}"/>
    <dgm:cxn modelId="{F4C55A99-8191-4F6D-8226-34AC27889AB6}" srcId="{079CEA3D-5C0D-4689-BCE8-6675DE30FCEF}" destId="{C1EB958D-F08E-459E-9B4B-EB82C4532C8D}" srcOrd="4" destOrd="0" parTransId="{3CBB117B-57DE-444D-8105-8AF1AE230ED6}" sibTransId="{81D47759-C30F-4937-A22D-ABE771FF4B77}"/>
    <dgm:cxn modelId="{6E885AB2-1BD8-4F8F-A3BC-98EFD1B70C13}" srcId="{079CEA3D-5C0D-4689-BCE8-6675DE30FCEF}" destId="{676DB297-92AB-440C-A0EA-46B45FD51612}" srcOrd="1" destOrd="0" parTransId="{8E5311A6-C4BD-4213-94E4-6E5BEC7F5F16}" sibTransId="{7A872B15-B9B5-4EBD-B058-E25DE82C6733}"/>
    <dgm:cxn modelId="{2256A1BA-6F23-4065-8C0E-307EA17749F2}" type="presOf" srcId="{079CEA3D-5C0D-4689-BCE8-6675DE30FCEF}" destId="{66A49C7E-5920-4ED8-B8E4-9F619B4B9266}" srcOrd="0" destOrd="0" presId="urn:microsoft.com/office/officeart/2005/8/layout/cycle3"/>
    <dgm:cxn modelId="{EA3D56BC-CFD2-4642-AF3F-1AC4EFE780EB}" srcId="{079CEA3D-5C0D-4689-BCE8-6675DE30FCEF}" destId="{98642516-8C95-488C-A34F-639364A50032}" srcOrd="0" destOrd="0" parTransId="{8D332FB7-6EF6-4C09-A52A-47D72A7A9901}" sibTransId="{D1BCE3E8-BE75-484F-9F02-2B7CCDE674E7}"/>
    <dgm:cxn modelId="{E2CB6AC0-8FE3-45D6-BA49-E415886979A7}" type="presOf" srcId="{F627D737-90B7-4E9F-9C43-BA13A59886DE}" destId="{46889262-07C3-41C4-8A51-5ACE078E71A1}" srcOrd="0" destOrd="0" presId="urn:microsoft.com/office/officeart/2005/8/layout/cycle3"/>
    <dgm:cxn modelId="{3E8F5ACC-E1CF-4A72-B959-61172D4A7357}" type="presOf" srcId="{852986C4-4E4F-41E4-9737-00F9F95D956E}" destId="{0A08DB02-6AEA-4AF3-97D2-E6B349029ECE}" srcOrd="0" destOrd="0" presId="urn:microsoft.com/office/officeart/2005/8/layout/cycle3"/>
    <dgm:cxn modelId="{CD7588CF-C092-4E39-912B-A031F48E03E1}" type="presOf" srcId="{7126067C-62F6-411C-8B2A-D4B960E9D905}" destId="{CBACE7F0-B47D-4946-AAD5-E36DFA7008D9}" srcOrd="0" destOrd="0" presId="urn:microsoft.com/office/officeart/2005/8/layout/cycle3"/>
    <dgm:cxn modelId="{0638CFD5-5BAF-473C-B6C5-A981F4C5439D}" type="presOf" srcId="{C1EB958D-F08E-459E-9B4B-EB82C4532C8D}" destId="{8D54A50D-DDC6-4464-B2F6-8D97B7F55E96}" srcOrd="0" destOrd="0" presId="urn:microsoft.com/office/officeart/2005/8/layout/cycle3"/>
    <dgm:cxn modelId="{5CD95DF4-7E6E-4AAE-AA82-9AADAE3B4FBC}" srcId="{079CEA3D-5C0D-4689-BCE8-6675DE30FCEF}" destId="{2D54975E-000E-42BF-B490-9B74F1B42130}" srcOrd="2" destOrd="0" parTransId="{BEAD0987-DBDE-4C8F-9935-7A8631E212B2}" sibTransId="{3561498A-6457-4B84-9C41-2671E6D13DB6}"/>
    <dgm:cxn modelId="{65EF4EFC-BD47-40A9-A300-85220E3571AD}" srcId="{079CEA3D-5C0D-4689-BCE8-6675DE30FCEF}" destId="{852986C4-4E4F-41E4-9737-00F9F95D956E}" srcOrd="6" destOrd="0" parTransId="{92E6C213-F24B-4158-984E-114DD5FB9CA2}" sibTransId="{BA0220F4-AF96-42CE-9F34-CB515146FFF0}"/>
    <dgm:cxn modelId="{DE05A68E-CFD9-4EB9-967F-3EA9115EE323}" type="presParOf" srcId="{66A49C7E-5920-4ED8-B8E4-9F619B4B9266}" destId="{09B7B652-9EAC-4E1C-A556-4D69CCC02947}" srcOrd="0" destOrd="0" presId="urn:microsoft.com/office/officeart/2005/8/layout/cycle3"/>
    <dgm:cxn modelId="{81416734-2AA5-4DA0-90C6-FB11DD2271E3}" type="presParOf" srcId="{09B7B652-9EAC-4E1C-A556-4D69CCC02947}" destId="{42E5486B-263D-4676-B833-D3A86CA2E6AC}" srcOrd="0" destOrd="0" presId="urn:microsoft.com/office/officeart/2005/8/layout/cycle3"/>
    <dgm:cxn modelId="{6B603AC0-43F6-4E19-AE02-85037DCEA6E3}" type="presParOf" srcId="{09B7B652-9EAC-4E1C-A556-4D69CCC02947}" destId="{F1F0DDFE-7406-4C78-ACA1-3296A716B0DD}" srcOrd="1" destOrd="0" presId="urn:microsoft.com/office/officeart/2005/8/layout/cycle3"/>
    <dgm:cxn modelId="{F543C744-4D26-4761-82C1-F130A6B1946C}" type="presParOf" srcId="{09B7B652-9EAC-4E1C-A556-4D69CCC02947}" destId="{54E5F9B0-C04E-4FA7-B46A-1422D5D1CAF0}" srcOrd="2" destOrd="0" presId="urn:microsoft.com/office/officeart/2005/8/layout/cycle3"/>
    <dgm:cxn modelId="{AAD002C8-7159-495D-94D4-DC05F8B6852A}" type="presParOf" srcId="{09B7B652-9EAC-4E1C-A556-4D69CCC02947}" destId="{6018E4B9-F4CA-425C-AF8F-1DE55B686FB3}" srcOrd="3" destOrd="0" presId="urn:microsoft.com/office/officeart/2005/8/layout/cycle3"/>
    <dgm:cxn modelId="{29428A09-D353-40E5-9C48-0D27ED92EB12}" type="presParOf" srcId="{09B7B652-9EAC-4E1C-A556-4D69CCC02947}" destId="{B4A1708F-6740-4670-AE7C-175A4778571B}" srcOrd="4" destOrd="0" presId="urn:microsoft.com/office/officeart/2005/8/layout/cycle3"/>
    <dgm:cxn modelId="{D9D0B997-87C9-4826-9332-DCF46EF7A24B}" type="presParOf" srcId="{09B7B652-9EAC-4E1C-A556-4D69CCC02947}" destId="{8D54A50D-DDC6-4464-B2F6-8D97B7F55E96}" srcOrd="5" destOrd="0" presId="urn:microsoft.com/office/officeart/2005/8/layout/cycle3"/>
    <dgm:cxn modelId="{6DD489D9-71E3-46A2-9031-CEC272D703AC}" type="presParOf" srcId="{09B7B652-9EAC-4E1C-A556-4D69CCC02947}" destId="{46889262-07C3-41C4-8A51-5ACE078E71A1}" srcOrd="6" destOrd="0" presId="urn:microsoft.com/office/officeart/2005/8/layout/cycle3"/>
    <dgm:cxn modelId="{B70A4538-793D-4030-8F94-50F0BEBFF99B}" type="presParOf" srcId="{09B7B652-9EAC-4E1C-A556-4D69CCC02947}" destId="{0A08DB02-6AEA-4AF3-97D2-E6B349029ECE}" srcOrd="7" destOrd="0" presId="urn:microsoft.com/office/officeart/2005/8/layout/cycle3"/>
    <dgm:cxn modelId="{DED7DB0D-105C-4E1A-BFC9-382DE313D5A1}" type="presParOf" srcId="{09B7B652-9EAC-4E1C-A556-4D69CCC02947}" destId="{CBACE7F0-B47D-4946-AAD5-E36DFA7008D9}" srcOrd="8"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79CEA3D-5C0D-4689-BCE8-6675DE30FCEF}"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98642516-8C95-488C-A34F-639364A50032}">
      <dgm:prSet phldrT="[Text]"/>
      <dgm:spPr/>
      <dgm:t>
        <a:bodyPr/>
        <a:lstStyle/>
        <a:p>
          <a:r>
            <a:rPr lang="en-US" dirty="0"/>
            <a:t>Data Collection</a:t>
          </a:r>
        </a:p>
        <a:p>
          <a:r>
            <a:rPr lang="en-US" dirty="0"/>
            <a:t>[NeurIPS’17, NeurIPS’21 </a:t>
          </a:r>
          <a:r>
            <a:rPr lang="en-US" dirty="0" err="1"/>
            <a:t>MLEcon</a:t>
          </a:r>
          <a:r>
            <a:rPr lang="en-US" dirty="0"/>
            <a:t> workshop]</a:t>
          </a:r>
        </a:p>
      </dgm:t>
    </dgm:pt>
    <dgm:pt modelId="{8D332FB7-6EF6-4C09-A52A-47D72A7A9901}" type="parTrans" cxnId="{EA3D56BC-CFD2-4642-AF3F-1AC4EFE780EB}">
      <dgm:prSet/>
      <dgm:spPr/>
      <dgm:t>
        <a:bodyPr/>
        <a:lstStyle/>
        <a:p>
          <a:endParaRPr lang="en-US"/>
        </a:p>
      </dgm:t>
    </dgm:pt>
    <dgm:pt modelId="{D1BCE3E8-BE75-484F-9F02-2B7CCDE674E7}" type="sibTrans" cxnId="{EA3D56BC-CFD2-4642-AF3F-1AC4EFE780EB}">
      <dgm:prSet/>
      <dgm:spPr/>
      <dgm:t>
        <a:bodyPr/>
        <a:lstStyle/>
        <a:p>
          <a:endParaRPr lang="en-US"/>
        </a:p>
      </dgm:t>
    </dgm:pt>
    <dgm:pt modelId="{2D54975E-000E-42BF-B490-9B74F1B42130}">
      <dgm:prSet phldrT="[Text]"/>
      <dgm:spPr/>
      <dgm:t>
        <a:bodyPr/>
        <a:lstStyle/>
        <a:p>
          <a:r>
            <a:rPr lang="en-US" dirty="0"/>
            <a:t>Identification Strategy</a:t>
          </a:r>
        </a:p>
        <a:p>
          <a:r>
            <a:rPr lang="en-US" dirty="0"/>
            <a:t>[NeurIPS’21a,b]</a:t>
          </a:r>
        </a:p>
      </dgm:t>
    </dgm:pt>
    <dgm:pt modelId="{BEAD0987-DBDE-4C8F-9935-7A8631E212B2}" type="parTrans" cxnId="{5CD95DF4-7E6E-4AAE-AA82-9AADAE3B4FBC}">
      <dgm:prSet/>
      <dgm:spPr/>
      <dgm:t>
        <a:bodyPr/>
        <a:lstStyle/>
        <a:p>
          <a:endParaRPr lang="en-US"/>
        </a:p>
      </dgm:t>
    </dgm:pt>
    <dgm:pt modelId="{3561498A-6457-4B84-9C41-2671E6D13DB6}" type="sibTrans" cxnId="{5CD95DF4-7E6E-4AAE-AA82-9AADAE3B4FBC}">
      <dgm:prSet/>
      <dgm:spPr/>
      <dgm:t>
        <a:bodyPr/>
        <a:lstStyle/>
        <a:p>
          <a:endParaRPr lang="en-US"/>
        </a:p>
      </dgm:t>
    </dgm:pt>
    <dgm:pt modelId="{7FB514A8-FCB7-434A-93A3-A4F863BEB2A1}">
      <dgm:prSet phldrT="[Text]"/>
      <dgm:spPr/>
      <dgm:t>
        <a:bodyPr/>
        <a:lstStyle/>
        <a:p>
          <a:r>
            <a:rPr lang="en-US" dirty="0"/>
            <a:t>Estimation/Inference</a:t>
          </a:r>
        </a:p>
        <a:p>
          <a:r>
            <a:rPr lang="en-US" dirty="0"/>
            <a:t>[COLT’19\R&amp;R </a:t>
          </a:r>
          <a:r>
            <a:rPr lang="en-US" dirty="0" err="1"/>
            <a:t>AoS</a:t>
          </a:r>
          <a:r>
            <a:rPr lang="en-US" dirty="0"/>
            <a:t>, COLT’20, NeurIPS’20, NeurIPS’21]</a:t>
          </a:r>
        </a:p>
      </dgm:t>
    </dgm:pt>
    <dgm:pt modelId="{C1CBAAD5-6B90-4293-BB80-02548E618D3C}" type="parTrans" cxnId="{76B62A92-2E94-42AE-8370-052317390961}">
      <dgm:prSet/>
      <dgm:spPr/>
      <dgm:t>
        <a:bodyPr/>
        <a:lstStyle/>
        <a:p>
          <a:endParaRPr lang="en-US"/>
        </a:p>
      </dgm:t>
    </dgm:pt>
    <dgm:pt modelId="{784B8FDE-3C70-40BC-BAFF-CC7610566CF0}" type="sibTrans" cxnId="{76B62A92-2E94-42AE-8370-052317390961}">
      <dgm:prSet/>
      <dgm:spPr/>
      <dgm:t>
        <a:bodyPr/>
        <a:lstStyle/>
        <a:p>
          <a:endParaRPr lang="en-US"/>
        </a:p>
      </dgm:t>
    </dgm:pt>
    <dgm:pt modelId="{852986C4-4E4F-41E4-9737-00F9F95D956E}">
      <dgm:prSet phldrT="[Text]"/>
      <dgm:spPr/>
      <dgm:t>
        <a:bodyPr/>
        <a:lstStyle/>
        <a:p>
          <a:r>
            <a:rPr lang="en-US" dirty="0"/>
            <a:t>Sensitivity Analysis</a:t>
          </a:r>
        </a:p>
        <a:p>
          <a:r>
            <a:rPr lang="en-US" dirty="0"/>
            <a:t>[Arxiv’21]</a:t>
          </a:r>
        </a:p>
      </dgm:t>
    </dgm:pt>
    <dgm:pt modelId="{92E6C213-F24B-4158-984E-114DD5FB9CA2}" type="parTrans" cxnId="{65EF4EFC-BD47-40A9-A300-85220E3571AD}">
      <dgm:prSet/>
      <dgm:spPr/>
      <dgm:t>
        <a:bodyPr/>
        <a:lstStyle/>
        <a:p>
          <a:endParaRPr lang="en-US"/>
        </a:p>
      </dgm:t>
    </dgm:pt>
    <dgm:pt modelId="{BA0220F4-AF96-42CE-9F34-CB515146FFF0}" type="sibTrans" cxnId="{65EF4EFC-BD47-40A9-A300-85220E3571AD}">
      <dgm:prSet/>
      <dgm:spPr/>
      <dgm:t>
        <a:bodyPr/>
        <a:lstStyle/>
        <a:p>
          <a:endParaRPr lang="en-US"/>
        </a:p>
      </dgm:t>
    </dgm:pt>
    <dgm:pt modelId="{7126067C-62F6-411C-8B2A-D4B960E9D905}">
      <dgm:prSet phldrT="[Text]"/>
      <dgm:spPr/>
      <dgm:t>
        <a:bodyPr/>
        <a:lstStyle/>
        <a:p>
          <a:r>
            <a:rPr lang="en-US" dirty="0"/>
            <a:t>Active data collection</a:t>
          </a:r>
        </a:p>
        <a:p>
          <a:r>
            <a:rPr lang="en-US" dirty="0"/>
            <a:t>[EC’15/OR’20, EC’26/OR21, ICML’16, NeurIPS’16, FOCS’17, ICML’18a,b, ICML’21]</a:t>
          </a:r>
        </a:p>
      </dgm:t>
    </dgm:pt>
    <dgm:pt modelId="{DF90BC69-1A04-4DAB-9FEC-59A47E8B3707}" type="parTrans" cxnId="{7F0A7909-9F84-4BF5-BC31-AE3750DC54B8}">
      <dgm:prSet/>
      <dgm:spPr/>
      <dgm:t>
        <a:bodyPr/>
        <a:lstStyle/>
        <a:p>
          <a:endParaRPr lang="en-US"/>
        </a:p>
      </dgm:t>
    </dgm:pt>
    <dgm:pt modelId="{22379E44-6BA7-4698-9DBD-069DA45D1600}" type="sibTrans" cxnId="{7F0A7909-9F84-4BF5-BC31-AE3750DC54B8}">
      <dgm:prSet/>
      <dgm:spPr/>
      <dgm:t>
        <a:bodyPr/>
        <a:lstStyle/>
        <a:p>
          <a:endParaRPr lang="en-US"/>
        </a:p>
      </dgm:t>
    </dgm:pt>
    <dgm:pt modelId="{676DB297-92AB-440C-A0EA-46B45FD51612}">
      <dgm:prSet phldrT="[Text]"/>
      <dgm:spPr/>
      <dgm:t>
        <a:bodyPr/>
        <a:lstStyle/>
        <a:p>
          <a:r>
            <a:rPr lang="en-US" dirty="0"/>
            <a:t>Domain Assumption Elicitation</a:t>
          </a:r>
        </a:p>
        <a:p>
          <a:r>
            <a:rPr lang="en-US" dirty="0"/>
            <a:t>[Clear’22]</a:t>
          </a:r>
        </a:p>
      </dgm:t>
    </dgm:pt>
    <dgm:pt modelId="{8E5311A6-C4BD-4213-94E4-6E5BEC7F5F16}" type="parTrans" cxnId="{6E885AB2-1BD8-4F8F-A3BC-98EFD1B70C13}">
      <dgm:prSet/>
      <dgm:spPr/>
      <dgm:t>
        <a:bodyPr/>
        <a:lstStyle/>
        <a:p>
          <a:endParaRPr lang="en-US"/>
        </a:p>
      </dgm:t>
    </dgm:pt>
    <dgm:pt modelId="{7A872B15-B9B5-4EBD-B058-E25DE82C6733}" type="sibTrans" cxnId="{6E885AB2-1BD8-4F8F-A3BC-98EFD1B70C13}">
      <dgm:prSet/>
      <dgm:spPr/>
      <dgm:t>
        <a:bodyPr/>
        <a:lstStyle/>
        <a:p>
          <a:endParaRPr lang="en-US"/>
        </a:p>
      </dgm:t>
    </dgm:pt>
    <dgm:pt modelId="{F627D737-90B7-4E9F-9C43-BA13A59886DE}">
      <dgm:prSet phldrT="[Text]"/>
      <dgm:spPr/>
      <dgm:t>
        <a:bodyPr/>
        <a:lstStyle/>
        <a:p>
          <a:r>
            <a:rPr lang="en-US" dirty="0"/>
            <a:t>Interpretation/Policy Recommendations</a:t>
          </a:r>
        </a:p>
        <a:p>
          <a:r>
            <a:rPr lang="en-US" dirty="0"/>
            <a:t>[NeurIPS’19, ICLR’21,CLear’22]</a:t>
          </a:r>
        </a:p>
      </dgm:t>
    </dgm:pt>
    <dgm:pt modelId="{2DD50E86-5755-4B78-94B1-410DBE32D8A6}" type="parTrans" cxnId="{65D8918E-3647-4141-8AC3-704864A158BA}">
      <dgm:prSet/>
      <dgm:spPr/>
      <dgm:t>
        <a:bodyPr/>
        <a:lstStyle/>
        <a:p>
          <a:endParaRPr lang="en-US"/>
        </a:p>
      </dgm:t>
    </dgm:pt>
    <dgm:pt modelId="{7964F0B8-C75A-471B-A8F5-0E44FF278A34}" type="sibTrans" cxnId="{65D8918E-3647-4141-8AC3-704864A158BA}">
      <dgm:prSet/>
      <dgm:spPr/>
      <dgm:t>
        <a:bodyPr/>
        <a:lstStyle/>
        <a:p>
          <a:endParaRPr lang="en-US"/>
        </a:p>
      </dgm:t>
    </dgm:pt>
    <dgm:pt modelId="{6A4D9DD2-6C31-462A-B558-3C89FF475428}">
      <dgm:prSet phldrT="[Text]"/>
      <dgm:spPr/>
      <dgm:t>
        <a:bodyPr/>
        <a:lstStyle/>
        <a:p>
          <a:r>
            <a:rPr lang="en-US" dirty="0"/>
            <a:t>Validation</a:t>
          </a:r>
        </a:p>
        <a:p>
          <a:r>
            <a:rPr lang="en-US" dirty="0"/>
            <a:t>[COLT’19]</a:t>
          </a:r>
        </a:p>
      </dgm:t>
    </dgm:pt>
    <dgm:pt modelId="{848C63A9-4E30-4FCE-9D53-C8C155E46472}" type="parTrans" cxnId="{1151DDE2-C241-4917-BC17-207C705BAB07}">
      <dgm:prSet/>
      <dgm:spPr/>
      <dgm:t>
        <a:bodyPr/>
        <a:lstStyle/>
        <a:p>
          <a:endParaRPr lang="en-US"/>
        </a:p>
      </dgm:t>
    </dgm:pt>
    <dgm:pt modelId="{9E641C76-8B85-4D37-8DD8-47E970B23171}" type="sibTrans" cxnId="{1151DDE2-C241-4917-BC17-207C705BAB07}">
      <dgm:prSet/>
      <dgm:spPr/>
      <dgm:t>
        <a:bodyPr/>
        <a:lstStyle/>
        <a:p>
          <a:endParaRPr lang="en-US"/>
        </a:p>
      </dgm:t>
    </dgm:pt>
    <dgm:pt modelId="{66A49C7E-5920-4ED8-B8E4-9F619B4B9266}" type="pres">
      <dgm:prSet presAssocID="{079CEA3D-5C0D-4689-BCE8-6675DE30FCEF}" presName="Name0" presStyleCnt="0">
        <dgm:presLayoutVars>
          <dgm:dir/>
          <dgm:resizeHandles val="exact"/>
        </dgm:presLayoutVars>
      </dgm:prSet>
      <dgm:spPr/>
    </dgm:pt>
    <dgm:pt modelId="{09B7B652-9EAC-4E1C-A556-4D69CCC02947}" type="pres">
      <dgm:prSet presAssocID="{079CEA3D-5C0D-4689-BCE8-6675DE30FCEF}" presName="cycle" presStyleCnt="0"/>
      <dgm:spPr/>
    </dgm:pt>
    <dgm:pt modelId="{42E5486B-263D-4676-B833-D3A86CA2E6AC}" type="pres">
      <dgm:prSet presAssocID="{98642516-8C95-488C-A34F-639364A50032}" presName="nodeFirstNode" presStyleLbl="node1" presStyleIdx="0" presStyleCnt="8">
        <dgm:presLayoutVars>
          <dgm:bulletEnabled val="1"/>
        </dgm:presLayoutVars>
      </dgm:prSet>
      <dgm:spPr/>
    </dgm:pt>
    <dgm:pt modelId="{F1F0DDFE-7406-4C78-ACA1-3296A716B0DD}" type="pres">
      <dgm:prSet presAssocID="{D1BCE3E8-BE75-484F-9F02-2B7CCDE674E7}" presName="sibTransFirstNode" presStyleLbl="bgShp" presStyleIdx="0" presStyleCnt="1"/>
      <dgm:spPr/>
    </dgm:pt>
    <dgm:pt modelId="{54E5F9B0-C04E-4FA7-B46A-1422D5D1CAF0}" type="pres">
      <dgm:prSet presAssocID="{676DB297-92AB-440C-A0EA-46B45FD51612}" presName="nodeFollowingNodes" presStyleLbl="node1" presStyleIdx="1" presStyleCnt="8">
        <dgm:presLayoutVars>
          <dgm:bulletEnabled val="1"/>
        </dgm:presLayoutVars>
      </dgm:prSet>
      <dgm:spPr/>
    </dgm:pt>
    <dgm:pt modelId="{6018E4B9-F4CA-425C-AF8F-1DE55B686FB3}" type="pres">
      <dgm:prSet presAssocID="{2D54975E-000E-42BF-B490-9B74F1B42130}" presName="nodeFollowingNodes" presStyleLbl="node1" presStyleIdx="2" presStyleCnt="8">
        <dgm:presLayoutVars>
          <dgm:bulletEnabled val="1"/>
        </dgm:presLayoutVars>
      </dgm:prSet>
      <dgm:spPr/>
    </dgm:pt>
    <dgm:pt modelId="{B4A1708F-6740-4670-AE7C-175A4778571B}" type="pres">
      <dgm:prSet presAssocID="{7FB514A8-FCB7-434A-93A3-A4F863BEB2A1}" presName="nodeFollowingNodes" presStyleLbl="node1" presStyleIdx="3" presStyleCnt="8">
        <dgm:presLayoutVars>
          <dgm:bulletEnabled val="1"/>
        </dgm:presLayoutVars>
      </dgm:prSet>
      <dgm:spPr/>
    </dgm:pt>
    <dgm:pt modelId="{6B619E23-DB69-4F0D-94E1-07CF87240AA1}" type="pres">
      <dgm:prSet presAssocID="{6A4D9DD2-6C31-462A-B558-3C89FF475428}" presName="nodeFollowingNodes" presStyleLbl="node1" presStyleIdx="4" presStyleCnt="8">
        <dgm:presLayoutVars>
          <dgm:bulletEnabled val="1"/>
        </dgm:presLayoutVars>
      </dgm:prSet>
      <dgm:spPr/>
    </dgm:pt>
    <dgm:pt modelId="{46889262-07C3-41C4-8A51-5ACE078E71A1}" type="pres">
      <dgm:prSet presAssocID="{F627D737-90B7-4E9F-9C43-BA13A59886DE}" presName="nodeFollowingNodes" presStyleLbl="node1" presStyleIdx="5" presStyleCnt="8">
        <dgm:presLayoutVars>
          <dgm:bulletEnabled val="1"/>
        </dgm:presLayoutVars>
      </dgm:prSet>
      <dgm:spPr/>
    </dgm:pt>
    <dgm:pt modelId="{0A08DB02-6AEA-4AF3-97D2-E6B349029ECE}" type="pres">
      <dgm:prSet presAssocID="{852986C4-4E4F-41E4-9737-00F9F95D956E}" presName="nodeFollowingNodes" presStyleLbl="node1" presStyleIdx="6" presStyleCnt="8">
        <dgm:presLayoutVars>
          <dgm:bulletEnabled val="1"/>
        </dgm:presLayoutVars>
      </dgm:prSet>
      <dgm:spPr/>
    </dgm:pt>
    <dgm:pt modelId="{CBACE7F0-B47D-4946-AAD5-E36DFA7008D9}" type="pres">
      <dgm:prSet presAssocID="{7126067C-62F6-411C-8B2A-D4B960E9D905}" presName="nodeFollowingNodes" presStyleLbl="node1" presStyleIdx="7" presStyleCnt="8">
        <dgm:presLayoutVars>
          <dgm:bulletEnabled val="1"/>
        </dgm:presLayoutVars>
      </dgm:prSet>
      <dgm:spPr/>
    </dgm:pt>
  </dgm:ptLst>
  <dgm:cxnLst>
    <dgm:cxn modelId="{7F0A7909-9F84-4BF5-BC31-AE3750DC54B8}" srcId="{079CEA3D-5C0D-4689-BCE8-6675DE30FCEF}" destId="{7126067C-62F6-411C-8B2A-D4B960E9D905}" srcOrd="7" destOrd="0" parTransId="{DF90BC69-1A04-4DAB-9FEC-59A47E8B3707}" sibTransId="{22379E44-6BA7-4698-9DBD-069DA45D1600}"/>
    <dgm:cxn modelId="{D81E9809-C27E-4234-8793-BE87182E5490}" type="presOf" srcId="{98642516-8C95-488C-A34F-639364A50032}" destId="{42E5486B-263D-4676-B833-D3A86CA2E6AC}" srcOrd="0" destOrd="0" presId="urn:microsoft.com/office/officeart/2005/8/layout/cycle3"/>
    <dgm:cxn modelId="{07710C21-B81E-4A9A-9124-E1E9F5AB2495}" type="presOf" srcId="{6A4D9DD2-6C31-462A-B558-3C89FF475428}" destId="{6B619E23-DB69-4F0D-94E1-07CF87240AA1}" srcOrd="0" destOrd="0" presId="urn:microsoft.com/office/officeart/2005/8/layout/cycle3"/>
    <dgm:cxn modelId="{CD4A8B47-6E0C-4793-A762-209414333032}" type="presOf" srcId="{7FB514A8-FCB7-434A-93A3-A4F863BEB2A1}" destId="{B4A1708F-6740-4670-AE7C-175A4778571B}" srcOrd="0" destOrd="0" presId="urn:microsoft.com/office/officeart/2005/8/layout/cycle3"/>
    <dgm:cxn modelId="{494D8F48-AD88-4798-A6BF-5CDABBF5F27E}" type="presOf" srcId="{2D54975E-000E-42BF-B490-9B74F1B42130}" destId="{6018E4B9-F4CA-425C-AF8F-1DE55B686FB3}" srcOrd="0" destOrd="0" presId="urn:microsoft.com/office/officeart/2005/8/layout/cycle3"/>
    <dgm:cxn modelId="{D3D1BC4D-25B5-4F50-8115-78EB9579442F}" type="presOf" srcId="{676DB297-92AB-440C-A0EA-46B45FD51612}" destId="{54E5F9B0-C04E-4FA7-B46A-1422D5D1CAF0}" srcOrd="0" destOrd="0" presId="urn:microsoft.com/office/officeart/2005/8/layout/cycle3"/>
    <dgm:cxn modelId="{77C0D77A-4604-41B6-B22C-3DE7DA4DD828}" type="presOf" srcId="{D1BCE3E8-BE75-484F-9F02-2B7CCDE674E7}" destId="{F1F0DDFE-7406-4C78-ACA1-3296A716B0DD}" srcOrd="0" destOrd="0" presId="urn:microsoft.com/office/officeart/2005/8/layout/cycle3"/>
    <dgm:cxn modelId="{65D8918E-3647-4141-8AC3-704864A158BA}" srcId="{079CEA3D-5C0D-4689-BCE8-6675DE30FCEF}" destId="{F627D737-90B7-4E9F-9C43-BA13A59886DE}" srcOrd="5" destOrd="0" parTransId="{2DD50E86-5755-4B78-94B1-410DBE32D8A6}" sibTransId="{7964F0B8-C75A-471B-A8F5-0E44FF278A34}"/>
    <dgm:cxn modelId="{76B62A92-2E94-42AE-8370-052317390961}" srcId="{079CEA3D-5C0D-4689-BCE8-6675DE30FCEF}" destId="{7FB514A8-FCB7-434A-93A3-A4F863BEB2A1}" srcOrd="3" destOrd="0" parTransId="{C1CBAAD5-6B90-4293-BB80-02548E618D3C}" sibTransId="{784B8FDE-3C70-40BC-BAFF-CC7610566CF0}"/>
    <dgm:cxn modelId="{6E885AB2-1BD8-4F8F-A3BC-98EFD1B70C13}" srcId="{079CEA3D-5C0D-4689-BCE8-6675DE30FCEF}" destId="{676DB297-92AB-440C-A0EA-46B45FD51612}" srcOrd="1" destOrd="0" parTransId="{8E5311A6-C4BD-4213-94E4-6E5BEC7F5F16}" sibTransId="{7A872B15-B9B5-4EBD-B058-E25DE82C6733}"/>
    <dgm:cxn modelId="{2256A1BA-6F23-4065-8C0E-307EA17749F2}" type="presOf" srcId="{079CEA3D-5C0D-4689-BCE8-6675DE30FCEF}" destId="{66A49C7E-5920-4ED8-B8E4-9F619B4B9266}" srcOrd="0" destOrd="0" presId="urn:microsoft.com/office/officeart/2005/8/layout/cycle3"/>
    <dgm:cxn modelId="{EA3D56BC-CFD2-4642-AF3F-1AC4EFE780EB}" srcId="{079CEA3D-5C0D-4689-BCE8-6675DE30FCEF}" destId="{98642516-8C95-488C-A34F-639364A50032}" srcOrd="0" destOrd="0" parTransId="{8D332FB7-6EF6-4C09-A52A-47D72A7A9901}" sibTransId="{D1BCE3E8-BE75-484F-9F02-2B7CCDE674E7}"/>
    <dgm:cxn modelId="{E2CB6AC0-8FE3-45D6-BA49-E415886979A7}" type="presOf" srcId="{F627D737-90B7-4E9F-9C43-BA13A59886DE}" destId="{46889262-07C3-41C4-8A51-5ACE078E71A1}" srcOrd="0" destOrd="0" presId="urn:microsoft.com/office/officeart/2005/8/layout/cycle3"/>
    <dgm:cxn modelId="{3E8F5ACC-E1CF-4A72-B959-61172D4A7357}" type="presOf" srcId="{852986C4-4E4F-41E4-9737-00F9F95D956E}" destId="{0A08DB02-6AEA-4AF3-97D2-E6B349029ECE}" srcOrd="0" destOrd="0" presId="urn:microsoft.com/office/officeart/2005/8/layout/cycle3"/>
    <dgm:cxn modelId="{CD7588CF-C092-4E39-912B-A031F48E03E1}" type="presOf" srcId="{7126067C-62F6-411C-8B2A-D4B960E9D905}" destId="{CBACE7F0-B47D-4946-AAD5-E36DFA7008D9}" srcOrd="0" destOrd="0" presId="urn:microsoft.com/office/officeart/2005/8/layout/cycle3"/>
    <dgm:cxn modelId="{1151DDE2-C241-4917-BC17-207C705BAB07}" srcId="{079CEA3D-5C0D-4689-BCE8-6675DE30FCEF}" destId="{6A4D9DD2-6C31-462A-B558-3C89FF475428}" srcOrd="4" destOrd="0" parTransId="{848C63A9-4E30-4FCE-9D53-C8C155E46472}" sibTransId="{9E641C76-8B85-4D37-8DD8-47E970B23171}"/>
    <dgm:cxn modelId="{5CD95DF4-7E6E-4AAE-AA82-9AADAE3B4FBC}" srcId="{079CEA3D-5C0D-4689-BCE8-6675DE30FCEF}" destId="{2D54975E-000E-42BF-B490-9B74F1B42130}" srcOrd="2" destOrd="0" parTransId="{BEAD0987-DBDE-4C8F-9935-7A8631E212B2}" sibTransId="{3561498A-6457-4B84-9C41-2671E6D13DB6}"/>
    <dgm:cxn modelId="{65EF4EFC-BD47-40A9-A300-85220E3571AD}" srcId="{079CEA3D-5C0D-4689-BCE8-6675DE30FCEF}" destId="{852986C4-4E4F-41E4-9737-00F9F95D956E}" srcOrd="6" destOrd="0" parTransId="{92E6C213-F24B-4158-984E-114DD5FB9CA2}" sibTransId="{BA0220F4-AF96-42CE-9F34-CB515146FFF0}"/>
    <dgm:cxn modelId="{DE05A68E-CFD9-4EB9-967F-3EA9115EE323}" type="presParOf" srcId="{66A49C7E-5920-4ED8-B8E4-9F619B4B9266}" destId="{09B7B652-9EAC-4E1C-A556-4D69CCC02947}" srcOrd="0" destOrd="0" presId="urn:microsoft.com/office/officeart/2005/8/layout/cycle3"/>
    <dgm:cxn modelId="{81416734-2AA5-4DA0-90C6-FB11DD2271E3}" type="presParOf" srcId="{09B7B652-9EAC-4E1C-A556-4D69CCC02947}" destId="{42E5486B-263D-4676-B833-D3A86CA2E6AC}" srcOrd="0" destOrd="0" presId="urn:microsoft.com/office/officeart/2005/8/layout/cycle3"/>
    <dgm:cxn modelId="{6B603AC0-43F6-4E19-AE02-85037DCEA6E3}" type="presParOf" srcId="{09B7B652-9EAC-4E1C-A556-4D69CCC02947}" destId="{F1F0DDFE-7406-4C78-ACA1-3296A716B0DD}" srcOrd="1" destOrd="0" presId="urn:microsoft.com/office/officeart/2005/8/layout/cycle3"/>
    <dgm:cxn modelId="{F543C744-4D26-4761-82C1-F130A6B1946C}" type="presParOf" srcId="{09B7B652-9EAC-4E1C-A556-4D69CCC02947}" destId="{54E5F9B0-C04E-4FA7-B46A-1422D5D1CAF0}" srcOrd="2" destOrd="0" presId="urn:microsoft.com/office/officeart/2005/8/layout/cycle3"/>
    <dgm:cxn modelId="{AAD002C8-7159-495D-94D4-DC05F8B6852A}" type="presParOf" srcId="{09B7B652-9EAC-4E1C-A556-4D69CCC02947}" destId="{6018E4B9-F4CA-425C-AF8F-1DE55B686FB3}" srcOrd="3" destOrd="0" presId="urn:microsoft.com/office/officeart/2005/8/layout/cycle3"/>
    <dgm:cxn modelId="{29428A09-D353-40E5-9C48-0D27ED92EB12}" type="presParOf" srcId="{09B7B652-9EAC-4E1C-A556-4D69CCC02947}" destId="{B4A1708F-6740-4670-AE7C-175A4778571B}" srcOrd="4" destOrd="0" presId="urn:microsoft.com/office/officeart/2005/8/layout/cycle3"/>
    <dgm:cxn modelId="{BDDB21EB-58C6-47DF-8C4F-B22230A05836}" type="presParOf" srcId="{09B7B652-9EAC-4E1C-A556-4D69CCC02947}" destId="{6B619E23-DB69-4F0D-94E1-07CF87240AA1}" srcOrd="5" destOrd="0" presId="urn:microsoft.com/office/officeart/2005/8/layout/cycle3"/>
    <dgm:cxn modelId="{6DD489D9-71E3-46A2-9031-CEC272D703AC}" type="presParOf" srcId="{09B7B652-9EAC-4E1C-A556-4D69CCC02947}" destId="{46889262-07C3-41C4-8A51-5ACE078E71A1}" srcOrd="6" destOrd="0" presId="urn:microsoft.com/office/officeart/2005/8/layout/cycle3"/>
    <dgm:cxn modelId="{B70A4538-793D-4030-8F94-50F0BEBFF99B}" type="presParOf" srcId="{09B7B652-9EAC-4E1C-A556-4D69CCC02947}" destId="{0A08DB02-6AEA-4AF3-97D2-E6B349029ECE}" srcOrd="7" destOrd="0" presId="urn:microsoft.com/office/officeart/2005/8/layout/cycle3"/>
    <dgm:cxn modelId="{DED7DB0D-105C-4E1A-BFC9-382DE313D5A1}" type="presParOf" srcId="{09B7B652-9EAC-4E1C-A556-4D69CCC02947}" destId="{CBACE7F0-B47D-4946-AAD5-E36DFA7008D9}" srcOrd="8"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293D9F-0F9C-4CCA-B5E8-7028C95133D1}">
      <dsp:nvSpPr>
        <dsp:cNvPr id="0" name=""/>
        <dsp:cNvSpPr/>
      </dsp:nvSpPr>
      <dsp:spPr>
        <a:xfrm>
          <a:off x="105171" y="661"/>
          <a:ext cx="2083593" cy="1250156"/>
        </a:xfrm>
        <a:prstGeom prst="roundRect">
          <a:avLst>
            <a:gd name="adj" fmla="val 10000"/>
          </a:avLst>
        </a:prstGeom>
        <a:solidFill>
          <a:schemeClr val="accent2">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Potential Outcomes Structural Equations Directed Acyclic Graphs (DAGs)</a:t>
          </a:r>
        </a:p>
      </dsp:txBody>
      <dsp:txXfrm>
        <a:off x="141787" y="37277"/>
        <a:ext cx="2010361" cy="1176924"/>
      </dsp:txXfrm>
    </dsp:sp>
    <dsp:sp modelId="{2ED7C2D6-0DF8-44D6-90F8-3C31BEFD8222}">
      <dsp:nvSpPr>
        <dsp:cNvPr id="0" name=""/>
        <dsp:cNvSpPr/>
      </dsp:nvSpPr>
      <dsp:spPr>
        <a:xfrm>
          <a:off x="2372121" y="367374"/>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72121" y="470720"/>
        <a:ext cx="309205" cy="310039"/>
      </dsp:txXfrm>
    </dsp:sp>
    <dsp:sp modelId="{FE1071DB-EAE7-4DE2-BDD0-8DF3D80CE9EB}">
      <dsp:nvSpPr>
        <dsp:cNvPr id="0" name=""/>
        <dsp:cNvSpPr/>
      </dsp:nvSpPr>
      <dsp:spPr>
        <a:xfrm>
          <a:off x="3022203" y="661"/>
          <a:ext cx="2083593" cy="1250156"/>
        </a:xfrm>
        <a:prstGeom prst="roundRect">
          <a:avLst>
            <a:gd name="adj" fmla="val 10000"/>
          </a:avLst>
        </a:prstGeom>
        <a:solidFill>
          <a:schemeClr val="accent2">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Graphical Criteria Single World Intervention Graphs</a:t>
          </a:r>
        </a:p>
      </dsp:txBody>
      <dsp:txXfrm>
        <a:off x="3058819" y="37277"/>
        <a:ext cx="2010361" cy="1176924"/>
      </dsp:txXfrm>
    </dsp:sp>
    <dsp:sp modelId="{20201D7D-A2F7-47B1-BE16-D85FC60B00AF}">
      <dsp:nvSpPr>
        <dsp:cNvPr id="0" name=""/>
        <dsp:cNvSpPr/>
      </dsp:nvSpPr>
      <dsp:spPr>
        <a:xfrm>
          <a:off x="5289153" y="367374"/>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289153" y="470720"/>
        <a:ext cx="309205" cy="310039"/>
      </dsp:txXfrm>
    </dsp:sp>
    <dsp:sp modelId="{DD552CA4-BCD1-4C29-8C77-23F005740239}">
      <dsp:nvSpPr>
        <dsp:cNvPr id="0" name=""/>
        <dsp:cNvSpPr/>
      </dsp:nvSpPr>
      <dsp:spPr>
        <a:xfrm>
          <a:off x="5939234" y="661"/>
          <a:ext cx="2083593" cy="1250156"/>
        </a:xfrm>
        <a:prstGeom prst="roundRect">
          <a:avLst>
            <a:gd name="adj" fmla="val 10000"/>
          </a:avLst>
        </a:prstGeom>
        <a:solidFill>
          <a:schemeClr val="accent2">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Unobserved Confounding: Instruments, Diff-in-Diff, Regression Discontinuity</a:t>
          </a:r>
        </a:p>
      </dsp:txBody>
      <dsp:txXfrm>
        <a:off x="5975850" y="37277"/>
        <a:ext cx="2010361" cy="1176924"/>
      </dsp:txXfrm>
    </dsp:sp>
    <dsp:sp modelId="{1760F79F-867E-4810-BA5E-8C02EDD4FC74}">
      <dsp:nvSpPr>
        <dsp:cNvPr id="0" name=""/>
        <dsp:cNvSpPr/>
      </dsp:nvSpPr>
      <dsp:spPr>
        <a:xfrm rot="5400000">
          <a:off x="6760170" y="1396669"/>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5400000">
        <a:off x="6826011" y="1434174"/>
        <a:ext cx="310039" cy="309205"/>
      </dsp:txXfrm>
    </dsp:sp>
    <dsp:sp modelId="{F8ECBBD1-434C-4CEA-B0BB-D5C61124AEE9}">
      <dsp:nvSpPr>
        <dsp:cNvPr id="0" name=""/>
        <dsp:cNvSpPr/>
      </dsp:nvSpPr>
      <dsp:spPr>
        <a:xfrm>
          <a:off x="5939234" y="2084255"/>
          <a:ext cx="2083593" cy="1250156"/>
        </a:xfrm>
        <a:prstGeom prst="roundRect">
          <a:avLst>
            <a:gd name="adj" fmla="val 10000"/>
          </a:avLst>
        </a:prstGeom>
        <a:solidFill>
          <a:srgbClr val="509147"/>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Double/Debiased Machine Learning (DML)</a:t>
          </a:r>
        </a:p>
      </dsp:txBody>
      <dsp:txXfrm>
        <a:off x="5975850" y="2120871"/>
        <a:ext cx="2010361" cy="1176924"/>
      </dsp:txXfrm>
    </dsp:sp>
    <dsp:sp modelId="{29D2A35B-665E-4346-B612-221C1ABF2A17}">
      <dsp:nvSpPr>
        <dsp:cNvPr id="0" name=""/>
        <dsp:cNvSpPr/>
      </dsp:nvSpPr>
      <dsp:spPr>
        <a:xfrm rot="10800000">
          <a:off x="5314156" y="2450967"/>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5446672" y="2554313"/>
        <a:ext cx="309205" cy="310039"/>
      </dsp:txXfrm>
    </dsp:sp>
    <dsp:sp modelId="{3D9F883E-7811-42F9-9B6A-9CD3ECE87B62}">
      <dsp:nvSpPr>
        <dsp:cNvPr id="0" name=""/>
        <dsp:cNvSpPr/>
      </dsp:nvSpPr>
      <dsp:spPr>
        <a:xfrm>
          <a:off x="3022203" y="2084255"/>
          <a:ext cx="2083593" cy="1250156"/>
        </a:xfrm>
        <a:prstGeom prst="roundRect">
          <a:avLst>
            <a:gd name="adj" fmla="val 10000"/>
          </a:avLst>
        </a:prstGeom>
        <a:solidFill>
          <a:srgbClr val="509147"/>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Automatic DML for Static and Dynamic Treatments (Reinforcement Learning)</a:t>
          </a:r>
        </a:p>
      </dsp:txBody>
      <dsp:txXfrm>
        <a:off x="3058819" y="2120871"/>
        <a:ext cx="2010361" cy="1176924"/>
      </dsp:txXfrm>
    </dsp:sp>
    <dsp:sp modelId="{A231D059-CB7C-4F10-8CB4-5974119B5A48}">
      <dsp:nvSpPr>
        <dsp:cNvPr id="0" name=""/>
        <dsp:cNvSpPr/>
      </dsp:nvSpPr>
      <dsp:spPr>
        <a:xfrm rot="10800000">
          <a:off x="2397125" y="2450967"/>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529641" y="2554313"/>
        <a:ext cx="309205" cy="310039"/>
      </dsp:txXfrm>
    </dsp:sp>
    <dsp:sp modelId="{F17B67EB-F6BF-4150-9276-0F70066F15A2}">
      <dsp:nvSpPr>
        <dsp:cNvPr id="0" name=""/>
        <dsp:cNvSpPr/>
      </dsp:nvSpPr>
      <dsp:spPr>
        <a:xfrm>
          <a:off x="105171" y="2084255"/>
          <a:ext cx="2083593" cy="1250156"/>
        </a:xfrm>
        <a:prstGeom prst="roundRect">
          <a:avLst>
            <a:gd name="adj" fmla="val 10000"/>
          </a:avLst>
        </a:prstGeom>
        <a:solidFill>
          <a:srgbClr val="509147"/>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Automatic DML for Proximal Inference and Instrumental Variables</a:t>
          </a:r>
        </a:p>
      </dsp:txBody>
      <dsp:txXfrm>
        <a:off x="141787" y="2120871"/>
        <a:ext cx="2010361" cy="1176924"/>
      </dsp:txXfrm>
    </dsp:sp>
    <dsp:sp modelId="{84C8D79A-C53C-498C-A40D-E049CCAC77A3}">
      <dsp:nvSpPr>
        <dsp:cNvPr id="0" name=""/>
        <dsp:cNvSpPr/>
      </dsp:nvSpPr>
      <dsp:spPr>
        <a:xfrm rot="5400000">
          <a:off x="926107" y="3480263"/>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5400000">
        <a:off x="991948" y="3517768"/>
        <a:ext cx="310039" cy="309205"/>
      </dsp:txXfrm>
    </dsp:sp>
    <dsp:sp modelId="{66438EF3-4B95-4668-9E79-6BA8C0EB82F5}">
      <dsp:nvSpPr>
        <dsp:cNvPr id="0" name=""/>
        <dsp:cNvSpPr/>
      </dsp:nvSpPr>
      <dsp:spPr>
        <a:xfrm>
          <a:off x="105171" y="4167849"/>
          <a:ext cx="2083593" cy="1250156"/>
        </a:xfrm>
        <a:prstGeom prst="roundRect">
          <a:avLst>
            <a:gd name="adj" fmla="val 10000"/>
          </a:avLst>
        </a:prstGeom>
        <a:solidFill>
          <a:srgbClr val="AB2DA5"/>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Statistical learning theory for heterogeneous treatment effects</a:t>
          </a:r>
        </a:p>
      </dsp:txBody>
      <dsp:txXfrm>
        <a:off x="141787" y="4204465"/>
        <a:ext cx="2010361" cy="1176924"/>
      </dsp:txXfrm>
    </dsp:sp>
    <dsp:sp modelId="{B8E289B1-9A1B-4F24-9415-EB300A60A3B4}">
      <dsp:nvSpPr>
        <dsp:cNvPr id="0" name=""/>
        <dsp:cNvSpPr/>
      </dsp:nvSpPr>
      <dsp:spPr>
        <a:xfrm>
          <a:off x="2372121" y="4534561"/>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72121" y="4637907"/>
        <a:ext cx="309205" cy="310039"/>
      </dsp:txXfrm>
    </dsp:sp>
    <dsp:sp modelId="{B6D112AB-E37A-46B8-A78D-35BF12028429}">
      <dsp:nvSpPr>
        <dsp:cNvPr id="0" name=""/>
        <dsp:cNvSpPr/>
      </dsp:nvSpPr>
      <dsp:spPr>
        <a:xfrm>
          <a:off x="3022203" y="4167849"/>
          <a:ext cx="2083593" cy="1250156"/>
        </a:xfrm>
        <a:prstGeom prst="roundRect">
          <a:avLst>
            <a:gd name="adj" fmla="val 10000"/>
          </a:avLst>
        </a:prstGeom>
        <a:solidFill>
          <a:srgbClr val="AB2DA5"/>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Non-parametric inference for heterogeneous treatment effects (Causal Forests)</a:t>
          </a:r>
        </a:p>
      </dsp:txBody>
      <dsp:txXfrm>
        <a:off x="3058819" y="4204465"/>
        <a:ext cx="2010361" cy="1176924"/>
      </dsp:txXfrm>
    </dsp:sp>
    <dsp:sp modelId="{EAF8902A-F367-427A-8876-C144E84FB7DC}">
      <dsp:nvSpPr>
        <dsp:cNvPr id="0" name=""/>
        <dsp:cNvSpPr/>
      </dsp:nvSpPr>
      <dsp:spPr>
        <a:xfrm>
          <a:off x="5289153" y="4534561"/>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289153" y="4637907"/>
        <a:ext cx="309205" cy="310039"/>
      </dsp:txXfrm>
    </dsp:sp>
    <dsp:sp modelId="{C9B481CC-FEA5-430D-8CE9-96723FD362C1}">
      <dsp:nvSpPr>
        <dsp:cNvPr id="0" name=""/>
        <dsp:cNvSpPr/>
      </dsp:nvSpPr>
      <dsp:spPr>
        <a:xfrm>
          <a:off x="5939234" y="4167849"/>
          <a:ext cx="2083593" cy="1250156"/>
        </a:xfrm>
        <a:prstGeom prst="roundRect">
          <a:avLst>
            <a:gd name="adj" fmla="val 10000"/>
          </a:avLst>
        </a:prstGeom>
        <a:solidFill>
          <a:srgbClr val="AB2DA5"/>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Statistical learning theory for conditional moment problems (instrumental variables)</a:t>
          </a:r>
        </a:p>
      </dsp:txBody>
      <dsp:txXfrm>
        <a:off x="5975850" y="4204465"/>
        <a:ext cx="2010361" cy="11769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293D9F-0F9C-4CCA-B5E8-7028C95133D1}">
      <dsp:nvSpPr>
        <dsp:cNvPr id="0" name=""/>
        <dsp:cNvSpPr/>
      </dsp:nvSpPr>
      <dsp:spPr>
        <a:xfrm>
          <a:off x="105171" y="661"/>
          <a:ext cx="2083593" cy="1250156"/>
        </a:xfrm>
        <a:prstGeom prst="roundRect">
          <a:avLst>
            <a:gd name="adj" fmla="val 10000"/>
          </a:avLst>
        </a:prstGeom>
        <a:solidFill>
          <a:schemeClr val="accent2">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Potential Outcomes Structural Equations Directed Acyclic Graphs (DAGs)</a:t>
          </a:r>
        </a:p>
      </dsp:txBody>
      <dsp:txXfrm>
        <a:off x="141787" y="37277"/>
        <a:ext cx="2010361" cy="1176924"/>
      </dsp:txXfrm>
    </dsp:sp>
    <dsp:sp modelId="{2ED7C2D6-0DF8-44D6-90F8-3C31BEFD8222}">
      <dsp:nvSpPr>
        <dsp:cNvPr id="0" name=""/>
        <dsp:cNvSpPr/>
      </dsp:nvSpPr>
      <dsp:spPr>
        <a:xfrm>
          <a:off x="2372121" y="367374"/>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72121" y="470720"/>
        <a:ext cx="309205" cy="310039"/>
      </dsp:txXfrm>
    </dsp:sp>
    <dsp:sp modelId="{FE1071DB-EAE7-4DE2-BDD0-8DF3D80CE9EB}">
      <dsp:nvSpPr>
        <dsp:cNvPr id="0" name=""/>
        <dsp:cNvSpPr/>
      </dsp:nvSpPr>
      <dsp:spPr>
        <a:xfrm>
          <a:off x="3022203" y="661"/>
          <a:ext cx="2083593" cy="1250156"/>
        </a:xfrm>
        <a:prstGeom prst="roundRect">
          <a:avLst>
            <a:gd name="adj" fmla="val 10000"/>
          </a:avLst>
        </a:prstGeom>
        <a:solidFill>
          <a:schemeClr val="accent2">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Graphical Criteria Single World Intervention Graphs</a:t>
          </a:r>
        </a:p>
      </dsp:txBody>
      <dsp:txXfrm>
        <a:off x="3058819" y="37277"/>
        <a:ext cx="2010361" cy="1176924"/>
      </dsp:txXfrm>
    </dsp:sp>
    <dsp:sp modelId="{20201D7D-A2F7-47B1-BE16-D85FC60B00AF}">
      <dsp:nvSpPr>
        <dsp:cNvPr id="0" name=""/>
        <dsp:cNvSpPr/>
      </dsp:nvSpPr>
      <dsp:spPr>
        <a:xfrm>
          <a:off x="5289153" y="367374"/>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289153" y="470720"/>
        <a:ext cx="309205" cy="310039"/>
      </dsp:txXfrm>
    </dsp:sp>
    <dsp:sp modelId="{DD552CA4-BCD1-4C29-8C77-23F005740239}">
      <dsp:nvSpPr>
        <dsp:cNvPr id="0" name=""/>
        <dsp:cNvSpPr/>
      </dsp:nvSpPr>
      <dsp:spPr>
        <a:xfrm>
          <a:off x="5939234" y="661"/>
          <a:ext cx="2083593" cy="1250156"/>
        </a:xfrm>
        <a:prstGeom prst="roundRect">
          <a:avLst>
            <a:gd name="adj" fmla="val 10000"/>
          </a:avLst>
        </a:prstGeom>
        <a:solidFill>
          <a:schemeClr val="accent2">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Unobserved Confounding: Instruments, Diff-in-Diff, Regression Discontinuity</a:t>
          </a:r>
        </a:p>
      </dsp:txBody>
      <dsp:txXfrm>
        <a:off x="5975850" y="37277"/>
        <a:ext cx="2010361" cy="1176924"/>
      </dsp:txXfrm>
    </dsp:sp>
    <dsp:sp modelId="{1760F79F-867E-4810-BA5E-8C02EDD4FC74}">
      <dsp:nvSpPr>
        <dsp:cNvPr id="0" name=""/>
        <dsp:cNvSpPr/>
      </dsp:nvSpPr>
      <dsp:spPr>
        <a:xfrm rot="5400000">
          <a:off x="6760170" y="1396669"/>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5400000">
        <a:off x="6826011" y="1434174"/>
        <a:ext cx="310039" cy="309205"/>
      </dsp:txXfrm>
    </dsp:sp>
    <dsp:sp modelId="{F8ECBBD1-434C-4CEA-B0BB-D5C61124AEE9}">
      <dsp:nvSpPr>
        <dsp:cNvPr id="0" name=""/>
        <dsp:cNvSpPr/>
      </dsp:nvSpPr>
      <dsp:spPr>
        <a:xfrm>
          <a:off x="5939234" y="2084255"/>
          <a:ext cx="2083593" cy="1250156"/>
        </a:xfrm>
        <a:prstGeom prst="roundRect">
          <a:avLst>
            <a:gd name="adj" fmla="val 10000"/>
          </a:avLst>
        </a:prstGeom>
        <a:solidFill>
          <a:srgbClr val="509147"/>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Double/Debiased Machine Learning (DML)</a:t>
          </a:r>
        </a:p>
      </dsp:txBody>
      <dsp:txXfrm>
        <a:off x="5975850" y="2120871"/>
        <a:ext cx="2010361" cy="1176924"/>
      </dsp:txXfrm>
    </dsp:sp>
    <dsp:sp modelId="{29D2A35B-665E-4346-B612-221C1ABF2A17}">
      <dsp:nvSpPr>
        <dsp:cNvPr id="0" name=""/>
        <dsp:cNvSpPr/>
      </dsp:nvSpPr>
      <dsp:spPr>
        <a:xfrm rot="10800000">
          <a:off x="5314156" y="2450967"/>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5446672" y="2554313"/>
        <a:ext cx="309205" cy="310039"/>
      </dsp:txXfrm>
    </dsp:sp>
    <dsp:sp modelId="{3D9F883E-7811-42F9-9B6A-9CD3ECE87B62}">
      <dsp:nvSpPr>
        <dsp:cNvPr id="0" name=""/>
        <dsp:cNvSpPr/>
      </dsp:nvSpPr>
      <dsp:spPr>
        <a:xfrm>
          <a:off x="3022203" y="2084255"/>
          <a:ext cx="2083593" cy="1250156"/>
        </a:xfrm>
        <a:prstGeom prst="roundRect">
          <a:avLst>
            <a:gd name="adj" fmla="val 10000"/>
          </a:avLst>
        </a:prstGeom>
        <a:solidFill>
          <a:srgbClr val="509147"/>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Automatic DML for Static and Dynamic Treatments (Reinforcement Learning)</a:t>
          </a:r>
        </a:p>
      </dsp:txBody>
      <dsp:txXfrm>
        <a:off x="3058819" y="2120871"/>
        <a:ext cx="2010361" cy="1176924"/>
      </dsp:txXfrm>
    </dsp:sp>
    <dsp:sp modelId="{A231D059-CB7C-4F10-8CB4-5974119B5A48}">
      <dsp:nvSpPr>
        <dsp:cNvPr id="0" name=""/>
        <dsp:cNvSpPr/>
      </dsp:nvSpPr>
      <dsp:spPr>
        <a:xfrm rot="10800000">
          <a:off x="2397125" y="2450967"/>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529641" y="2554313"/>
        <a:ext cx="309205" cy="310039"/>
      </dsp:txXfrm>
    </dsp:sp>
    <dsp:sp modelId="{F17B67EB-F6BF-4150-9276-0F70066F15A2}">
      <dsp:nvSpPr>
        <dsp:cNvPr id="0" name=""/>
        <dsp:cNvSpPr/>
      </dsp:nvSpPr>
      <dsp:spPr>
        <a:xfrm>
          <a:off x="105171" y="2084255"/>
          <a:ext cx="2083593" cy="1250156"/>
        </a:xfrm>
        <a:prstGeom prst="roundRect">
          <a:avLst>
            <a:gd name="adj" fmla="val 10000"/>
          </a:avLst>
        </a:prstGeom>
        <a:solidFill>
          <a:srgbClr val="509147"/>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Automatic DML for Proximal Inference and Instrumental Variables</a:t>
          </a:r>
        </a:p>
      </dsp:txBody>
      <dsp:txXfrm>
        <a:off x="141787" y="2120871"/>
        <a:ext cx="2010361" cy="1176924"/>
      </dsp:txXfrm>
    </dsp:sp>
    <dsp:sp modelId="{84C8D79A-C53C-498C-A40D-E049CCAC77A3}">
      <dsp:nvSpPr>
        <dsp:cNvPr id="0" name=""/>
        <dsp:cNvSpPr/>
      </dsp:nvSpPr>
      <dsp:spPr>
        <a:xfrm rot="5400000">
          <a:off x="926107" y="3480263"/>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5400000">
        <a:off x="991948" y="3517768"/>
        <a:ext cx="310039" cy="309205"/>
      </dsp:txXfrm>
    </dsp:sp>
    <dsp:sp modelId="{66438EF3-4B95-4668-9E79-6BA8C0EB82F5}">
      <dsp:nvSpPr>
        <dsp:cNvPr id="0" name=""/>
        <dsp:cNvSpPr/>
      </dsp:nvSpPr>
      <dsp:spPr>
        <a:xfrm>
          <a:off x="105171" y="4167849"/>
          <a:ext cx="2083593" cy="1250156"/>
        </a:xfrm>
        <a:prstGeom prst="roundRect">
          <a:avLst>
            <a:gd name="adj" fmla="val 10000"/>
          </a:avLst>
        </a:prstGeom>
        <a:solidFill>
          <a:srgbClr val="AB2DA5"/>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Statistical learning theory for heterogeneous treatment effects</a:t>
          </a:r>
        </a:p>
      </dsp:txBody>
      <dsp:txXfrm>
        <a:off x="141787" y="4204465"/>
        <a:ext cx="2010361" cy="1176924"/>
      </dsp:txXfrm>
    </dsp:sp>
    <dsp:sp modelId="{B8E289B1-9A1B-4F24-9415-EB300A60A3B4}">
      <dsp:nvSpPr>
        <dsp:cNvPr id="0" name=""/>
        <dsp:cNvSpPr/>
      </dsp:nvSpPr>
      <dsp:spPr>
        <a:xfrm>
          <a:off x="2372121" y="4534561"/>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372121" y="4637907"/>
        <a:ext cx="309205" cy="310039"/>
      </dsp:txXfrm>
    </dsp:sp>
    <dsp:sp modelId="{B6D112AB-E37A-46B8-A78D-35BF12028429}">
      <dsp:nvSpPr>
        <dsp:cNvPr id="0" name=""/>
        <dsp:cNvSpPr/>
      </dsp:nvSpPr>
      <dsp:spPr>
        <a:xfrm>
          <a:off x="3022203" y="4167849"/>
          <a:ext cx="2083593" cy="1250156"/>
        </a:xfrm>
        <a:prstGeom prst="roundRect">
          <a:avLst>
            <a:gd name="adj" fmla="val 10000"/>
          </a:avLst>
        </a:prstGeom>
        <a:solidFill>
          <a:srgbClr val="AB2DA5"/>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Non-parametric inference for heterogeneous treatment effects (Causal Forests)</a:t>
          </a:r>
        </a:p>
      </dsp:txBody>
      <dsp:txXfrm>
        <a:off x="3058819" y="4204465"/>
        <a:ext cx="2010361" cy="1176924"/>
      </dsp:txXfrm>
    </dsp:sp>
    <dsp:sp modelId="{EAF8902A-F367-427A-8876-C144E84FB7DC}">
      <dsp:nvSpPr>
        <dsp:cNvPr id="0" name=""/>
        <dsp:cNvSpPr/>
      </dsp:nvSpPr>
      <dsp:spPr>
        <a:xfrm>
          <a:off x="5289153" y="4534561"/>
          <a:ext cx="441721" cy="516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289153" y="4637907"/>
        <a:ext cx="309205" cy="310039"/>
      </dsp:txXfrm>
    </dsp:sp>
    <dsp:sp modelId="{C9B481CC-FEA5-430D-8CE9-96723FD362C1}">
      <dsp:nvSpPr>
        <dsp:cNvPr id="0" name=""/>
        <dsp:cNvSpPr/>
      </dsp:nvSpPr>
      <dsp:spPr>
        <a:xfrm>
          <a:off x="5939234" y="4167849"/>
          <a:ext cx="2083593" cy="1250156"/>
        </a:xfrm>
        <a:prstGeom prst="roundRect">
          <a:avLst>
            <a:gd name="adj" fmla="val 10000"/>
          </a:avLst>
        </a:prstGeom>
        <a:solidFill>
          <a:srgbClr val="AB2DA5"/>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Statistical learning theory for conditional moment problems (instrumental variables)</a:t>
          </a:r>
        </a:p>
      </dsp:txBody>
      <dsp:txXfrm>
        <a:off x="5975850" y="4204465"/>
        <a:ext cx="2010361" cy="11769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773A9-1471-4111-97A7-6B9FD63CBD28}">
      <dsp:nvSpPr>
        <dsp:cNvPr id="0" name=""/>
        <dsp:cNvSpPr/>
      </dsp:nvSpPr>
      <dsp:spPr>
        <a:xfrm>
          <a:off x="7143" y="2068777"/>
          <a:ext cx="2135187" cy="128111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Data Collection</a:t>
          </a:r>
        </a:p>
      </dsp:txBody>
      <dsp:txXfrm>
        <a:off x="44665" y="2106299"/>
        <a:ext cx="2060143" cy="1206068"/>
      </dsp:txXfrm>
    </dsp:sp>
    <dsp:sp modelId="{799C908E-7728-490F-98A4-EA8DFE6F5AEA}">
      <dsp:nvSpPr>
        <dsp:cNvPr id="0" name=""/>
        <dsp:cNvSpPr/>
      </dsp:nvSpPr>
      <dsp:spPr>
        <a:xfrm>
          <a:off x="2355850"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355850" y="2550475"/>
        <a:ext cx="316861" cy="317716"/>
      </dsp:txXfrm>
    </dsp:sp>
    <dsp:sp modelId="{A9BB5528-3C8B-471C-AFE5-6BBABEE59A99}">
      <dsp:nvSpPr>
        <dsp:cNvPr id="0" name=""/>
        <dsp:cNvSpPr/>
      </dsp:nvSpPr>
      <dsp:spPr>
        <a:xfrm>
          <a:off x="2996406" y="2068777"/>
          <a:ext cx="2135187" cy="128111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Estimation</a:t>
          </a:r>
        </a:p>
        <a:p>
          <a:pPr marL="0" lvl="0" indent="0" algn="ctr" defTabSz="1333500">
            <a:lnSpc>
              <a:spcPct val="90000"/>
            </a:lnSpc>
            <a:spcBef>
              <a:spcPct val="0"/>
            </a:spcBef>
            <a:spcAft>
              <a:spcPct val="35000"/>
            </a:spcAft>
            <a:buNone/>
          </a:pPr>
          <a:r>
            <a:rPr lang="en-US" sz="3000" kern="1200" dirty="0"/>
            <a:t>(training)</a:t>
          </a:r>
        </a:p>
      </dsp:txBody>
      <dsp:txXfrm>
        <a:off x="3033928" y="2106299"/>
        <a:ext cx="2060143" cy="1206068"/>
      </dsp:txXfrm>
    </dsp:sp>
    <dsp:sp modelId="{760FDF7C-315E-4776-A79F-0F13930FA5A4}">
      <dsp:nvSpPr>
        <dsp:cNvPr id="0" name=""/>
        <dsp:cNvSpPr/>
      </dsp:nvSpPr>
      <dsp:spPr>
        <a:xfrm>
          <a:off x="5345112"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345112" y="2550475"/>
        <a:ext cx="316861" cy="317716"/>
      </dsp:txXfrm>
    </dsp:sp>
    <dsp:sp modelId="{3A292899-D4CB-4480-B98D-1DC97DF151C9}">
      <dsp:nvSpPr>
        <dsp:cNvPr id="0" name=""/>
        <dsp:cNvSpPr/>
      </dsp:nvSpPr>
      <dsp:spPr>
        <a:xfrm>
          <a:off x="5985668" y="2068777"/>
          <a:ext cx="2135187" cy="128111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Validation</a:t>
          </a:r>
        </a:p>
        <a:p>
          <a:pPr marL="0" lvl="0" indent="0" algn="ctr" defTabSz="1333500">
            <a:lnSpc>
              <a:spcPct val="90000"/>
            </a:lnSpc>
            <a:spcBef>
              <a:spcPct val="0"/>
            </a:spcBef>
            <a:spcAft>
              <a:spcPct val="35000"/>
            </a:spcAft>
            <a:buNone/>
          </a:pPr>
          <a:r>
            <a:rPr lang="en-US" sz="3000" kern="1200" dirty="0"/>
            <a:t>(testing)</a:t>
          </a:r>
        </a:p>
      </dsp:txBody>
      <dsp:txXfrm>
        <a:off x="6023190" y="2106299"/>
        <a:ext cx="2060143" cy="12060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773A9-1471-4111-97A7-6B9FD63CBD28}">
      <dsp:nvSpPr>
        <dsp:cNvPr id="0" name=""/>
        <dsp:cNvSpPr/>
      </dsp:nvSpPr>
      <dsp:spPr>
        <a:xfrm>
          <a:off x="3571" y="2240822"/>
          <a:ext cx="1561703" cy="93702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Collection</a:t>
          </a:r>
        </a:p>
      </dsp:txBody>
      <dsp:txXfrm>
        <a:off x="31015" y="2268266"/>
        <a:ext cx="1506815" cy="882133"/>
      </dsp:txXfrm>
    </dsp:sp>
    <dsp:sp modelId="{799C908E-7728-490F-98A4-EA8DFE6F5AEA}">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21445" y="2593142"/>
        <a:ext cx="231757" cy="232382"/>
      </dsp:txXfrm>
    </dsp:sp>
    <dsp:sp modelId="{A9BB5528-3C8B-471C-AFE5-6BBABEE59A99}">
      <dsp:nvSpPr>
        <dsp:cNvPr id="0" name=""/>
        <dsp:cNvSpPr/>
      </dsp:nvSpPr>
      <dsp:spPr>
        <a:xfrm>
          <a:off x="2189956" y="2240822"/>
          <a:ext cx="1561703" cy="93702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Estimation</a:t>
          </a:r>
        </a:p>
        <a:p>
          <a:pPr marL="0" lvl="0" indent="0" algn="ctr" defTabSz="800100">
            <a:lnSpc>
              <a:spcPct val="90000"/>
            </a:lnSpc>
            <a:spcBef>
              <a:spcPct val="0"/>
            </a:spcBef>
            <a:spcAft>
              <a:spcPct val="35000"/>
            </a:spcAft>
            <a:buNone/>
          </a:pPr>
          <a:r>
            <a:rPr lang="en-US" sz="1800" kern="1200" dirty="0"/>
            <a:t>(training)</a:t>
          </a:r>
        </a:p>
      </dsp:txBody>
      <dsp:txXfrm>
        <a:off x="2217400" y="2268266"/>
        <a:ext cx="1506815" cy="882133"/>
      </dsp:txXfrm>
    </dsp:sp>
    <dsp:sp modelId="{760FDF7C-315E-4776-A79F-0F13930FA5A4}">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07829" y="2593142"/>
        <a:ext cx="231757" cy="232382"/>
      </dsp:txXfrm>
    </dsp:sp>
    <dsp:sp modelId="{3A292899-D4CB-4480-B98D-1DC97DF151C9}">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Validation</a:t>
          </a:r>
        </a:p>
        <a:p>
          <a:pPr marL="0" lvl="0" indent="0" algn="ctr" defTabSz="800100">
            <a:lnSpc>
              <a:spcPct val="90000"/>
            </a:lnSpc>
            <a:spcBef>
              <a:spcPct val="0"/>
            </a:spcBef>
            <a:spcAft>
              <a:spcPct val="35000"/>
            </a:spcAft>
            <a:buNone/>
          </a:pPr>
          <a:r>
            <a:rPr lang="en-US" sz="1800" kern="1200" dirty="0"/>
            <a:t>(testing)</a:t>
          </a:r>
        </a:p>
      </dsp:txBody>
      <dsp:txXfrm>
        <a:off x="4403784" y="2268266"/>
        <a:ext cx="1506815" cy="882133"/>
      </dsp:txXfrm>
    </dsp:sp>
    <dsp:sp modelId="{675F65E6-90DC-40B5-9C10-0D6D20637A27}">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094214" y="2593142"/>
        <a:ext cx="231757" cy="232382"/>
      </dsp:txXfrm>
    </dsp:sp>
    <dsp:sp modelId="{CC57D84A-F107-48EB-B98E-9907B0E7DC90}">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Interpretation</a:t>
          </a:r>
        </a:p>
      </dsp:txBody>
      <dsp:txXfrm>
        <a:off x="6590168" y="2268266"/>
        <a:ext cx="1506815" cy="8821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773A9-1471-4111-97A7-6B9FD63CBD28}">
      <dsp:nvSpPr>
        <dsp:cNvPr id="0" name=""/>
        <dsp:cNvSpPr/>
      </dsp:nvSpPr>
      <dsp:spPr>
        <a:xfrm>
          <a:off x="4080" y="2322892"/>
          <a:ext cx="1043554" cy="77288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Collection</a:t>
          </a:r>
        </a:p>
      </dsp:txBody>
      <dsp:txXfrm>
        <a:off x="26717" y="2345529"/>
        <a:ext cx="998280" cy="727608"/>
      </dsp:txXfrm>
    </dsp:sp>
    <dsp:sp modelId="{799C908E-7728-490F-98A4-EA8DFE6F5AEA}">
      <dsp:nvSpPr>
        <dsp:cNvPr id="0" name=""/>
        <dsp:cNvSpPr/>
      </dsp:nvSpPr>
      <dsp:spPr>
        <a:xfrm>
          <a:off x="1151990" y="2579932"/>
          <a:ext cx="221233" cy="2588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51990" y="2631692"/>
        <a:ext cx="154863" cy="155281"/>
      </dsp:txXfrm>
    </dsp:sp>
    <dsp:sp modelId="{60453128-761E-46C2-8FFB-8A228DEA931A}">
      <dsp:nvSpPr>
        <dsp:cNvPr id="0" name=""/>
        <dsp:cNvSpPr/>
      </dsp:nvSpPr>
      <dsp:spPr>
        <a:xfrm>
          <a:off x="1465057" y="2322892"/>
          <a:ext cx="1043554" cy="77288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Domain Assumption Elicitation</a:t>
          </a:r>
        </a:p>
      </dsp:txBody>
      <dsp:txXfrm>
        <a:off x="1487694" y="2345529"/>
        <a:ext cx="998280" cy="727608"/>
      </dsp:txXfrm>
    </dsp:sp>
    <dsp:sp modelId="{1080C405-0691-431B-8EA4-C11A3187A3DD}">
      <dsp:nvSpPr>
        <dsp:cNvPr id="0" name=""/>
        <dsp:cNvSpPr/>
      </dsp:nvSpPr>
      <dsp:spPr>
        <a:xfrm>
          <a:off x="2612967" y="2579932"/>
          <a:ext cx="221233" cy="2588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612967" y="2631692"/>
        <a:ext cx="154863" cy="155281"/>
      </dsp:txXfrm>
    </dsp:sp>
    <dsp:sp modelId="{10FECCBB-7B05-4478-8B10-320B1529E217}">
      <dsp:nvSpPr>
        <dsp:cNvPr id="0" name=""/>
        <dsp:cNvSpPr/>
      </dsp:nvSpPr>
      <dsp:spPr>
        <a:xfrm>
          <a:off x="2926034" y="2322892"/>
          <a:ext cx="1043554" cy="77288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Identification Strategy</a:t>
          </a:r>
        </a:p>
      </dsp:txBody>
      <dsp:txXfrm>
        <a:off x="2948671" y="2345529"/>
        <a:ext cx="998280" cy="727608"/>
      </dsp:txXfrm>
    </dsp:sp>
    <dsp:sp modelId="{CD3E77A8-DC57-418C-83FD-F2029B07621F}">
      <dsp:nvSpPr>
        <dsp:cNvPr id="0" name=""/>
        <dsp:cNvSpPr/>
      </dsp:nvSpPr>
      <dsp:spPr>
        <a:xfrm>
          <a:off x="4073944" y="2579932"/>
          <a:ext cx="221233" cy="2588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073944" y="2631692"/>
        <a:ext cx="154863" cy="155281"/>
      </dsp:txXfrm>
    </dsp:sp>
    <dsp:sp modelId="{A9BB5528-3C8B-471C-AFE5-6BBABEE59A99}">
      <dsp:nvSpPr>
        <dsp:cNvPr id="0" name=""/>
        <dsp:cNvSpPr/>
      </dsp:nvSpPr>
      <dsp:spPr>
        <a:xfrm>
          <a:off x="4387010" y="2322892"/>
          <a:ext cx="1043554" cy="77288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Estimation</a:t>
          </a:r>
        </a:p>
        <a:p>
          <a:pPr marL="0" lvl="0" indent="0" algn="ctr" defTabSz="533400">
            <a:lnSpc>
              <a:spcPct val="90000"/>
            </a:lnSpc>
            <a:spcBef>
              <a:spcPct val="0"/>
            </a:spcBef>
            <a:spcAft>
              <a:spcPct val="35000"/>
            </a:spcAft>
            <a:buNone/>
          </a:pPr>
          <a:r>
            <a:rPr lang="en-US" sz="1200" kern="1200" dirty="0"/>
            <a:t>(training)</a:t>
          </a:r>
        </a:p>
      </dsp:txBody>
      <dsp:txXfrm>
        <a:off x="4409647" y="2345529"/>
        <a:ext cx="998280" cy="727608"/>
      </dsp:txXfrm>
    </dsp:sp>
    <dsp:sp modelId="{760FDF7C-315E-4776-A79F-0F13930FA5A4}">
      <dsp:nvSpPr>
        <dsp:cNvPr id="0" name=""/>
        <dsp:cNvSpPr/>
      </dsp:nvSpPr>
      <dsp:spPr>
        <a:xfrm>
          <a:off x="5534921" y="2579932"/>
          <a:ext cx="221233" cy="2588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534921" y="2631692"/>
        <a:ext cx="154863" cy="155281"/>
      </dsp:txXfrm>
    </dsp:sp>
    <dsp:sp modelId="{3A292899-D4CB-4480-B98D-1DC97DF151C9}">
      <dsp:nvSpPr>
        <dsp:cNvPr id="0" name=""/>
        <dsp:cNvSpPr/>
      </dsp:nvSpPr>
      <dsp:spPr>
        <a:xfrm>
          <a:off x="5847987" y="2322892"/>
          <a:ext cx="1043554" cy="77288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Validation</a:t>
          </a:r>
        </a:p>
        <a:p>
          <a:pPr marL="0" lvl="0" indent="0" algn="ctr" defTabSz="533400">
            <a:lnSpc>
              <a:spcPct val="90000"/>
            </a:lnSpc>
            <a:spcBef>
              <a:spcPct val="0"/>
            </a:spcBef>
            <a:spcAft>
              <a:spcPct val="35000"/>
            </a:spcAft>
            <a:buNone/>
          </a:pPr>
          <a:r>
            <a:rPr lang="en-US" sz="1200" kern="1200" dirty="0"/>
            <a:t>(testing)</a:t>
          </a:r>
        </a:p>
      </dsp:txBody>
      <dsp:txXfrm>
        <a:off x="5870624" y="2345529"/>
        <a:ext cx="998280" cy="727608"/>
      </dsp:txXfrm>
    </dsp:sp>
    <dsp:sp modelId="{675F65E6-90DC-40B5-9C10-0D6D20637A27}">
      <dsp:nvSpPr>
        <dsp:cNvPr id="0" name=""/>
        <dsp:cNvSpPr/>
      </dsp:nvSpPr>
      <dsp:spPr>
        <a:xfrm>
          <a:off x="6995898" y="2579932"/>
          <a:ext cx="221233" cy="2588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995898" y="2631692"/>
        <a:ext cx="154863" cy="155281"/>
      </dsp:txXfrm>
    </dsp:sp>
    <dsp:sp modelId="{CC57D84A-F107-48EB-B98E-9907B0E7DC90}">
      <dsp:nvSpPr>
        <dsp:cNvPr id="0" name=""/>
        <dsp:cNvSpPr/>
      </dsp:nvSpPr>
      <dsp:spPr>
        <a:xfrm>
          <a:off x="7308964" y="2322892"/>
          <a:ext cx="1043554" cy="77288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InterpretationPolicy</a:t>
          </a:r>
          <a:r>
            <a:rPr lang="en-US" sz="1200" kern="1200" dirty="0"/>
            <a:t> Recommendations</a:t>
          </a:r>
        </a:p>
      </dsp:txBody>
      <dsp:txXfrm>
        <a:off x="7331601" y="2345529"/>
        <a:ext cx="998280" cy="7276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773A9-1471-4111-97A7-6B9FD63CBD28}">
      <dsp:nvSpPr>
        <dsp:cNvPr id="0" name=""/>
        <dsp:cNvSpPr/>
      </dsp:nvSpPr>
      <dsp:spPr>
        <a:xfrm>
          <a:off x="7615" y="2319687"/>
          <a:ext cx="1052209" cy="77929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Collection</a:t>
          </a:r>
        </a:p>
      </dsp:txBody>
      <dsp:txXfrm>
        <a:off x="30440" y="2342512"/>
        <a:ext cx="1006559" cy="733642"/>
      </dsp:txXfrm>
    </dsp:sp>
    <dsp:sp modelId="{799C908E-7728-490F-98A4-EA8DFE6F5AEA}">
      <dsp:nvSpPr>
        <dsp:cNvPr id="0" name=""/>
        <dsp:cNvSpPr/>
      </dsp:nvSpPr>
      <dsp:spPr>
        <a:xfrm>
          <a:off x="1165045" y="2578859"/>
          <a:ext cx="223068" cy="2609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65045" y="2631048"/>
        <a:ext cx="156148" cy="156569"/>
      </dsp:txXfrm>
    </dsp:sp>
    <dsp:sp modelId="{60453128-761E-46C2-8FFB-8A228DEA931A}">
      <dsp:nvSpPr>
        <dsp:cNvPr id="0" name=""/>
        <dsp:cNvSpPr/>
      </dsp:nvSpPr>
      <dsp:spPr>
        <a:xfrm>
          <a:off x="1480708" y="2319687"/>
          <a:ext cx="1052209" cy="77929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Domain Assumption Elicitation</a:t>
          </a:r>
        </a:p>
      </dsp:txBody>
      <dsp:txXfrm>
        <a:off x="1503533" y="2342512"/>
        <a:ext cx="1006559" cy="733642"/>
      </dsp:txXfrm>
    </dsp:sp>
    <dsp:sp modelId="{1080C405-0691-431B-8EA4-C11A3187A3DD}">
      <dsp:nvSpPr>
        <dsp:cNvPr id="0" name=""/>
        <dsp:cNvSpPr/>
      </dsp:nvSpPr>
      <dsp:spPr>
        <a:xfrm>
          <a:off x="2638139" y="2578859"/>
          <a:ext cx="223068" cy="2609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638139" y="2631048"/>
        <a:ext cx="156148" cy="156569"/>
      </dsp:txXfrm>
    </dsp:sp>
    <dsp:sp modelId="{10FECCBB-7B05-4478-8B10-320B1529E217}">
      <dsp:nvSpPr>
        <dsp:cNvPr id="0" name=""/>
        <dsp:cNvSpPr/>
      </dsp:nvSpPr>
      <dsp:spPr>
        <a:xfrm>
          <a:off x="2953801" y="2319687"/>
          <a:ext cx="1052209" cy="77929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Identification Strategy</a:t>
          </a:r>
        </a:p>
      </dsp:txBody>
      <dsp:txXfrm>
        <a:off x="2976626" y="2342512"/>
        <a:ext cx="1006559" cy="733642"/>
      </dsp:txXfrm>
    </dsp:sp>
    <dsp:sp modelId="{CD3E77A8-DC57-418C-83FD-F2029B07621F}">
      <dsp:nvSpPr>
        <dsp:cNvPr id="0" name=""/>
        <dsp:cNvSpPr/>
      </dsp:nvSpPr>
      <dsp:spPr>
        <a:xfrm>
          <a:off x="4111232" y="2578859"/>
          <a:ext cx="223068" cy="2609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111232" y="2631048"/>
        <a:ext cx="156148" cy="156569"/>
      </dsp:txXfrm>
    </dsp:sp>
    <dsp:sp modelId="{A9BB5528-3C8B-471C-AFE5-6BBABEE59A99}">
      <dsp:nvSpPr>
        <dsp:cNvPr id="0" name=""/>
        <dsp:cNvSpPr/>
      </dsp:nvSpPr>
      <dsp:spPr>
        <a:xfrm>
          <a:off x="4426895" y="2319687"/>
          <a:ext cx="1052209" cy="77929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Estimation</a:t>
          </a:r>
        </a:p>
        <a:p>
          <a:pPr marL="0" lvl="0" indent="0" algn="ctr" defTabSz="533400">
            <a:lnSpc>
              <a:spcPct val="90000"/>
            </a:lnSpc>
            <a:spcBef>
              <a:spcPct val="0"/>
            </a:spcBef>
            <a:spcAft>
              <a:spcPct val="35000"/>
            </a:spcAft>
            <a:buNone/>
          </a:pPr>
          <a:r>
            <a:rPr lang="en-US" sz="1200" kern="1200" dirty="0"/>
            <a:t>(training)</a:t>
          </a:r>
        </a:p>
      </dsp:txBody>
      <dsp:txXfrm>
        <a:off x="4449720" y="2342512"/>
        <a:ext cx="1006559" cy="733642"/>
      </dsp:txXfrm>
    </dsp:sp>
    <dsp:sp modelId="{760FDF7C-315E-4776-A79F-0F13930FA5A4}">
      <dsp:nvSpPr>
        <dsp:cNvPr id="0" name=""/>
        <dsp:cNvSpPr/>
      </dsp:nvSpPr>
      <dsp:spPr>
        <a:xfrm>
          <a:off x="5584325" y="2578859"/>
          <a:ext cx="223068" cy="2609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584325" y="2631048"/>
        <a:ext cx="156148" cy="156569"/>
      </dsp:txXfrm>
    </dsp:sp>
    <dsp:sp modelId="{3A292899-D4CB-4480-B98D-1DC97DF151C9}">
      <dsp:nvSpPr>
        <dsp:cNvPr id="0" name=""/>
        <dsp:cNvSpPr/>
      </dsp:nvSpPr>
      <dsp:spPr>
        <a:xfrm>
          <a:off x="5899988" y="2319687"/>
          <a:ext cx="1052209" cy="77929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Validation</a:t>
          </a:r>
        </a:p>
        <a:p>
          <a:pPr marL="0" lvl="0" indent="0" algn="ctr" defTabSz="533400">
            <a:lnSpc>
              <a:spcPct val="90000"/>
            </a:lnSpc>
            <a:spcBef>
              <a:spcPct val="0"/>
            </a:spcBef>
            <a:spcAft>
              <a:spcPct val="35000"/>
            </a:spcAft>
            <a:buNone/>
          </a:pPr>
          <a:r>
            <a:rPr lang="en-US" sz="1200" kern="1200" dirty="0"/>
            <a:t>(testing)</a:t>
          </a:r>
        </a:p>
      </dsp:txBody>
      <dsp:txXfrm>
        <a:off x="5922813" y="2342512"/>
        <a:ext cx="1006559" cy="733642"/>
      </dsp:txXfrm>
    </dsp:sp>
    <dsp:sp modelId="{675F65E6-90DC-40B5-9C10-0D6D20637A27}">
      <dsp:nvSpPr>
        <dsp:cNvPr id="0" name=""/>
        <dsp:cNvSpPr/>
      </dsp:nvSpPr>
      <dsp:spPr>
        <a:xfrm>
          <a:off x="7057418" y="2578859"/>
          <a:ext cx="223068" cy="2609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057418" y="2631048"/>
        <a:ext cx="156148" cy="156569"/>
      </dsp:txXfrm>
    </dsp:sp>
    <dsp:sp modelId="{CC57D84A-F107-48EB-B98E-9907B0E7DC90}">
      <dsp:nvSpPr>
        <dsp:cNvPr id="0" name=""/>
        <dsp:cNvSpPr/>
      </dsp:nvSpPr>
      <dsp:spPr>
        <a:xfrm>
          <a:off x="7373081" y="2319687"/>
          <a:ext cx="1052209" cy="77929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Interpretation Policy Recommendations</a:t>
          </a:r>
        </a:p>
      </dsp:txBody>
      <dsp:txXfrm>
        <a:off x="7395906" y="2342512"/>
        <a:ext cx="1006559" cy="733642"/>
      </dsp:txXfrm>
    </dsp:sp>
    <dsp:sp modelId="{E8DEC665-1FE7-477D-8FB5-F64589194988}">
      <dsp:nvSpPr>
        <dsp:cNvPr id="0" name=""/>
        <dsp:cNvSpPr/>
      </dsp:nvSpPr>
      <dsp:spPr>
        <a:xfrm>
          <a:off x="8530512" y="2578859"/>
          <a:ext cx="223068" cy="2609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530512" y="2631048"/>
        <a:ext cx="156148" cy="156569"/>
      </dsp:txXfrm>
    </dsp:sp>
    <dsp:sp modelId="{8A4BBD50-49E2-446B-BDAD-8B8CE0CACF4E}">
      <dsp:nvSpPr>
        <dsp:cNvPr id="0" name=""/>
        <dsp:cNvSpPr/>
      </dsp:nvSpPr>
      <dsp:spPr>
        <a:xfrm>
          <a:off x="8846175" y="2319687"/>
          <a:ext cx="1052209" cy="77929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Sensitivity analysis</a:t>
          </a:r>
        </a:p>
      </dsp:txBody>
      <dsp:txXfrm>
        <a:off x="8869000" y="2342512"/>
        <a:ext cx="1006559" cy="7336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773A9-1471-4111-97A7-6B9FD63CBD28}">
      <dsp:nvSpPr>
        <dsp:cNvPr id="0" name=""/>
        <dsp:cNvSpPr/>
      </dsp:nvSpPr>
      <dsp:spPr>
        <a:xfrm>
          <a:off x="7591" y="2320936"/>
          <a:ext cx="1048837" cy="77679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Collection</a:t>
          </a:r>
        </a:p>
      </dsp:txBody>
      <dsp:txXfrm>
        <a:off x="30343" y="2343688"/>
        <a:ext cx="1003333" cy="731290"/>
      </dsp:txXfrm>
    </dsp:sp>
    <dsp:sp modelId="{799C908E-7728-490F-98A4-EA8DFE6F5AEA}">
      <dsp:nvSpPr>
        <dsp:cNvPr id="0" name=""/>
        <dsp:cNvSpPr/>
      </dsp:nvSpPr>
      <dsp:spPr>
        <a:xfrm>
          <a:off x="1161311" y="2579277"/>
          <a:ext cx="222353" cy="2601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61311" y="2631299"/>
        <a:ext cx="155647" cy="156067"/>
      </dsp:txXfrm>
    </dsp:sp>
    <dsp:sp modelId="{60453128-761E-46C2-8FFB-8A228DEA931A}">
      <dsp:nvSpPr>
        <dsp:cNvPr id="0" name=""/>
        <dsp:cNvSpPr/>
      </dsp:nvSpPr>
      <dsp:spPr>
        <a:xfrm>
          <a:off x="1475962" y="2320936"/>
          <a:ext cx="1048837" cy="77679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Domain Assumption Elicitation</a:t>
          </a:r>
        </a:p>
      </dsp:txBody>
      <dsp:txXfrm>
        <a:off x="1498714" y="2343688"/>
        <a:ext cx="1003333" cy="731290"/>
      </dsp:txXfrm>
    </dsp:sp>
    <dsp:sp modelId="{1080C405-0691-431B-8EA4-C11A3187A3DD}">
      <dsp:nvSpPr>
        <dsp:cNvPr id="0" name=""/>
        <dsp:cNvSpPr/>
      </dsp:nvSpPr>
      <dsp:spPr>
        <a:xfrm>
          <a:off x="2629683" y="2579277"/>
          <a:ext cx="222353" cy="2601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629683" y="2631299"/>
        <a:ext cx="155647" cy="156067"/>
      </dsp:txXfrm>
    </dsp:sp>
    <dsp:sp modelId="{10FECCBB-7B05-4478-8B10-320B1529E217}">
      <dsp:nvSpPr>
        <dsp:cNvPr id="0" name=""/>
        <dsp:cNvSpPr/>
      </dsp:nvSpPr>
      <dsp:spPr>
        <a:xfrm>
          <a:off x="2944334" y="2320936"/>
          <a:ext cx="1048837" cy="77679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Identification Strategy</a:t>
          </a:r>
        </a:p>
      </dsp:txBody>
      <dsp:txXfrm>
        <a:off x="2967086" y="2343688"/>
        <a:ext cx="1003333" cy="731290"/>
      </dsp:txXfrm>
    </dsp:sp>
    <dsp:sp modelId="{CD3E77A8-DC57-418C-83FD-F2029B07621F}">
      <dsp:nvSpPr>
        <dsp:cNvPr id="0" name=""/>
        <dsp:cNvSpPr/>
      </dsp:nvSpPr>
      <dsp:spPr>
        <a:xfrm>
          <a:off x="4098055" y="2579277"/>
          <a:ext cx="222353" cy="2601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098055" y="2631299"/>
        <a:ext cx="155647" cy="156067"/>
      </dsp:txXfrm>
    </dsp:sp>
    <dsp:sp modelId="{A9BB5528-3C8B-471C-AFE5-6BBABEE59A99}">
      <dsp:nvSpPr>
        <dsp:cNvPr id="0" name=""/>
        <dsp:cNvSpPr/>
      </dsp:nvSpPr>
      <dsp:spPr>
        <a:xfrm>
          <a:off x="4412706" y="2320936"/>
          <a:ext cx="1048837" cy="77679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Estimation</a:t>
          </a:r>
        </a:p>
        <a:p>
          <a:pPr marL="0" lvl="0" indent="0" algn="ctr" defTabSz="533400">
            <a:lnSpc>
              <a:spcPct val="90000"/>
            </a:lnSpc>
            <a:spcBef>
              <a:spcPct val="0"/>
            </a:spcBef>
            <a:spcAft>
              <a:spcPct val="35000"/>
            </a:spcAft>
            <a:buNone/>
          </a:pPr>
          <a:r>
            <a:rPr lang="en-US" sz="1200" kern="1200" dirty="0"/>
            <a:t>Inference</a:t>
          </a:r>
        </a:p>
      </dsp:txBody>
      <dsp:txXfrm>
        <a:off x="4435458" y="2343688"/>
        <a:ext cx="1003333" cy="731290"/>
      </dsp:txXfrm>
    </dsp:sp>
    <dsp:sp modelId="{760FDF7C-315E-4776-A79F-0F13930FA5A4}">
      <dsp:nvSpPr>
        <dsp:cNvPr id="0" name=""/>
        <dsp:cNvSpPr/>
      </dsp:nvSpPr>
      <dsp:spPr>
        <a:xfrm>
          <a:off x="5566427" y="2579277"/>
          <a:ext cx="222353" cy="2601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566427" y="2631299"/>
        <a:ext cx="155647" cy="156067"/>
      </dsp:txXfrm>
    </dsp:sp>
    <dsp:sp modelId="{3A292899-D4CB-4480-B98D-1DC97DF151C9}">
      <dsp:nvSpPr>
        <dsp:cNvPr id="0" name=""/>
        <dsp:cNvSpPr/>
      </dsp:nvSpPr>
      <dsp:spPr>
        <a:xfrm>
          <a:off x="5881078" y="2320936"/>
          <a:ext cx="1048837" cy="77679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Validation</a:t>
          </a:r>
        </a:p>
      </dsp:txBody>
      <dsp:txXfrm>
        <a:off x="5903830" y="2343688"/>
        <a:ext cx="1003333" cy="731290"/>
      </dsp:txXfrm>
    </dsp:sp>
    <dsp:sp modelId="{675F65E6-90DC-40B5-9C10-0D6D20637A27}">
      <dsp:nvSpPr>
        <dsp:cNvPr id="0" name=""/>
        <dsp:cNvSpPr/>
      </dsp:nvSpPr>
      <dsp:spPr>
        <a:xfrm>
          <a:off x="7034799" y="2579277"/>
          <a:ext cx="222353" cy="2601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034799" y="2631299"/>
        <a:ext cx="155647" cy="156067"/>
      </dsp:txXfrm>
    </dsp:sp>
    <dsp:sp modelId="{CC57D84A-F107-48EB-B98E-9907B0E7DC90}">
      <dsp:nvSpPr>
        <dsp:cNvPr id="0" name=""/>
        <dsp:cNvSpPr/>
      </dsp:nvSpPr>
      <dsp:spPr>
        <a:xfrm>
          <a:off x="7349450" y="2320936"/>
          <a:ext cx="1048837" cy="77679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InterpretationPolicy</a:t>
          </a:r>
          <a:r>
            <a:rPr lang="en-US" sz="1200" kern="1200" dirty="0"/>
            <a:t> Recommendations</a:t>
          </a:r>
        </a:p>
      </dsp:txBody>
      <dsp:txXfrm>
        <a:off x="7372202" y="2343688"/>
        <a:ext cx="1003333" cy="731290"/>
      </dsp:txXfrm>
    </dsp:sp>
    <dsp:sp modelId="{E8DEC665-1FE7-477D-8FB5-F64589194988}">
      <dsp:nvSpPr>
        <dsp:cNvPr id="0" name=""/>
        <dsp:cNvSpPr/>
      </dsp:nvSpPr>
      <dsp:spPr>
        <a:xfrm>
          <a:off x="8503170" y="2579277"/>
          <a:ext cx="222353" cy="2601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503170" y="2631299"/>
        <a:ext cx="155647" cy="156067"/>
      </dsp:txXfrm>
    </dsp:sp>
    <dsp:sp modelId="{8A4BBD50-49E2-446B-BDAD-8B8CE0CACF4E}">
      <dsp:nvSpPr>
        <dsp:cNvPr id="0" name=""/>
        <dsp:cNvSpPr/>
      </dsp:nvSpPr>
      <dsp:spPr>
        <a:xfrm>
          <a:off x="8817821" y="2320936"/>
          <a:ext cx="1048837" cy="77679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Sensitivity analysis</a:t>
          </a:r>
        </a:p>
      </dsp:txBody>
      <dsp:txXfrm>
        <a:off x="8840573" y="2343688"/>
        <a:ext cx="1003333" cy="7312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0DDFE-7406-4C78-ACA1-3296A716B0DD}">
      <dsp:nvSpPr>
        <dsp:cNvPr id="0" name=""/>
        <dsp:cNvSpPr/>
      </dsp:nvSpPr>
      <dsp:spPr>
        <a:xfrm>
          <a:off x="3535828" y="-41407"/>
          <a:ext cx="5120343" cy="5120343"/>
        </a:xfrm>
        <a:prstGeom prst="circularArrow">
          <a:avLst>
            <a:gd name="adj1" fmla="val 5544"/>
            <a:gd name="adj2" fmla="val 330680"/>
            <a:gd name="adj3" fmla="val 14614163"/>
            <a:gd name="adj4" fmla="val 16894150"/>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E5486B-263D-4676-B833-D3A86CA2E6AC}">
      <dsp:nvSpPr>
        <dsp:cNvPr id="0" name=""/>
        <dsp:cNvSpPr/>
      </dsp:nvSpPr>
      <dsp:spPr>
        <a:xfrm>
          <a:off x="5354835" y="1682"/>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Data Collection</a:t>
          </a:r>
        </a:p>
      </dsp:txBody>
      <dsp:txXfrm>
        <a:off x="5391016" y="37863"/>
        <a:ext cx="1409966" cy="668802"/>
      </dsp:txXfrm>
    </dsp:sp>
    <dsp:sp modelId="{54E5F9B0-C04E-4FA7-B46A-1422D5D1CAF0}">
      <dsp:nvSpPr>
        <dsp:cNvPr id="0" name=""/>
        <dsp:cNvSpPr/>
      </dsp:nvSpPr>
      <dsp:spPr>
        <a:xfrm>
          <a:off x="6898814" y="641219"/>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Domain Assumption Elicitation</a:t>
          </a:r>
        </a:p>
      </dsp:txBody>
      <dsp:txXfrm>
        <a:off x="6934995" y="677400"/>
        <a:ext cx="1409966" cy="668802"/>
      </dsp:txXfrm>
    </dsp:sp>
    <dsp:sp modelId="{6018E4B9-F4CA-425C-AF8F-1DE55B686FB3}">
      <dsp:nvSpPr>
        <dsp:cNvPr id="0" name=""/>
        <dsp:cNvSpPr/>
      </dsp:nvSpPr>
      <dsp:spPr>
        <a:xfrm>
          <a:off x="7538351" y="2185197"/>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Identification Strategy</a:t>
          </a:r>
        </a:p>
      </dsp:txBody>
      <dsp:txXfrm>
        <a:off x="7574532" y="2221378"/>
        <a:ext cx="1409966" cy="668802"/>
      </dsp:txXfrm>
    </dsp:sp>
    <dsp:sp modelId="{B4A1708F-6740-4670-AE7C-175A4778571B}">
      <dsp:nvSpPr>
        <dsp:cNvPr id="0" name=""/>
        <dsp:cNvSpPr/>
      </dsp:nvSpPr>
      <dsp:spPr>
        <a:xfrm>
          <a:off x="6898814" y="3729175"/>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Estimation/Inference</a:t>
          </a:r>
        </a:p>
      </dsp:txBody>
      <dsp:txXfrm>
        <a:off x="6934995" y="3765356"/>
        <a:ext cx="1409966" cy="668802"/>
      </dsp:txXfrm>
    </dsp:sp>
    <dsp:sp modelId="{8D54A50D-DDC6-4464-B2F6-8D97B7F55E96}">
      <dsp:nvSpPr>
        <dsp:cNvPr id="0" name=""/>
        <dsp:cNvSpPr/>
      </dsp:nvSpPr>
      <dsp:spPr>
        <a:xfrm>
          <a:off x="5354835" y="4368712"/>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Validation</a:t>
          </a:r>
        </a:p>
      </dsp:txBody>
      <dsp:txXfrm>
        <a:off x="5391016" y="4404893"/>
        <a:ext cx="1409966" cy="668802"/>
      </dsp:txXfrm>
    </dsp:sp>
    <dsp:sp modelId="{46889262-07C3-41C4-8A51-5ACE078E71A1}">
      <dsp:nvSpPr>
        <dsp:cNvPr id="0" name=""/>
        <dsp:cNvSpPr/>
      </dsp:nvSpPr>
      <dsp:spPr>
        <a:xfrm>
          <a:off x="3810857" y="3729175"/>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Interpretation/Policy Recommendations</a:t>
          </a:r>
        </a:p>
      </dsp:txBody>
      <dsp:txXfrm>
        <a:off x="3847038" y="3765356"/>
        <a:ext cx="1409966" cy="668802"/>
      </dsp:txXfrm>
    </dsp:sp>
    <dsp:sp modelId="{0A08DB02-6AEA-4AF3-97D2-E6B349029ECE}">
      <dsp:nvSpPr>
        <dsp:cNvPr id="0" name=""/>
        <dsp:cNvSpPr/>
      </dsp:nvSpPr>
      <dsp:spPr>
        <a:xfrm>
          <a:off x="3171320" y="2185197"/>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Sensitivity Analysis</a:t>
          </a:r>
        </a:p>
      </dsp:txBody>
      <dsp:txXfrm>
        <a:off x="3207501" y="2221378"/>
        <a:ext cx="1409966" cy="668802"/>
      </dsp:txXfrm>
    </dsp:sp>
    <dsp:sp modelId="{CBACE7F0-B47D-4946-AAD5-E36DFA7008D9}">
      <dsp:nvSpPr>
        <dsp:cNvPr id="0" name=""/>
        <dsp:cNvSpPr/>
      </dsp:nvSpPr>
      <dsp:spPr>
        <a:xfrm>
          <a:off x="3810857" y="641219"/>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Active data collection</a:t>
          </a:r>
        </a:p>
      </dsp:txBody>
      <dsp:txXfrm>
        <a:off x="3847038" y="677400"/>
        <a:ext cx="1409966" cy="6688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0DDFE-7406-4C78-ACA1-3296A716B0DD}">
      <dsp:nvSpPr>
        <dsp:cNvPr id="0" name=""/>
        <dsp:cNvSpPr/>
      </dsp:nvSpPr>
      <dsp:spPr>
        <a:xfrm>
          <a:off x="3535828" y="-41407"/>
          <a:ext cx="5120343" cy="5120343"/>
        </a:xfrm>
        <a:prstGeom prst="circularArrow">
          <a:avLst>
            <a:gd name="adj1" fmla="val 5544"/>
            <a:gd name="adj2" fmla="val 330680"/>
            <a:gd name="adj3" fmla="val 14614163"/>
            <a:gd name="adj4" fmla="val 16894150"/>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E5486B-263D-4676-B833-D3A86CA2E6AC}">
      <dsp:nvSpPr>
        <dsp:cNvPr id="0" name=""/>
        <dsp:cNvSpPr/>
      </dsp:nvSpPr>
      <dsp:spPr>
        <a:xfrm>
          <a:off x="5354835" y="1682"/>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Data Collection</a:t>
          </a:r>
        </a:p>
      </dsp:txBody>
      <dsp:txXfrm>
        <a:off x="5391016" y="37863"/>
        <a:ext cx="1409966" cy="668802"/>
      </dsp:txXfrm>
    </dsp:sp>
    <dsp:sp modelId="{54E5F9B0-C04E-4FA7-B46A-1422D5D1CAF0}">
      <dsp:nvSpPr>
        <dsp:cNvPr id="0" name=""/>
        <dsp:cNvSpPr/>
      </dsp:nvSpPr>
      <dsp:spPr>
        <a:xfrm>
          <a:off x="6898814" y="641219"/>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Domain Assumption Elicitation</a:t>
          </a:r>
        </a:p>
      </dsp:txBody>
      <dsp:txXfrm>
        <a:off x="6934995" y="677400"/>
        <a:ext cx="1409966" cy="668802"/>
      </dsp:txXfrm>
    </dsp:sp>
    <dsp:sp modelId="{6018E4B9-F4CA-425C-AF8F-1DE55B686FB3}">
      <dsp:nvSpPr>
        <dsp:cNvPr id="0" name=""/>
        <dsp:cNvSpPr/>
      </dsp:nvSpPr>
      <dsp:spPr>
        <a:xfrm>
          <a:off x="7538351" y="2185197"/>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Identification Strategy</a:t>
          </a:r>
        </a:p>
      </dsp:txBody>
      <dsp:txXfrm>
        <a:off x="7574532" y="2221378"/>
        <a:ext cx="1409966" cy="668802"/>
      </dsp:txXfrm>
    </dsp:sp>
    <dsp:sp modelId="{B4A1708F-6740-4670-AE7C-175A4778571B}">
      <dsp:nvSpPr>
        <dsp:cNvPr id="0" name=""/>
        <dsp:cNvSpPr/>
      </dsp:nvSpPr>
      <dsp:spPr>
        <a:xfrm>
          <a:off x="6898814" y="3729175"/>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Estimation/Inference</a:t>
          </a:r>
        </a:p>
      </dsp:txBody>
      <dsp:txXfrm>
        <a:off x="6934995" y="3765356"/>
        <a:ext cx="1409966" cy="668802"/>
      </dsp:txXfrm>
    </dsp:sp>
    <dsp:sp modelId="{8D54A50D-DDC6-4464-B2F6-8D97B7F55E96}">
      <dsp:nvSpPr>
        <dsp:cNvPr id="0" name=""/>
        <dsp:cNvSpPr/>
      </dsp:nvSpPr>
      <dsp:spPr>
        <a:xfrm>
          <a:off x="5354835" y="4368712"/>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Validation</a:t>
          </a:r>
        </a:p>
      </dsp:txBody>
      <dsp:txXfrm>
        <a:off x="5391016" y="4404893"/>
        <a:ext cx="1409966" cy="668802"/>
      </dsp:txXfrm>
    </dsp:sp>
    <dsp:sp modelId="{46889262-07C3-41C4-8A51-5ACE078E71A1}">
      <dsp:nvSpPr>
        <dsp:cNvPr id="0" name=""/>
        <dsp:cNvSpPr/>
      </dsp:nvSpPr>
      <dsp:spPr>
        <a:xfrm>
          <a:off x="3810857" y="3729175"/>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Interpretation/Policy Recommendations</a:t>
          </a:r>
        </a:p>
      </dsp:txBody>
      <dsp:txXfrm>
        <a:off x="3847038" y="3765356"/>
        <a:ext cx="1409966" cy="668802"/>
      </dsp:txXfrm>
    </dsp:sp>
    <dsp:sp modelId="{0A08DB02-6AEA-4AF3-97D2-E6B349029ECE}">
      <dsp:nvSpPr>
        <dsp:cNvPr id="0" name=""/>
        <dsp:cNvSpPr/>
      </dsp:nvSpPr>
      <dsp:spPr>
        <a:xfrm>
          <a:off x="3171320" y="2185197"/>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Sensitivity Analysis</a:t>
          </a:r>
        </a:p>
      </dsp:txBody>
      <dsp:txXfrm>
        <a:off x="3207501" y="2221378"/>
        <a:ext cx="1409966" cy="668802"/>
      </dsp:txXfrm>
    </dsp:sp>
    <dsp:sp modelId="{CBACE7F0-B47D-4946-AAD5-E36DFA7008D9}">
      <dsp:nvSpPr>
        <dsp:cNvPr id="0" name=""/>
        <dsp:cNvSpPr/>
      </dsp:nvSpPr>
      <dsp:spPr>
        <a:xfrm>
          <a:off x="3810857" y="641219"/>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Active data collection</a:t>
          </a:r>
        </a:p>
      </dsp:txBody>
      <dsp:txXfrm>
        <a:off x="3847038" y="677400"/>
        <a:ext cx="1409966" cy="6688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0DDFE-7406-4C78-ACA1-3296A716B0DD}">
      <dsp:nvSpPr>
        <dsp:cNvPr id="0" name=""/>
        <dsp:cNvSpPr/>
      </dsp:nvSpPr>
      <dsp:spPr>
        <a:xfrm>
          <a:off x="3535828" y="-41407"/>
          <a:ext cx="5120343" cy="5120343"/>
        </a:xfrm>
        <a:prstGeom prst="circularArrow">
          <a:avLst>
            <a:gd name="adj1" fmla="val 5544"/>
            <a:gd name="adj2" fmla="val 330680"/>
            <a:gd name="adj3" fmla="val 14614163"/>
            <a:gd name="adj4" fmla="val 16894150"/>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E5486B-263D-4676-B833-D3A86CA2E6AC}">
      <dsp:nvSpPr>
        <dsp:cNvPr id="0" name=""/>
        <dsp:cNvSpPr/>
      </dsp:nvSpPr>
      <dsp:spPr>
        <a:xfrm>
          <a:off x="5354835" y="1682"/>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Data Collection</a:t>
          </a:r>
        </a:p>
        <a:p>
          <a:pPr marL="0" lvl="0" indent="0" algn="ctr" defTabSz="355600">
            <a:lnSpc>
              <a:spcPct val="90000"/>
            </a:lnSpc>
            <a:spcBef>
              <a:spcPct val="0"/>
            </a:spcBef>
            <a:spcAft>
              <a:spcPct val="35000"/>
            </a:spcAft>
            <a:buNone/>
          </a:pPr>
          <a:r>
            <a:rPr lang="en-US" sz="800" kern="1200" dirty="0"/>
            <a:t>[NeurIPS’17, NeurIPS’21 </a:t>
          </a:r>
          <a:r>
            <a:rPr lang="en-US" sz="800" kern="1200" dirty="0" err="1"/>
            <a:t>MLEcon</a:t>
          </a:r>
          <a:r>
            <a:rPr lang="en-US" sz="800" kern="1200" dirty="0"/>
            <a:t> workshop]</a:t>
          </a:r>
        </a:p>
      </dsp:txBody>
      <dsp:txXfrm>
        <a:off x="5391016" y="37863"/>
        <a:ext cx="1409966" cy="668802"/>
      </dsp:txXfrm>
    </dsp:sp>
    <dsp:sp modelId="{54E5F9B0-C04E-4FA7-B46A-1422D5D1CAF0}">
      <dsp:nvSpPr>
        <dsp:cNvPr id="0" name=""/>
        <dsp:cNvSpPr/>
      </dsp:nvSpPr>
      <dsp:spPr>
        <a:xfrm>
          <a:off x="6898814" y="641219"/>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Domain Assumption Elicitation</a:t>
          </a:r>
        </a:p>
        <a:p>
          <a:pPr marL="0" lvl="0" indent="0" algn="ctr" defTabSz="355600">
            <a:lnSpc>
              <a:spcPct val="90000"/>
            </a:lnSpc>
            <a:spcBef>
              <a:spcPct val="0"/>
            </a:spcBef>
            <a:spcAft>
              <a:spcPct val="35000"/>
            </a:spcAft>
            <a:buNone/>
          </a:pPr>
          <a:r>
            <a:rPr lang="en-US" sz="800" kern="1200" dirty="0"/>
            <a:t>[Clear’22]</a:t>
          </a:r>
        </a:p>
      </dsp:txBody>
      <dsp:txXfrm>
        <a:off x="6934995" y="677400"/>
        <a:ext cx="1409966" cy="668802"/>
      </dsp:txXfrm>
    </dsp:sp>
    <dsp:sp modelId="{6018E4B9-F4CA-425C-AF8F-1DE55B686FB3}">
      <dsp:nvSpPr>
        <dsp:cNvPr id="0" name=""/>
        <dsp:cNvSpPr/>
      </dsp:nvSpPr>
      <dsp:spPr>
        <a:xfrm>
          <a:off x="7538351" y="2185197"/>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Identification Strategy</a:t>
          </a:r>
        </a:p>
        <a:p>
          <a:pPr marL="0" lvl="0" indent="0" algn="ctr" defTabSz="355600">
            <a:lnSpc>
              <a:spcPct val="90000"/>
            </a:lnSpc>
            <a:spcBef>
              <a:spcPct val="0"/>
            </a:spcBef>
            <a:spcAft>
              <a:spcPct val="35000"/>
            </a:spcAft>
            <a:buNone/>
          </a:pPr>
          <a:r>
            <a:rPr lang="en-US" sz="800" kern="1200" dirty="0"/>
            <a:t>[NeurIPS’21a,b]</a:t>
          </a:r>
        </a:p>
      </dsp:txBody>
      <dsp:txXfrm>
        <a:off x="7574532" y="2221378"/>
        <a:ext cx="1409966" cy="668802"/>
      </dsp:txXfrm>
    </dsp:sp>
    <dsp:sp modelId="{B4A1708F-6740-4670-AE7C-175A4778571B}">
      <dsp:nvSpPr>
        <dsp:cNvPr id="0" name=""/>
        <dsp:cNvSpPr/>
      </dsp:nvSpPr>
      <dsp:spPr>
        <a:xfrm>
          <a:off x="6898814" y="3729175"/>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Estimation/Inference</a:t>
          </a:r>
        </a:p>
        <a:p>
          <a:pPr marL="0" lvl="0" indent="0" algn="ctr" defTabSz="355600">
            <a:lnSpc>
              <a:spcPct val="90000"/>
            </a:lnSpc>
            <a:spcBef>
              <a:spcPct val="0"/>
            </a:spcBef>
            <a:spcAft>
              <a:spcPct val="35000"/>
            </a:spcAft>
            <a:buNone/>
          </a:pPr>
          <a:r>
            <a:rPr lang="en-US" sz="800" kern="1200" dirty="0"/>
            <a:t>[COLT’19\R&amp;R </a:t>
          </a:r>
          <a:r>
            <a:rPr lang="en-US" sz="800" kern="1200" dirty="0" err="1"/>
            <a:t>AoS</a:t>
          </a:r>
          <a:r>
            <a:rPr lang="en-US" sz="800" kern="1200" dirty="0"/>
            <a:t>, COLT’20, NeurIPS’20, NeurIPS’21]</a:t>
          </a:r>
        </a:p>
      </dsp:txBody>
      <dsp:txXfrm>
        <a:off x="6934995" y="3765356"/>
        <a:ext cx="1409966" cy="668802"/>
      </dsp:txXfrm>
    </dsp:sp>
    <dsp:sp modelId="{6B619E23-DB69-4F0D-94E1-07CF87240AA1}">
      <dsp:nvSpPr>
        <dsp:cNvPr id="0" name=""/>
        <dsp:cNvSpPr/>
      </dsp:nvSpPr>
      <dsp:spPr>
        <a:xfrm>
          <a:off x="5354835" y="4368712"/>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Validation</a:t>
          </a:r>
        </a:p>
        <a:p>
          <a:pPr marL="0" lvl="0" indent="0" algn="ctr" defTabSz="355600">
            <a:lnSpc>
              <a:spcPct val="90000"/>
            </a:lnSpc>
            <a:spcBef>
              <a:spcPct val="0"/>
            </a:spcBef>
            <a:spcAft>
              <a:spcPct val="35000"/>
            </a:spcAft>
            <a:buNone/>
          </a:pPr>
          <a:r>
            <a:rPr lang="en-US" sz="800" kern="1200" dirty="0"/>
            <a:t>[COLT’19]</a:t>
          </a:r>
        </a:p>
      </dsp:txBody>
      <dsp:txXfrm>
        <a:off x="5391016" y="4404893"/>
        <a:ext cx="1409966" cy="668802"/>
      </dsp:txXfrm>
    </dsp:sp>
    <dsp:sp modelId="{46889262-07C3-41C4-8A51-5ACE078E71A1}">
      <dsp:nvSpPr>
        <dsp:cNvPr id="0" name=""/>
        <dsp:cNvSpPr/>
      </dsp:nvSpPr>
      <dsp:spPr>
        <a:xfrm>
          <a:off x="3810857" y="3729175"/>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Interpretation/Policy Recommendations</a:t>
          </a:r>
        </a:p>
        <a:p>
          <a:pPr marL="0" lvl="0" indent="0" algn="ctr" defTabSz="355600">
            <a:lnSpc>
              <a:spcPct val="90000"/>
            </a:lnSpc>
            <a:spcBef>
              <a:spcPct val="0"/>
            </a:spcBef>
            <a:spcAft>
              <a:spcPct val="35000"/>
            </a:spcAft>
            <a:buNone/>
          </a:pPr>
          <a:r>
            <a:rPr lang="en-US" sz="800" kern="1200" dirty="0"/>
            <a:t>[NeurIPS’19, ICLR’21,CLear’22]</a:t>
          </a:r>
        </a:p>
      </dsp:txBody>
      <dsp:txXfrm>
        <a:off x="3847038" y="3765356"/>
        <a:ext cx="1409966" cy="668802"/>
      </dsp:txXfrm>
    </dsp:sp>
    <dsp:sp modelId="{0A08DB02-6AEA-4AF3-97D2-E6B349029ECE}">
      <dsp:nvSpPr>
        <dsp:cNvPr id="0" name=""/>
        <dsp:cNvSpPr/>
      </dsp:nvSpPr>
      <dsp:spPr>
        <a:xfrm>
          <a:off x="3171320" y="2185197"/>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Sensitivity Analysis</a:t>
          </a:r>
        </a:p>
        <a:p>
          <a:pPr marL="0" lvl="0" indent="0" algn="ctr" defTabSz="355600">
            <a:lnSpc>
              <a:spcPct val="90000"/>
            </a:lnSpc>
            <a:spcBef>
              <a:spcPct val="0"/>
            </a:spcBef>
            <a:spcAft>
              <a:spcPct val="35000"/>
            </a:spcAft>
            <a:buNone/>
          </a:pPr>
          <a:r>
            <a:rPr lang="en-US" sz="800" kern="1200" dirty="0"/>
            <a:t>[Arxiv’21]</a:t>
          </a:r>
        </a:p>
      </dsp:txBody>
      <dsp:txXfrm>
        <a:off x="3207501" y="2221378"/>
        <a:ext cx="1409966" cy="668802"/>
      </dsp:txXfrm>
    </dsp:sp>
    <dsp:sp modelId="{CBACE7F0-B47D-4946-AAD5-E36DFA7008D9}">
      <dsp:nvSpPr>
        <dsp:cNvPr id="0" name=""/>
        <dsp:cNvSpPr/>
      </dsp:nvSpPr>
      <dsp:spPr>
        <a:xfrm>
          <a:off x="3810857" y="641219"/>
          <a:ext cx="1482328" cy="74116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Active data collection</a:t>
          </a:r>
        </a:p>
        <a:p>
          <a:pPr marL="0" lvl="0" indent="0" algn="ctr" defTabSz="355600">
            <a:lnSpc>
              <a:spcPct val="90000"/>
            </a:lnSpc>
            <a:spcBef>
              <a:spcPct val="0"/>
            </a:spcBef>
            <a:spcAft>
              <a:spcPct val="35000"/>
            </a:spcAft>
            <a:buNone/>
          </a:pPr>
          <a:r>
            <a:rPr lang="en-US" sz="800" kern="1200" dirty="0"/>
            <a:t>[EC’15/OR’20, EC’26/OR21, ICML’16, NeurIPS’16, FOCS’17, ICML’18a,b, ICML’21]</a:t>
          </a:r>
        </a:p>
      </dsp:txBody>
      <dsp:txXfrm>
        <a:off x="3847038" y="677400"/>
        <a:ext cx="1409966" cy="66880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481A52-F27A-42F1-875D-A7F4A4A595B1}" type="datetimeFigureOut">
              <a:rPr lang="en-US" smtClean="0"/>
              <a:t>1/9/2026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FF6D55-28B4-4450-8EAF-05B5216D5DB6}" type="slidenum">
              <a:rPr lang="en-US" smtClean="0"/>
              <a:t>‹#›</a:t>
            </a:fld>
            <a:endParaRPr lang="en-US"/>
          </a:p>
        </p:txBody>
      </p:sp>
    </p:spTree>
    <p:extLst>
      <p:ext uri="{BB962C8B-B14F-4D97-AF65-F5344CB8AC3E}">
        <p14:creationId xmlns:p14="http://schemas.microsoft.com/office/powerpoint/2010/main" val="4038506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FF6D55-28B4-4450-8EAF-05B5216D5DB6}" type="slidenum">
              <a:rPr lang="en-US" smtClean="0"/>
              <a:t>1</a:t>
            </a:fld>
            <a:endParaRPr lang="en-US"/>
          </a:p>
        </p:txBody>
      </p:sp>
    </p:spTree>
    <p:extLst>
      <p:ext uri="{BB962C8B-B14F-4D97-AF65-F5344CB8AC3E}">
        <p14:creationId xmlns:p14="http://schemas.microsoft.com/office/powerpoint/2010/main" val="3965787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what TripAdvisor did.</a:t>
            </a:r>
          </a:p>
          <a:p>
            <a:pPr marL="171450" indent="-171450">
              <a:buFont typeface="Arial" panose="020B0604020202020204" pitchFamily="34" charset="0"/>
              <a:buChar char="•"/>
            </a:pPr>
            <a:r>
              <a:rPr lang="en-US" dirty="0"/>
              <a:t>They run a recommendation A/B test, where for a random half of 4 million users, they enabled an easier sign-up process.</a:t>
            </a:r>
          </a:p>
          <a:p>
            <a:pPr marL="171450" indent="-171450">
              <a:buFont typeface="Arial" panose="020B0604020202020204" pitchFamily="34" charset="0"/>
              <a:buChar char="•"/>
            </a:pPr>
            <a:r>
              <a:rPr lang="en-US" dirty="0"/>
              <a:t>Easier sign-up incentivizes membership. </a:t>
            </a:r>
          </a:p>
          <a:p>
            <a:pPr marL="171450" indent="-171450">
              <a:buFont typeface="Arial" panose="020B0604020202020204" pitchFamily="34" charset="0"/>
              <a:buChar char="•"/>
            </a:pPr>
            <a:r>
              <a:rPr lang="en-US" dirty="0"/>
              <a:t>After the experiment we observe for each user:</a:t>
            </a:r>
          </a:p>
          <a:p>
            <a:pPr marL="685800" lvl="1" indent="-228600">
              <a:buAutoNum type="arabicParenR"/>
            </a:pPr>
            <a:r>
              <a:rPr lang="en-US" dirty="0"/>
              <a:t>Whether the easier sign-up process was enabled</a:t>
            </a:r>
          </a:p>
          <a:p>
            <a:pPr marL="685800" lvl="1" indent="-228600">
              <a:buAutoNum type="arabicParenR"/>
            </a:pPr>
            <a:r>
              <a:rPr lang="en-US" dirty="0"/>
              <a:t>Several characteristics of the user, such as prior history on the platform or geolocation</a:t>
            </a:r>
          </a:p>
          <a:p>
            <a:pPr marL="685800" lvl="1" indent="-228600">
              <a:buAutoNum type="arabicParenR"/>
            </a:pPr>
            <a:r>
              <a:rPr lang="en-US" dirty="0"/>
              <a:t>Whether the user ended up becoming a member, in other words, whether they took the treatment</a:t>
            </a:r>
          </a:p>
          <a:p>
            <a:pPr marL="685800" lvl="1" indent="-228600">
              <a:buAutoNum type="arabicParenR"/>
            </a:pPr>
            <a:r>
              <a:rPr lang="en-US" dirty="0"/>
              <a:t>And the outcome of interest, which in this case was chosen as the number of visits in the next 14 days.</a:t>
            </a:r>
          </a:p>
          <a:p>
            <a:endParaRPr lang="en-US" dirty="0"/>
          </a:p>
          <a:p>
            <a:r>
              <a:rPr lang="en-US" dirty="0"/>
              <a:t>3.20 – 4</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0162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then wanted to analyze these data with instrumental variable methods</a:t>
            </a:r>
          </a:p>
          <a:p>
            <a:pPr marL="171450" indent="-171450">
              <a:buFont typeface="Arial" panose="020B0604020202020204" pitchFamily="34" charset="0"/>
              <a:buChar char="•"/>
            </a:pPr>
            <a:r>
              <a:rPr lang="en-US" dirty="0"/>
              <a:t>The starting point of the methodological part of the work, was that typical IV methods do not account for complex effect or compliance heterogeneity.</a:t>
            </a:r>
          </a:p>
          <a:p>
            <a:pPr marL="171450" indent="-171450">
              <a:buFont typeface="Arial" panose="020B0604020202020204" pitchFamily="34" charset="0"/>
              <a:buChar char="•"/>
            </a:pPr>
            <a:r>
              <a:rPr lang="en-US" dirty="0"/>
              <a:t>Not accounting correctly how compliance and treatment effect vary with observable characteristics can lead to biased effect estimates.</a:t>
            </a:r>
          </a:p>
          <a:p>
            <a:pPr marL="171450" indent="-171450">
              <a:buFont typeface="Arial" panose="020B0604020202020204" pitchFamily="34" charset="0"/>
              <a:buChar char="•"/>
            </a:pPr>
            <a:r>
              <a:rPr lang="en-US" dirty="0"/>
              <a:t>For instance, if people who look like X, both comply more and the treatment has a larger effect on them, then we run the risk of estimating effects with an upwards bias.</a:t>
            </a:r>
          </a:p>
          <a:p>
            <a:pPr marL="171450" indent="-171450">
              <a:buFont typeface="Arial" panose="020B0604020202020204" pitchFamily="34" charset="0"/>
              <a:buChar char="•"/>
            </a:pPr>
            <a:r>
              <a:rPr lang="en-US" dirty="0"/>
              <a:t>Moreover, in this setting, we were not just interested in estimating an average effect but estimating how the effect varies with observable characteristics was of primary interest, as the goal was to potentially deploy a personalized policy.</a:t>
            </a:r>
          </a:p>
          <a:p>
            <a:pPr marL="171450" indent="-171450">
              <a:buFont typeface="Arial" panose="020B0604020202020204" pitchFamily="34" charset="0"/>
              <a:buChar char="•"/>
            </a:pPr>
            <a:r>
              <a:rPr lang="en-US" dirty="0"/>
              <a:t>Thus we need to be able to estimate from our data, flexible statistical models that answer the following two questions:</a:t>
            </a:r>
          </a:p>
          <a:p>
            <a:pPr marL="628650" lvl="1" indent="-171450">
              <a:buFont typeface="Arial" panose="020B0604020202020204" pitchFamily="34" charset="0"/>
              <a:buChar char="•"/>
            </a:pPr>
            <a:r>
              <a:rPr lang="en-US" dirty="0"/>
              <a:t>Given observed characteristics X, what is the probability of compliance</a:t>
            </a:r>
          </a:p>
          <a:p>
            <a:pPr marL="628650" lvl="1" indent="-171450">
              <a:buFont typeface="Arial" panose="020B0604020202020204" pitchFamily="34" charset="0"/>
              <a:buChar char="•"/>
            </a:pPr>
            <a:r>
              <a:rPr lang="en-US" dirty="0"/>
              <a:t>Given observed characteristics X, what is the effect of the treatment</a:t>
            </a:r>
          </a:p>
          <a:p>
            <a:pPr marL="171450" lvl="0" indent="-171450">
              <a:buFont typeface="Arial" panose="020B0604020202020204" pitchFamily="34" charset="0"/>
              <a:buChar char="•"/>
            </a:pPr>
            <a:r>
              <a:rPr lang="en-US" dirty="0"/>
              <a:t>These two questions I believe are representative of the two major reasons why there is a need to estimate flexible statistical models in policy problems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4 - 5</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7277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our original problem: can we decompose the IV estimation problem into a sequence of prediction problems that we can address with Machine learning and leverage this statistical power?</a:t>
            </a:r>
          </a:p>
          <a:p>
            <a:endParaRPr lang="en-US" dirty="0"/>
          </a:p>
          <a:p>
            <a:r>
              <a:rPr lang="en-US" dirty="0"/>
              <a:t>8-8.10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228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08000"/>
            <a:ext cx="5486400" cy="3086100"/>
          </a:xfrm>
        </p:spPr>
      </p:sp>
      <p:sp>
        <p:nvSpPr>
          <p:cNvPr id="3" name="Notes Placeholder 2"/>
          <p:cNvSpPr>
            <a:spLocks noGrp="1"/>
          </p:cNvSpPr>
          <p:nvPr>
            <p:ph type="body" idx="1"/>
          </p:nvPr>
        </p:nvSpPr>
        <p:spPr>
          <a:xfrm>
            <a:off x="685800" y="3685632"/>
            <a:ext cx="5486400" cy="3600450"/>
          </a:xfrm>
        </p:spPr>
        <p:txBody>
          <a:bodyPr/>
          <a:lstStyle/>
          <a:p>
            <a:r>
              <a:rPr lang="en-US" dirty="0"/>
              <a:t>Here is one way to achieve this:</a:t>
            </a:r>
          </a:p>
          <a:p>
            <a:pPr marL="171450" indent="-171450">
              <a:buFont typeface="Arial" panose="020B0604020202020204" pitchFamily="34" charset="0"/>
              <a:buChar char="•"/>
            </a:pPr>
            <a:r>
              <a:rPr lang="en-US" dirty="0"/>
              <a:t>First, we need to estimate the following two quantities for each user type X</a:t>
            </a:r>
          </a:p>
          <a:p>
            <a:pPr marL="628650" lvl="1" indent="-171450">
              <a:buFont typeface="Arial" panose="020B0604020202020204" pitchFamily="34" charset="0"/>
              <a:buChar char="•"/>
            </a:pPr>
            <a:r>
              <a:rPr lang="en-US" dirty="0"/>
              <a:t>The first is known as the compliance score and corresponds to the “unconfounded” or “exogenous” variation in the probability of treatment that is induced by the instrument</a:t>
            </a:r>
          </a:p>
          <a:p>
            <a:pPr marL="628650" lvl="1" indent="-171450">
              <a:buFont typeface="Arial" panose="020B0604020202020204" pitchFamily="34" charset="0"/>
              <a:buChar char="•"/>
            </a:pPr>
            <a:r>
              <a:rPr lang="en-US" dirty="0"/>
              <a:t>This corresponds to the difference between two prediction problems: the first predicts the probability of treatment conditional on the instrument and the user characteristics and the second predicts the probability of treatment simply based on user characteristics irrespective of instrument</a:t>
            </a:r>
          </a:p>
          <a:p>
            <a:pPr marL="628650" lvl="1" indent="-171450">
              <a:buFont typeface="Arial" panose="020B0604020202020204" pitchFamily="34" charset="0"/>
              <a:buChar char="•"/>
            </a:pPr>
            <a:r>
              <a:rPr lang="en-US" dirty="0"/>
              <a:t>The second is the residual outcome: which is the variation in </a:t>
            </a:r>
            <a:r>
              <a:rPr lang="en-US"/>
              <a:t>the outcome </a:t>
            </a:r>
            <a:r>
              <a:rPr lang="en-US" dirty="0"/>
              <a:t>that is not explained by the user type</a:t>
            </a:r>
          </a:p>
          <a:p>
            <a:pPr marL="628650" lvl="1" indent="-171450">
              <a:buFont typeface="Arial" panose="020B0604020202020204" pitchFamily="34" charset="0"/>
              <a:buChar char="•"/>
            </a:pPr>
            <a:r>
              <a:rPr lang="en-US" dirty="0"/>
              <a:t>This corresponds to the difference between the outcome and the output of another prediction problem that predicts the outcome based on the user type</a:t>
            </a:r>
          </a:p>
          <a:p>
            <a:pPr marL="171450" indent="-171450">
              <a:buFont typeface="Arial" panose="020B0604020202020204" pitchFamily="34" charset="0"/>
              <a:buChar char="•"/>
            </a:pPr>
            <a:r>
              <a:rPr lang="en-US" dirty="0"/>
              <a:t>Thus we can use ML to solve all these prediction problems</a:t>
            </a:r>
          </a:p>
          <a:p>
            <a:pPr marL="171450" indent="-171450">
              <a:buFont typeface="Arial" panose="020B0604020202020204" pitchFamily="34" charset="0"/>
              <a:buChar char="•"/>
            </a:pPr>
            <a:r>
              <a:rPr lang="en-US" dirty="0"/>
              <a:t>Finally, for each user type X, the effect of the treatment is the correlation between the unexplained variation in the outcome and the exogenous variation in the treatment</a:t>
            </a:r>
          </a:p>
          <a:p>
            <a:pPr marL="171450" indent="-171450">
              <a:buFont typeface="Arial" panose="020B0604020202020204" pitchFamily="34" charset="0"/>
              <a:buChar char="•"/>
            </a:pPr>
            <a:r>
              <a:rPr lang="en-US" dirty="0"/>
              <a:t>Thus estimating the heterogeneous effect can be framed as, yet another prediction problem, where</a:t>
            </a:r>
          </a:p>
          <a:p>
            <a:pPr marL="628650" lvl="1" indent="-171450">
              <a:buFont typeface="Arial" panose="020B0604020202020204" pitchFamily="34" charset="0"/>
              <a:buChar char="•"/>
            </a:pPr>
            <a:r>
              <a:rPr lang="en-US" dirty="0"/>
              <a:t>we want to predict the unexplained variation in the outcome</a:t>
            </a:r>
          </a:p>
          <a:p>
            <a:pPr marL="628650" lvl="1" indent="-171450">
              <a:buFont typeface="Arial" panose="020B0604020202020204" pitchFamily="34" charset="0"/>
              <a:buChar char="•"/>
            </a:pPr>
            <a:r>
              <a:rPr lang="en-US" dirty="0"/>
              <a:t>From the exogenous variation in the treatment induced by the instrument</a:t>
            </a:r>
          </a:p>
          <a:p>
            <a:pPr marL="628650" lvl="1" indent="-171450">
              <a:buFont typeface="Arial" panose="020B0604020202020204" pitchFamily="34" charset="0"/>
              <a:buChar char="•"/>
            </a:pPr>
            <a:r>
              <a:rPr lang="en-US" dirty="0"/>
              <a:t>Using a linear model whose coefficient can vary with the user type</a:t>
            </a:r>
          </a:p>
          <a:p>
            <a:pPr marL="171450" indent="-171450">
              <a:buFont typeface="Arial" panose="020B0604020202020204" pitchFamily="34" charset="0"/>
              <a:buChar char="•"/>
            </a:pPr>
            <a:r>
              <a:rPr lang="en-US" dirty="0"/>
              <a:t>Hence, we can use ML for this problem too. </a:t>
            </a:r>
          </a:p>
          <a:p>
            <a:pPr marL="171450" indent="-171450">
              <a:buFont typeface="Arial" panose="020B0604020202020204" pitchFamily="34" charset="0"/>
              <a:buChar char="•"/>
            </a:pPr>
            <a:r>
              <a:rPr lang="en-US" dirty="0"/>
              <a:t>Therefore we have decomposed heterogeneous effect estimation in recommendation A/B tests into a sequence of prediction problems that can be solved by machine learning methods.</a:t>
            </a:r>
          </a:p>
          <a:p>
            <a:r>
              <a:rPr lang="en-US" dirty="0"/>
              <a:t>8.10 - 10</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4743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45428"/>
          </a:xfrm>
        </p:spPr>
        <p:txBody>
          <a:bodyPr/>
          <a:lstStyle/>
          <a:p>
            <a:pPr marL="171450" indent="-171450">
              <a:buFont typeface="Arial" panose="020B0604020202020204" pitchFamily="34" charset="0"/>
              <a:buChar char="•"/>
            </a:pPr>
            <a:r>
              <a:rPr lang="en-US" dirty="0"/>
              <a:t>However, when using ML methods to solve prediction problems, instead of more traditional approaches, there are some additional points of caution</a:t>
            </a:r>
          </a:p>
          <a:p>
            <a:pPr marL="171450" indent="-171450">
              <a:buFont typeface="Arial" panose="020B0604020202020204" pitchFamily="34" charset="0"/>
              <a:buChar char="•"/>
            </a:pPr>
            <a:r>
              <a:rPr lang="en-US" dirty="0"/>
              <a:t>First, if we want to use ML in a black-box manner, then the only requirement we should expect the ML model to satisfy is a small prediction error on average, on data coming from the same distribution as the training data.</a:t>
            </a:r>
          </a:p>
          <a:p>
            <a:pPr marL="628650" lvl="1" indent="-171450">
              <a:buFont typeface="Arial" panose="020B0604020202020204" pitchFamily="34" charset="0"/>
              <a:buChar char="•"/>
            </a:pPr>
            <a:r>
              <a:rPr lang="en-US" dirty="0"/>
              <a:t>It turns out that the recipe we outlined in the previous slides does satisfy this property</a:t>
            </a:r>
          </a:p>
          <a:p>
            <a:pPr marL="171450" indent="-171450">
              <a:buFont typeface="Arial" panose="020B0604020202020204" pitchFamily="34" charset="0"/>
              <a:buChar char="•"/>
            </a:pPr>
            <a:r>
              <a:rPr lang="en-US" dirty="0"/>
              <a:t>Second, as already mentioned ML methods typically equally balance bias and variance. </a:t>
            </a:r>
          </a:p>
          <a:p>
            <a:pPr marL="628650" lvl="1" indent="-171450">
              <a:buFont typeface="Arial" panose="020B0604020202020204" pitchFamily="34" charset="0"/>
              <a:buChar char="•"/>
            </a:pPr>
            <a:r>
              <a:rPr lang="en-US" dirty="0"/>
              <a:t>This can lead to biased causal effect estimates and erroneous p-values when performing hypothesis testing</a:t>
            </a:r>
          </a:p>
          <a:p>
            <a:pPr marL="171450" indent="-171450">
              <a:buFont typeface="Arial" panose="020B0604020202020204" pitchFamily="34" charset="0"/>
              <a:buChar char="•"/>
            </a:pPr>
            <a:r>
              <a:rPr lang="en-US" dirty="0"/>
              <a:t>Third, many times these prediction problems that we decomposed our problem into, can be much more complex statistically, than the quantity that we care about; </a:t>
            </a:r>
          </a:p>
          <a:p>
            <a:pPr marL="628650" lvl="1" indent="-171450">
              <a:buFont typeface="Arial" panose="020B0604020202020204" pitchFamily="34" charset="0"/>
              <a:buChar char="•"/>
            </a:pPr>
            <a:r>
              <a:rPr lang="en-US" dirty="0"/>
              <a:t>for instance we might only care about an average effect, which is a single scalar, whilst we are asked to estimate a more complex function of how the effect and the compliance varies with user characteristics.</a:t>
            </a:r>
          </a:p>
          <a:p>
            <a:pPr marL="628650" lvl="1" indent="-171450">
              <a:buFont typeface="Arial" panose="020B0604020202020204" pitchFamily="34" charset="0"/>
              <a:buChar char="•"/>
            </a:pPr>
            <a:r>
              <a:rPr lang="en-US" dirty="0"/>
              <a:t>So optimally, we would want the estimation error in the final causal model to be robust to estimation errors in all the auxiliary prediction problems that we had to estimate.</a:t>
            </a:r>
          </a:p>
          <a:p>
            <a:pPr marL="171450" indent="-171450">
              <a:buFont typeface="Arial" panose="020B0604020202020204" pitchFamily="34" charset="0"/>
              <a:buChar char="•"/>
            </a:pPr>
            <a:r>
              <a:rPr lang="en-US" dirty="0"/>
              <a:t>These last two properties are questionable for the method in the previous slide.</a:t>
            </a:r>
          </a:p>
          <a:p>
            <a:endParaRPr lang="en-US" dirty="0"/>
          </a:p>
          <a:p>
            <a:r>
              <a:rPr lang="en-US" dirty="0"/>
              <a:t>10 - 11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020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Again techniques from econometrics and, in particular, semi-parametric inference, can save the day</a:t>
            </a:r>
          </a:p>
          <a:p>
            <a:pPr marL="171450" indent="-171450">
              <a:buFont typeface="Arial" panose="020B0604020202020204" pitchFamily="34" charset="0"/>
              <a:buChar char="•"/>
            </a:pPr>
            <a:r>
              <a:rPr lang="en-US" dirty="0"/>
              <a:t>We can use the idea of debiasing, to remove the heavy dependence on the bias introduced by these first stage ML models</a:t>
            </a:r>
          </a:p>
          <a:p>
            <a:pPr marL="171450" indent="-171450">
              <a:buFont typeface="Arial" panose="020B0604020202020204" pitchFamily="34" charset="0"/>
              <a:buChar char="•"/>
            </a:pPr>
            <a:r>
              <a:rPr lang="en-US" dirty="0"/>
              <a:t>We are essentially adding a random correction term to our current estimate of the causal effect, which should be mean zero; had our ML estimates been unbiased; but which otherwise corrects the bias.</a:t>
            </a:r>
          </a:p>
          <a:p>
            <a:pPr marL="171450" indent="-171450">
              <a:buFont typeface="Arial" panose="020B0604020202020204" pitchFamily="34" charset="0"/>
              <a:buChar char="•"/>
            </a:pPr>
            <a:r>
              <a:rPr lang="en-US" dirty="0"/>
              <a:t>Then we can construct a more accurate heterogeneous effect model by solving another prediction problem where we try to predict this random “debiased” effect from the user characteristics</a:t>
            </a:r>
          </a:p>
          <a:p>
            <a:pPr marL="171450" indent="-171450">
              <a:buFont typeface="Arial" panose="020B0604020202020204" pitchFamily="34" charset="0"/>
              <a:buChar char="•"/>
            </a:pPr>
            <a:r>
              <a:rPr lang="en-US" dirty="0"/>
              <a:t>We can then show, mathematically, that the estimation error of this new causal model is robust to errors in the auxiliary first stage models</a:t>
            </a:r>
          </a:p>
          <a:p>
            <a:pPr marL="171450" indent="-171450">
              <a:buFont typeface="Arial" panose="020B0604020202020204" pitchFamily="34" charset="0"/>
              <a:buChar char="•"/>
            </a:pPr>
            <a:r>
              <a:rPr lang="en-US" dirty="0"/>
              <a:t>This builds upon a recent statistical framework that we proposed in these two works that combines ideas from semi-parametric inference in econometrics and machine learning theory.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r>
              <a:rPr lang="en-US" dirty="0"/>
              <a:t>11 - 12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470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Finally, in most policy problems, we don’t only care about small estimation error, but also inference; the ability to attach a confidence level to our predictions</a:t>
            </a:r>
          </a:p>
          <a:p>
            <a:pPr marL="171450" indent="-171450">
              <a:buFont typeface="Arial" panose="020B0604020202020204" pitchFamily="34" charset="0"/>
              <a:buChar char="•"/>
            </a:pPr>
            <a:r>
              <a:rPr lang="en-US" dirty="0"/>
              <a:t>It turns out that this debiasing idea helps in this direction too</a:t>
            </a:r>
          </a:p>
          <a:p>
            <a:pPr marL="171450" indent="-171450">
              <a:buFont typeface="Arial" panose="020B0604020202020204" pitchFamily="34" charset="0"/>
              <a:buChar char="•"/>
            </a:pPr>
            <a:r>
              <a:rPr lang="en-US" dirty="0"/>
              <a:t>Of course if we use an arbitrary ML method for the final estimation step, then most times we won’t be able to argue about uncertainty</a:t>
            </a:r>
          </a:p>
          <a:p>
            <a:pPr marL="171450" indent="-171450">
              <a:buFont typeface="Arial" panose="020B0604020202020204" pitchFamily="34" charset="0"/>
              <a:buChar char="•"/>
            </a:pPr>
            <a:r>
              <a:rPr lang="en-US" dirty="0"/>
              <a:t>However, there has been a surge of recent theoretical developments that adapt machine learning methods in manners that allow for confidence interval construction </a:t>
            </a:r>
          </a:p>
          <a:p>
            <a:pPr marL="171450" indent="-171450">
              <a:buFont typeface="Arial" panose="020B0604020202020204" pitchFamily="34" charset="0"/>
              <a:buChar char="•"/>
            </a:pPr>
            <a:r>
              <a:rPr lang="en-US" dirty="0"/>
              <a:t>These adaptations typically change the ML method so as to penalize bias more than variance in this balancing act, while still maintaining the data-adaptive properties of ML estimators and bypassing the curse of dimensionality</a:t>
            </a:r>
          </a:p>
          <a:p>
            <a:pPr marL="171450" indent="-171450">
              <a:buFont typeface="Arial" panose="020B0604020202020204" pitchFamily="34" charset="0"/>
              <a:buChar char="•"/>
            </a:pPr>
            <a:r>
              <a:rPr lang="en-US" dirty="0"/>
              <a:t>For instance, we can use variants of random forests developed by the seminal works of Athey and Wager and </a:t>
            </a:r>
            <a:r>
              <a:rPr lang="en-US" dirty="0" err="1"/>
              <a:t>Mentch</a:t>
            </a:r>
            <a:r>
              <a:rPr lang="en-US" dirty="0"/>
              <a:t> and Hooker, that allow for confidence interval construction; </a:t>
            </a:r>
          </a:p>
          <a:p>
            <a:pPr marL="171450" indent="-171450">
              <a:buFont typeface="Arial" panose="020B0604020202020204" pitchFamily="34" charset="0"/>
              <a:buChar char="•"/>
            </a:pPr>
            <a:r>
              <a:rPr lang="en-US" dirty="0"/>
              <a:t>Moreover, as we show in a recent work these variants can provably adapt to the unknown number of relevant features and provide valid non-parametric inference in high-dimensional settings</a:t>
            </a:r>
          </a:p>
          <a:p>
            <a:endParaRPr lang="en-US" dirty="0"/>
          </a:p>
          <a:p>
            <a:r>
              <a:rPr lang="en-US" dirty="0"/>
              <a:t>12 - 13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106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With these modifications we have also addressed these last two points of caution.</a:t>
            </a:r>
          </a:p>
          <a:p>
            <a:endParaRPr lang="en-US" dirty="0"/>
          </a:p>
          <a:p>
            <a:r>
              <a:rPr lang="en-US" dirty="0"/>
              <a:t>13- 13.10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7788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Going back to our TripAdvisor problem</a:t>
            </a:r>
          </a:p>
          <a:p>
            <a:pPr marL="171450" indent="-171450">
              <a:buFont typeface="Arial" panose="020B0604020202020204" pitchFamily="34" charset="0"/>
              <a:buChar char="•"/>
            </a:pPr>
            <a:r>
              <a:rPr lang="en-US" dirty="0"/>
              <a:t>We applied these methods to the data from the recommendation A/B test</a:t>
            </a:r>
          </a:p>
          <a:p>
            <a:pPr marL="171450" indent="-171450">
              <a:buFont typeface="Arial" panose="020B0604020202020204" pitchFamily="34" charset="0"/>
              <a:buChar char="•"/>
            </a:pPr>
            <a:r>
              <a:rPr lang="en-US" dirty="0"/>
              <a:t>The high level empirical findings were that</a:t>
            </a:r>
          </a:p>
          <a:p>
            <a:pPr marL="628650" lvl="1" indent="-171450">
              <a:buFont typeface="Arial" panose="020B0604020202020204" pitchFamily="34" charset="0"/>
              <a:buChar char="•"/>
            </a:pPr>
            <a:r>
              <a:rPr lang="en-US" dirty="0"/>
              <a:t>There was large effect heterogeneity based on which pages the user had recently visited and from which platform they accessed the webpage</a:t>
            </a:r>
          </a:p>
          <a:p>
            <a:pPr marL="628650" lvl="1" indent="-171450">
              <a:buFont typeface="Arial" panose="020B0604020202020204" pitchFamily="34" charset="0"/>
              <a:buChar char="•"/>
            </a:pPr>
            <a:r>
              <a:rPr lang="en-US" dirty="0"/>
              <a:t>These results enabled better targeting of the user population and improvements of the membership offering for user segments with small effect</a:t>
            </a:r>
          </a:p>
          <a:p>
            <a:endParaRPr lang="en-US" dirty="0"/>
          </a:p>
          <a:p>
            <a:r>
              <a:rPr lang="en-US" dirty="0"/>
              <a:t>13.10 - 14</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9381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have also incorporated the method outlined into our more general-purpose open source package for the estimation of heterogeneous treatment effects using machine learning and you can easily try it out on your problem.</a:t>
            </a:r>
          </a:p>
          <a:p>
            <a:endParaRPr lang="en-US" dirty="0"/>
          </a:p>
          <a:p>
            <a:r>
              <a:rPr lang="en-US" dirty="0"/>
              <a:t>14.40-15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372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FF6D55-28B4-4450-8EAF-05B5216D5DB6}" type="slidenum">
              <a:rPr lang="en-US" smtClean="0"/>
              <a:t>4</a:t>
            </a:fld>
            <a:endParaRPr lang="en-US"/>
          </a:p>
        </p:txBody>
      </p:sp>
    </p:spTree>
    <p:extLst>
      <p:ext uri="{BB962C8B-B14F-4D97-AF65-F5344CB8AC3E}">
        <p14:creationId xmlns:p14="http://schemas.microsoft.com/office/powerpoint/2010/main" val="2214945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FF6D55-28B4-4450-8EAF-05B5216D5DB6}" type="slidenum">
              <a:rPr lang="en-US" smtClean="0"/>
              <a:t>67</a:t>
            </a:fld>
            <a:endParaRPr lang="en-US"/>
          </a:p>
        </p:txBody>
      </p:sp>
    </p:spTree>
    <p:extLst>
      <p:ext uri="{BB962C8B-B14F-4D97-AF65-F5344CB8AC3E}">
        <p14:creationId xmlns:p14="http://schemas.microsoft.com/office/powerpoint/2010/main" val="194591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84A00-D55F-5223-E600-224D45542B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1CF8F7-64BC-A996-78D0-C9939E5D18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C0605E-28FC-07AA-365F-47F257503A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08AB62-767A-524F-4C51-BF39F8641529}"/>
              </a:ext>
            </a:extLst>
          </p:cNvPr>
          <p:cNvSpPr>
            <a:spLocks noGrp="1"/>
          </p:cNvSpPr>
          <p:nvPr>
            <p:ph type="sldNum" sz="quarter" idx="5"/>
          </p:nvPr>
        </p:nvSpPr>
        <p:spPr/>
        <p:txBody>
          <a:bodyPr/>
          <a:lstStyle/>
          <a:p>
            <a:fld id="{03FF6D55-28B4-4450-8EAF-05B5216D5DB6}" type="slidenum">
              <a:rPr lang="en-US" smtClean="0"/>
              <a:t>68</a:t>
            </a:fld>
            <a:endParaRPr lang="en-US"/>
          </a:p>
        </p:txBody>
      </p:sp>
    </p:spTree>
    <p:extLst>
      <p:ext uri="{BB962C8B-B14F-4D97-AF65-F5344CB8AC3E}">
        <p14:creationId xmlns:p14="http://schemas.microsoft.com/office/powerpoint/2010/main" val="4292576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FF6D55-28B4-4450-8EAF-05B5216D5DB6}" type="slidenum">
              <a:rPr lang="en-US" smtClean="0"/>
              <a:t>6</a:t>
            </a:fld>
            <a:endParaRPr lang="en-US"/>
          </a:p>
        </p:txBody>
      </p:sp>
    </p:spTree>
    <p:extLst>
      <p:ext uri="{BB962C8B-B14F-4D97-AF65-F5344CB8AC3E}">
        <p14:creationId xmlns:p14="http://schemas.microsoft.com/office/powerpoint/2010/main" val="1841020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TripAdvisor, we wanted to answer the following problem:</a:t>
            </a:r>
          </a:p>
          <a:p>
            <a:pPr marL="171450" indent="-171450">
              <a:buFont typeface="Arial" panose="020B0604020202020204" pitchFamily="34" charset="0"/>
              <a:buChar char="•"/>
            </a:pPr>
            <a:r>
              <a:rPr lang="en-US" dirty="0"/>
              <a:t>what is the causal effect of becoming a member on TripAdvisor on downstream activity on the webpage and </a:t>
            </a:r>
          </a:p>
          <a:p>
            <a:pPr marL="171450" indent="-171450">
              <a:buFont typeface="Arial" panose="020B0604020202020204" pitchFamily="34" charset="0"/>
              <a:buChar char="•"/>
            </a:pPr>
            <a:r>
              <a:rPr lang="en-US" dirty="0"/>
              <a:t>how does that effect vary with observable characteristics of the user</a:t>
            </a:r>
          </a:p>
          <a:p>
            <a:pPr marL="171450" indent="-171450">
              <a:buFont typeface="Arial" panose="020B0604020202020204" pitchFamily="34" charset="0"/>
              <a:buChar char="•"/>
            </a:pPr>
            <a:r>
              <a:rPr lang="en-US" dirty="0"/>
              <a:t>An answer to this problem can be useful to understand the quality of the membership offering, make improvements and target segments of the user base to incentivize membership. </a:t>
            </a:r>
          </a:p>
          <a:p>
            <a:pPr marL="171450" indent="-171450">
              <a:buFont typeface="Arial" panose="020B0604020202020204" pitchFamily="34" charset="0"/>
              <a:buChar char="•"/>
            </a:pPr>
            <a:endParaRPr lang="en-US" dirty="0"/>
          </a:p>
          <a:p>
            <a:r>
              <a:rPr lang="en-US" dirty="0"/>
              <a:t>1.10-1.30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216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standard approach that the tech industry takes to address such questions is to run an A/B test.</a:t>
            </a:r>
          </a:p>
          <a:p>
            <a:pPr marL="171450" indent="-171450">
              <a:buFont typeface="Arial" panose="020B0604020202020204" pitchFamily="34" charset="0"/>
              <a:buChar char="•"/>
            </a:pPr>
            <a:r>
              <a:rPr lang="en-US" dirty="0"/>
              <a:t>Unfortunately, an A/B test is not feasible here, since we cannot enforce the treatment. </a:t>
            </a:r>
          </a:p>
          <a:p>
            <a:pPr marL="171450" indent="-171450">
              <a:buFont typeface="Arial" panose="020B0604020202020204" pitchFamily="34" charset="0"/>
              <a:buChar char="•"/>
            </a:pPr>
            <a:r>
              <a:rPr lang="en-US" dirty="0"/>
              <a:t>We cannot take a random half of the users and make them members. </a:t>
            </a:r>
          </a:p>
          <a:p>
            <a:pPr marL="171450" indent="-171450">
              <a:buFont typeface="Arial" panose="020B0604020202020204" pitchFamily="34" charset="0"/>
              <a:buChar char="•"/>
            </a:pPr>
            <a:r>
              <a:rPr lang="en-US" dirty="0"/>
              <a:t>Membership is an action that requires user engagement. </a:t>
            </a:r>
          </a:p>
          <a:p>
            <a:endParaRPr lang="en-US" dirty="0"/>
          </a:p>
          <a:p>
            <a:r>
              <a:rPr lang="en-US" dirty="0"/>
              <a:t>1.30 - 2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119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this is a problem that many companies are facing: </a:t>
            </a:r>
          </a:p>
          <a:p>
            <a:pPr marL="628650" lvl="1" indent="-171450">
              <a:buFont typeface="Arial" panose="020B0604020202020204" pitchFamily="34" charset="0"/>
              <a:buChar char="•"/>
            </a:pPr>
            <a:r>
              <a:rPr lang="en-US" dirty="0"/>
              <a:t>when optimizing a service, many times you want to understand the causal effects of actions that involve user engagement.</a:t>
            </a:r>
          </a:p>
          <a:p>
            <a:endParaRPr lang="en-US" dirty="0"/>
          </a:p>
          <a:p>
            <a:r>
              <a:rPr lang="en-US" dirty="0"/>
              <a:t>2 – 2.10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942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Even though one cannot run a traditional A/B test, we can still run a “recommendation A/B test”:</a:t>
            </a:r>
          </a:p>
          <a:p>
            <a:pPr marL="628650" lvl="1" indent="-171450">
              <a:buFont typeface="Arial" panose="020B0604020202020204" pitchFamily="34" charset="0"/>
              <a:buChar char="•"/>
            </a:pPr>
            <a:r>
              <a:rPr lang="en-US" dirty="0"/>
              <a:t>we can recommend or create extra incentives for a random half of users to take the action or treatment.</a:t>
            </a:r>
          </a:p>
          <a:p>
            <a:pPr marL="171450" indent="-171450">
              <a:buFont typeface="Arial" panose="020B0604020202020204" pitchFamily="34" charset="0"/>
              <a:buChar char="•"/>
            </a:pPr>
            <a:r>
              <a:rPr lang="en-US" dirty="0"/>
              <a:t>For example in the TripAdvisor problem we can enable an easier sign-up flow process for a random half of the users.</a:t>
            </a:r>
          </a:p>
          <a:p>
            <a:endParaRPr lang="en-US" dirty="0"/>
          </a:p>
          <a:p>
            <a:r>
              <a:rPr lang="en-US" dirty="0"/>
              <a:t>2.10-2.30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5409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However, recommendation A/B tests pose an extra difficulty as compared to standard A/B tests.</a:t>
            </a:r>
          </a:p>
          <a:p>
            <a:pPr marL="171450" indent="-171450">
              <a:buFont typeface="Arial" panose="020B0604020202020204" pitchFamily="34" charset="0"/>
              <a:buChar char="•"/>
            </a:pPr>
            <a:r>
              <a:rPr lang="en-US" dirty="0"/>
              <a:t>The fact that users choose themselves to comply or not with the recommendation, leads to potential unobserved confounding</a:t>
            </a:r>
          </a:p>
          <a:p>
            <a:pPr marL="171450" indent="-171450">
              <a:buFont typeface="Arial" panose="020B0604020202020204" pitchFamily="34" charset="0"/>
              <a:buChar char="•"/>
            </a:pPr>
            <a:r>
              <a:rPr lang="en-US" dirty="0"/>
              <a:t>Hence, we run the risk of getting biased estimates if we treat the resulting data as if they came from a classical A/B test.</a:t>
            </a:r>
          </a:p>
          <a:p>
            <a:endParaRPr lang="en-US" dirty="0"/>
          </a:p>
          <a:p>
            <a:r>
              <a:rPr lang="en-US" dirty="0"/>
              <a:t>2.30-2.50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290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where econometric techniques can prove very useful. </a:t>
            </a:r>
          </a:p>
          <a:p>
            <a:pPr marL="171450" indent="-171450">
              <a:buFont typeface="Arial" panose="020B0604020202020204" pitchFamily="34" charset="0"/>
              <a:buChar char="•"/>
            </a:pPr>
            <a:r>
              <a:rPr lang="en-US" dirty="0"/>
              <a:t>We can view the cohort assignment in a recommendation A/B test as an instrument, since it is a random variable that affects the treatment assignment but does not affect the outcome of interest other than through the treatment assignment. </a:t>
            </a:r>
          </a:p>
          <a:p>
            <a:pPr marL="171450" indent="-171450">
              <a:buFont typeface="Arial" panose="020B0604020202020204" pitchFamily="34" charset="0"/>
              <a:buChar char="•"/>
            </a:pPr>
            <a:r>
              <a:rPr lang="en-US" dirty="0"/>
              <a:t>Thus we can apply IV methods in order to estimate the average effect of becoming a member.</a:t>
            </a:r>
          </a:p>
          <a:p>
            <a:endParaRPr lang="en-US" dirty="0"/>
          </a:p>
          <a:p>
            <a:r>
              <a:rPr lang="en-US" dirty="0"/>
              <a:t>2.50-3.20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869FB-7ADA-4319-BE08-C9F47C1B0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7909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3.xml"/><Relationship Id="rId1" Type="http://schemas.openxmlformats.org/officeDocument/2006/relationships/tags" Target="../tags/tag4.xml"/><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3.xml"/><Relationship Id="rId1" Type="http://schemas.openxmlformats.org/officeDocument/2006/relationships/tags" Target="../tags/tag5.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3.xml"/><Relationship Id="rId1" Type="http://schemas.openxmlformats.org/officeDocument/2006/relationships/tags" Target="../tags/tag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3.xml"/><Relationship Id="rId1" Type="http://schemas.openxmlformats.org/officeDocument/2006/relationships/tags" Target="../tags/tag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9.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628B4-9B00-4824-9DAB-165B31CC48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A5CAEF-BA40-46EB-B368-3661099A33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96B1F9-8852-44BD-9E9E-719DC77BD045}"/>
              </a:ext>
            </a:extLst>
          </p:cNvPr>
          <p:cNvSpPr>
            <a:spLocks noGrp="1"/>
          </p:cNvSpPr>
          <p:nvPr>
            <p:ph type="dt" sz="half" idx="10"/>
          </p:nvPr>
        </p:nvSpPr>
        <p:spPr/>
        <p:txBody>
          <a:bodyPr/>
          <a:lstStyle/>
          <a:p>
            <a:fld id="{8CCD7EBB-F601-43A1-A8EE-D4CDD666D368}" type="datetimeFigureOut">
              <a:rPr lang="en-US" smtClean="0"/>
              <a:t>1/9/2026</a:t>
            </a:fld>
            <a:endParaRPr lang="en-US"/>
          </a:p>
        </p:txBody>
      </p:sp>
      <p:sp>
        <p:nvSpPr>
          <p:cNvPr id="5" name="Footer Placeholder 4">
            <a:extLst>
              <a:ext uri="{FF2B5EF4-FFF2-40B4-BE49-F238E27FC236}">
                <a16:creationId xmlns:a16="http://schemas.microsoft.com/office/drawing/2014/main" id="{4864BDBB-A8C6-4220-A6A6-ED2BC5784B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EA371-4A16-453A-A38A-28DCA1C8C0FB}"/>
              </a:ext>
            </a:extLst>
          </p:cNvPr>
          <p:cNvSpPr>
            <a:spLocks noGrp="1"/>
          </p:cNvSpPr>
          <p:nvPr>
            <p:ph type="sldNum" sz="quarter" idx="12"/>
          </p:nvPr>
        </p:nvSpPr>
        <p:spPr/>
        <p:txBody>
          <a:bodyPr/>
          <a:lstStyle/>
          <a:p>
            <a:fld id="{CF7973E4-C16C-4A45-8CD8-910A0C4F6DC7}" type="slidenum">
              <a:rPr lang="en-US" smtClean="0"/>
              <a:t>‹#›</a:t>
            </a:fld>
            <a:endParaRPr lang="en-US"/>
          </a:p>
        </p:txBody>
      </p:sp>
    </p:spTree>
    <p:extLst>
      <p:ext uri="{BB962C8B-B14F-4D97-AF65-F5344CB8AC3E}">
        <p14:creationId xmlns:p14="http://schemas.microsoft.com/office/powerpoint/2010/main" val="364749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429D5-01AC-4A71-874E-C510988B7A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38BC94-14EC-445B-9486-0C7A46CDA1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0DC0A9-86E3-4064-BAFD-53B56F238DAE}"/>
              </a:ext>
            </a:extLst>
          </p:cNvPr>
          <p:cNvSpPr>
            <a:spLocks noGrp="1"/>
          </p:cNvSpPr>
          <p:nvPr>
            <p:ph type="dt" sz="half" idx="10"/>
          </p:nvPr>
        </p:nvSpPr>
        <p:spPr/>
        <p:txBody>
          <a:bodyPr/>
          <a:lstStyle/>
          <a:p>
            <a:fld id="{8CCD7EBB-F601-43A1-A8EE-D4CDD666D368}" type="datetimeFigureOut">
              <a:rPr lang="en-US" smtClean="0"/>
              <a:t>1/9/2026</a:t>
            </a:fld>
            <a:endParaRPr lang="en-US"/>
          </a:p>
        </p:txBody>
      </p:sp>
      <p:sp>
        <p:nvSpPr>
          <p:cNvPr id="5" name="Footer Placeholder 4">
            <a:extLst>
              <a:ext uri="{FF2B5EF4-FFF2-40B4-BE49-F238E27FC236}">
                <a16:creationId xmlns:a16="http://schemas.microsoft.com/office/drawing/2014/main" id="{1B5112BE-D7E1-41F3-AFCA-4470A04AE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C8DEE-51E5-49D7-B35F-C40DB7DE5D8A}"/>
              </a:ext>
            </a:extLst>
          </p:cNvPr>
          <p:cNvSpPr>
            <a:spLocks noGrp="1"/>
          </p:cNvSpPr>
          <p:nvPr>
            <p:ph type="sldNum" sz="quarter" idx="12"/>
          </p:nvPr>
        </p:nvSpPr>
        <p:spPr/>
        <p:txBody>
          <a:bodyPr/>
          <a:lstStyle/>
          <a:p>
            <a:fld id="{CF7973E4-C16C-4A45-8CD8-910A0C4F6DC7}" type="slidenum">
              <a:rPr lang="en-US" smtClean="0"/>
              <a:t>‹#›</a:t>
            </a:fld>
            <a:endParaRPr lang="en-US"/>
          </a:p>
        </p:txBody>
      </p:sp>
    </p:spTree>
    <p:extLst>
      <p:ext uri="{BB962C8B-B14F-4D97-AF65-F5344CB8AC3E}">
        <p14:creationId xmlns:p14="http://schemas.microsoft.com/office/powerpoint/2010/main" val="325382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776711-6B70-48D9-B153-C3B9028199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F71F95-C90C-45F5-8CB7-8C4D8FB6E1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F01D28-F5BA-4312-9B0B-DB74217A33CA}"/>
              </a:ext>
            </a:extLst>
          </p:cNvPr>
          <p:cNvSpPr>
            <a:spLocks noGrp="1"/>
          </p:cNvSpPr>
          <p:nvPr>
            <p:ph type="dt" sz="half" idx="10"/>
          </p:nvPr>
        </p:nvSpPr>
        <p:spPr/>
        <p:txBody>
          <a:bodyPr/>
          <a:lstStyle/>
          <a:p>
            <a:fld id="{8CCD7EBB-F601-43A1-A8EE-D4CDD666D368}" type="datetimeFigureOut">
              <a:rPr lang="en-US" smtClean="0"/>
              <a:t>1/9/2026</a:t>
            </a:fld>
            <a:endParaRPr lang="en-US"/>
          </a:p>
        </p:txBody>
      </p:sp>
      <p:sp>
        <p:nvSpPr>
          <p:cNvPr id="5" name="Footer Placeholder 4">
            <a:extLst>
              <a:ext uri="{FF2B5EF4-FFF2-40B4-BE49-F238E27FC236}">
                <a16:creationId xmlns:a16="http://schemas.microsoft.com/office/drawing/2014/main" id="{8E1F2CF8-3842-4748-80B2-7B8C1E2305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71FD2B-24C0-4252-B68E-EFAB80755965}"/>
              </a:ext>
            </a:extLst>
          </p:cNvPr>
          <p:cNvSpPr>
            <a:spLocks noGrp="1"/>
          </p:cNvSpPr>
          <p:nvPr>
            <p:ph type="sldNum" sz="quarter" idx="12"/>
          </p:nvPr>
        </p:nvSpPr>
        <p:spPr/>
        <p:txBody>
          <a:bodyPr/>
          <a:lstStyle/>
          <a:p>
            <a:fld id="{CF7973E4-C16C-4A45-8CD8-910A0C4F6DC7}" type="slidenum">
              <a:rPr lang="en-US" smtClean="0"/>
              <a:t>‹#›</a:t>
            </a:fld>
            <a:endParaRPr lang="en-US"/>
          </a:p>
        </p:txBody>
      </p:sp>
    </p:spTree>
    <p:extLst>
      <p:ext uri="{BB962C8B-B14F-4D97-AF65-F5344CB8AC3E}">
        <p14:creationId xmlns:p14="http://schemas.microsoft.com/office/powerpoint/2010/main" val="4094144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95782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2446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193756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80051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1/9/2026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07884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1/9/2026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7648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1/9/2026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89856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47046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0EA3A-63B9-436F-8CD6-68291B5532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BD7051-D6AE-4CA5-882A-096DA6A4A2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3FA912-604B-4A71-8453-2A627D7846A7}"/>
              </a:ext>
            </a:extLst>
          </p:cNvPr>
          <p:cNvSpPr>
            <a:spLocks noGrp="1"/>
          </p:cNvSpPr>
          <p:nvPr>
            <p:ph type="dt" sz="half" idx="10"/>
          </p:nvPr>
        </p:nvSpPr>
        <p:spPr/>
        <p:txBody>
          <a:bodyPr/>
          <a:lstStyle/>
          <a:p>
            <a:fld id="{8CCD7EBB-F601-43A1-A8EE-D4CDD666D368}" type="datetimeFigureOut">
              <a:rPr lang="en-US" smtClean="0"/>
              <a:t>1/9/2026</a:t>
            </a:fld>
            <a:endParaRPr lang="en-US"/>
          </a:p>
        </p:txBody>
      </p:sp>
      <p:sp>
        <p:nvSpPr>
          <p:cNvPr id="5" name="Footer Placeholder 4">
            <a:extLst>
              <a:ext uri="{FF2B5EF4-FFF2-40B4-BE49-F238E27FC236}">
                <a16:creationId xmlns:a16="http://schemas.microsoft.com/office/drawing/2014/main" id="{7D02DCDF-D569-4C12-B639-6AADF6048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18C01-048E-4C0D-B750-DE959DECD034}"/>
              </a:ext>
            </a:extLst>
          </p:cNvPr>
          <p:cNvSpPr>
            <a:spLocks noGrp="1"/>
          </p:cNvSpPr>
          <p:nvPr>
            <p:ph type="sldNum" sz="quarter" idx="12"/>
          </p:nvPr>
        </p:nvSpPr>
        <p:spPr/>
        <p:txBody>
          <a:bodyPr/>
          <a:lstStyle/>
          <a:p>
            <a:fld id="{CF7973E4-C16C-4A45-8CD8-910A0C4F6DC7}" type="slidenum">
              <a:rPr lang="en-US" smtClean="0"/>
              <a:t>‹#›</a:t>
            </a:fld>
            <a:endParaRPr lang="en-US"/>
          </a:p>
        </p:txBody>
      </p:sp>
    </p:spTree>
    <p:extLst>
      <p:ext uri="{BB962C8B-B14F-4D97-AF65-F5344CB8AC3E}">
        <p14:creationId xmlns:p14="http://schemas.microsoft.com/office/powerpoint/2010/main" val="28179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1/9/2026</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53594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02099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9220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743963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44146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1/9/2026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50737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1/9/2026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61332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57136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489564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8CCDEFA-A1AA-574B-AF16-964599D7EB57}"/>
              </a:ext>
            </a:extLst>
          </p:cNvPr>
          <p:cNvSpPr/>
          <p:nvPr userDrawn="1"/>
        </p:nvSpPr>
        <p:spPr>
          <a:xfrm flipV="1">
            <a:off x="0" y="0"/>
            <a:ext cx="12192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A595F028-6849-E943-903D-4C629E24E358}"/>
              </a:ext>
            </a:extLst>
          </p:cNvPr>
          <p:cNvPicPr>
            <a:picLocks noChangeAspect="1"/>
          </p:cNvPicPr>
          <p:nvPr userDrawn="1"/>
        </p:nvPicPr>
        <p:blipFill rotWithShape="1">
          <a:blip r:embed="rId3"/>
          <a:srcRect b="8411"/>
          <a:stretch/>
        </p:blipFill>
        <p:spPr>
          <a:xfrm>
            <a:off x="5855544" y="-81185"/>
            <a:ext cx="4997987" cy="2367186"/>
          </a:xfrm>
          <a:prstGeom prst="rect">
            <a:avLst/>
          </a:prstGeom>
        </p:spPr>
      </p:pic>
      <p:sp>
        <p:nvSpPr>
          <p:cNvPr id="9" name="Rectangle 8">
            <a:extLst>
              <a:ext uri="{FF2B5EF4-FFF2-40B4-BE49-F238E27FC236}">
                <a16:creationId xmlns:a16="http://schemas.microsoft.com/office/drawing/2014/main" id="{C7EE7821-B99D-40B5-BB80-7ADDCA64ED01}"/>
              </a:ext>
            </a:extLst>
          </p:cNvPr>
          <p:cNvSpPr/>
          <p:nvPr userDrawn="1"/>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10" name="Rectangle 9">
            <a:extLst>
              <a:ext uri="{FF2B5EF4-FFF2-40B4-BE49-F238E27FC236}">
                <a16:creationId xmlns:a16="http://schemas.microsoft.com/office/drawing/2014/main" id="{C0F89A6E-EC3D-4D01-A612-82F333F036F2}"/>
              </a:ext>
            </a:extLst>
          </p:cNvPr>
          <p:cNvSpPr/>
          <p:nvPr userDrawn="1"/>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17" name="Rectangle 16">
            <a:extLst>
              <a:ext uri="{FF2B5EF4-FFF2-40B4-BE49-F238E27FC236}">
                <a16:creationId xmlns:a16="http://schemas.microsoft.com/office/drawing/2014/main" id="{993B4DC8-CB0A-F84C-B0CD-D70C9DCEC99A}"/>
              </a:ext>
            </a:extLst>
          </p:cNvPr>
          <p:cNvSpPr/>
          <p:nvPr userDrawn="1"/>
        </p:nvSpPr>
        <p:spPr>
          <a:xfrm>
            <a:off x="1524000" y="4571294"/>
            <a:ext cx="3875315" cy="4571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F281C36-9698-D749-8D2A-E616C8AA591C}"/>
              </a:ext>
            </a:extLst>
          </p:cNvPr>
          <p:cNvSpPr/>
          <p:nvPr userDrawn="1"/>
        </p:nvSpPr>
        <p:spPr>
          <a:xfrm>
            <a:off x="6551988" y="418467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20" name="Rectangle 19">
            <a:extLst>
              <a:ext uri="{FF2B5EF4-FFF2-40B4-BE49-F238E27FC236}">
                <a16:creationId xmlns:a16="http://schemas.microsoft.com/office/drawing/2014/main" id="{18B9DB1F-E7B2-2347-B257-F5B65CC6196E}"/>
              </a:ext>
            </a:extLst>
          </p:cNvPr>
          <p:cNvSpPr/>
          <p:nvPr userDrawn="1"/>
        </p:nvSpPr>
        <p:spPr>
          <a:xfrm>
            <a:off x="6551988" y="418467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24" name="Subtitle 2">
            <a:extLst>
              <a:ext uri="{FF2B5EF4-FFF2-40B4-BE49-F238E27FC236}">
                <a16:creationId xmlns:a16="http://schemas.microsoft.com/office/drawing/2014/main" id="{CB4E594B-1EC4-3D48-9849-DC0D18081152}"/>
              </a:ext>
            </a:extLst>
          </p:cNvPr>
          <p:cNvSpPr txBox="1">
            <a:spLocks/>
          </p:cNvSpPr>
          <p:nvPr userDrawn="1"/>
        </p:nvSpPr>
        <p:spPr>
          <a:xfrm>
            <a:off x="2101175" y="5618310"/>
            <a:ext cx="9144000" cy="6438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Tx/>
              <a:buNone/>
              <a:tabLst/>
              <a:defRPr sz="240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150000"/>
              </a:lnSpc>
              <a:spcBef>
                <a:spcPts val="500"/>
              </a:spcBef>
              <a:buFontTx/>
              <a:buNone/>
              <a:tabLst/>
              <a:defRPr sz="2000" kern="1200">
                <a:solidFill>
                  <a:schemeClr val="tx1"/>
                </a:solidFill>
                <a:latin typeface="Segoe UI" panose="020B0502040204020203" pitchFamily="34" charset="0"/>
                <a:ea typeface="+mn-ea"/>
                <a:cs typeface="Segoe UI" panose="020B0502040204020203" pitchFamily="34" charset="0"/>
              </a:defRPr>
            </a:lvl2pPr>
            <a:lvl3pPr marL="914400" indent="0" algn="ctr" defTabSz="914400" rtl="0" eaLnBrk="1" latinLnBrk="0" hangingPunct="1">
              <a:lnSpc>
                <a:spcPct val="150000"/>
              </a:lnSpc>
              <a:spcBef>
                <a:spcPts val="500"/>
              </a:spcBef>
              <a:buFontTx/>
              <a:buNone/>
              <a:tabLst/>
              <a:defRPr sz="1800" kern="1200">
                <a:solidFill>
                  <a:schemeClr val="tx1"/>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150000"/>
              </a:lnSpc>
              <a:spcBef>
                <a:spcPts val="500"/>
              </a:spcBef>
              <a:buFontTx/>
              <a:buNone/>
              <a:tabLst/>
              <a:defRPr sz="1600" kern="1200">
                <a:solidFill>
                  <a:schemeClr val="tx1"/>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150000"/>
              </a:lnSpc>
              <a:spcBef>
                <a:spcPts val="500"/>
              </a:spcBef>
              <a:buFontTx/>
              <a:buNone/>
              <a:tabLst/>
              <a:defRPr sz="1600" kern="1200">
                <a:solidFill>
                  <a:schemeClr val="tx1"/>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b="0" i="1" dirty="0">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09354151-7324-40FE-BFDE-286782E5D89F}"/>
              </a:ext>
            </a:extLst>
          </p:cNvPr>
          <p:cNvSpPr>
            <a:spLocks noGrp="1"/>
          </p:cNvSpPr>
          <p:nvPr>
            <p:ph type="ctrTitle"/>
          </p:nvPr>
        </p:nvSpPr>
        <p:spPr>
          <a:xfrm>
            <a:off x="1524000" y="2374709"/>
            <a:ext cx="9144000" cy="1580883"/>
          </a:xfrm>
        </p:spPr>
        <p:txBody>
          <a:bodyPr anchor="b"/>
          <a:lstStyle>
            <a:lvl1pPr algn="l">
              <a:defRPr sz="4400" b="0" i="0">
                <a:solidFill>
                  <a:schemeClr val="accent1"/>
                </a:solidFill>
                <a:latin typeface="Segoe UI Semibold" panose="020B0502040204020203" pitchFamily="34" charset="0"/>
                <a:cs typeface="Segoe UI Semibold" panose="020B0502040204020203"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28A5CB0-8FF2-4FF0-9F54-0666C0DA463A}"/>
              </a:ext>
            </a:extLst>
          </p:cNvPr>
          <p:cNvSpPr>
            <a:spLocks noGrp="1"/>
          </p:cNvSpPr>
          <p:nvPr>
            <p:ph type="subTitle" idx="1"/>
          </p:nvPr>
        </p:nvSpPr>
        <p:spPr>
          <a:xfrm>
            <a:off x="1524000" y="4001311"/>
            <a:ext cx="9144000" cy="569984"/>
          </a:xfrm>
        </p:spPr>
        <p:txBody>
          <a:bodyP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Text Placeholder 4">
            <a:extLst>
              <a:ext uri="{FF2B5EF4-FFF2-40B4-BE49-F238E27FC236}">
                <a16:creationId xmlns:a16="http://schemas.microsoft.com/office/drawing/2014/main" id="{FB48DFC9-6CB1-5D46-8D98-CC394ABC5C83}"/>
              </a:ext>
            </a:extLst>
          </p:cNvPr>
          <p:cNvSpPr>
            <a:spLocks noGrp="1"/>
          </p:cNvSpPr>
          <p:nvPr>
            <p:ph type="body" sz="quarter" idx="10"/>
          </p:nvPr>
        </p:nvSpPr>
        <p:spPr>
          <a:xfrm>
            <a:off x="1524000" y="4616450"/>
            <a:ext cx="6970713" cy="666750"/>
          </a:xfrm>
        </p:spPr>
        <p:txBody>
          <a:bodyPr>
            <a:normAutofit/>
          </a:bodyPr>
          <a:lstStyle>
            <a:lvl1pPr marL="0" indent="0">
              <a:buFont typeface="Arial" panose="020B0604020202020204" pitchFamily="34" charset="0"/>
              <a:buNone/>
              <a:defRPr sz="1800" b="0" i="1">
                <a:solidFill>
                  <a:schemeClr val="tx1"/>
                </a:solidFill>
                <a:latin typeface="Segoe UI Semilight" panose="020B0402040204020203" pitchFamily="34" charset="0"/>
                <a:cs typeface="Segoe UI Semilight" panose="020B0402040204020203" pitchFamily="34" charset="0"/>
              </a:defRPr>
            </a:lvl1pPr>
            <a:lvl2pPr marL="457200" indent="0">
              <a:buFont typeface="Arial" panose="020B0604020202020204" pitchFamily="34" charset="0"/>
              <a:buNone/>
              <a:defRPr>
                <a:solidFill>
                  <a:schemeClr val="bg1"/>
                </a:solidFill>
              </a:defRPr>
            </a:lvl2pPr>
            <a:lvl3pPr marL="914400" indent="0">
              <a:buFont typeface="Arial" panose="020B0604020202020204" pitchFamily="34" charset="0"/>
              <a:buNone/>
              <a:defRPr>
                <a:solidFill>
                  <a:schemeClr val="bg1"/>
                </a:solidFill>
              </a:defRPr>
            </a:lvl3pPr>
            <a:lvl4pPr marL="1371600" indent="0">
              <a:buFont typeface="Arial" panose="020B0604020202020204" pitchFamily="34" charset="0"/>
              <a:buNone/>
              <a:defRPr>
                <a:solidFill>
                  <a:schemeClr val="bg1"/>
                </a:solidFill>
              </a:defRPr>
            </a:lvl4pPr>
            <a:lvl5pPr marL="1828800" indent="0">
              <a:buFont typeface="Arial" panose="020B0604020202020204" pitchFamily="34" charset="0"/>
              <a:buNone/>
              <a:defRPr>
                <a:solidFill>
                  <a:schemeClr val="bg1"/>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1029537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3050F-5ABA-4654-99F4-5A5D93E79B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ADEA50-3D3A-4443-AD7B-20926033AC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D96368-D577-486B-AABD-85C96596E325}"/>
              </a:ext>
            </a:extLst>
          </p:cNvPr>
          <p:cNvSpPr>
            <a:spLocks noGrp="1"/>
          </p:cNvSpPr>
          <p:nvPr>
            <p:ph type="dt" sz="half" idx="10"/>
          </p:nvPr>
        </p:nvSpPr>
        <p:spPr/>
        <p:txBody>
          <a:bodyPr/>
          <a:lstStyle/>
          <a:p>
            <a:fld id="{8CCD7EBB-F601-43A1-A8EE-D4CDD666D368}" type="datetimeFigureOut">
              <a:rPr lang="en-US" smtClean="0"/>
              <a:t>1/9/2026</a:t>
            </a:fld>
            <a:endParaRPr lang="en-US"/>
          </a:p>
        </p:txBody>
      </p:sp>
      <p:sp>
        <p:nvSpPr>
          <p:cNvPr id="5" name="Footer Placeholder 4">
            <a:extLst>
              <a:ext uri="{FF2B5EF4-FFF2-40B4-BE49-F238E27FC236}">
                <a16:creationId xmlns:a16="http://schemas.microsoft.com/office/drawing/2014/main" id="{DAA5785B-FE38-4B94-8607-B4BFD50748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B1AEF-EBAC-4E13-85BF-784C96E79A0C}"/>
              </a:ext>
            </a:extLst>
          </p:cNvPr>
          <p:cNvSpPr>
            <a:spLocks noGrp="1"/>
          </p:cNvSpPr>
          <p:nvPr>
            <p:ph type="sldNum" sz="quarter" idx="12"/>
          </p:nvPr>
        </p:nvSpPr>
        <p:spPr/>
        <p:txBody>
          <a:bodyPr/>
          <a:lstStyle/>
          <a:p>
            <a:fld id="{CF7973E4-C16C-4A45-8CD8-910A0C4F6DC7}" type="slidenum">
              <a:rPr lang="en-US" smtClean="0"/>
              <a:t>‹#›</a:t>
            </a:fld>
            <a:endParaRPr lang="en-US"/>
          </a:p>
        </p:txBody>
      </p:sp>
    </p:spTree>
    <p:extLst>
      <p:ext uri="{BB962C8B-B14F-4D97-AF65-F5344CB8AC3E}">
        <p14:creationId xmlns:p14="http://schemas.microsoft.com/office/powerpoint/2010/main" val="30781754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CB2E62-99AB-8C40-80A0-0FE7B47079B1}"/>
              </a:ext>
            </a:extLst>
          </p:cNvPr>
          <p:cNvSpPr/>
          <p:nvPr userDrawn="1"/>
        </p:nvSpPr>
        <p:spPr>
          <a:xfrm>
            <a:off x="0" y="1"/>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354151-7324-40FE-BFDE-286782E5D89F}"/>
              </a:ext>
            </a:extLst>
          </p:cNvPr>
          <p:cNvSpPr>
            <a:spLocks noGrp="1"/>
          </p:cNvSpPr>
          <p:nvPr>
            <p:ph type="ctrTitle"/>
          </p:nvPr>
        </p:nvSpPr>
        <p:spPr>
          <a:xfrm>
            <a:off x="1524000" y="1141826"/>
            <a:ext cx="6220968" cy="4574349"/>
          </a:xfrm>
        </p:spPr>
        <p:txBody>
          <a:bodyPr anchor="ctr" anchorCtr="0"/>
          <a:lstStyle>
            <a:lvl1pPr algn="l">
              <a:defRPr sz="6000" b="0" i="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9" name="Rectangle 8">
            <a:extLst>
              <a:ext uri="{FF2B5EF4-FFF2-40B4-BE49-F238E27FC236}">
                <a16:creationId xmlns:a16="http://schemas.microsoft.com/office/drawing/2014/main" id="{C7EE7821-B99D-40B5-BB80-7ADDCA64ED01}"/>
              </a:ext>
            </a:extLst>
          </p:cNvPr>
          <p:cNvSpPr/>
          <p:nvPr userDrawn="1"/>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10" name="Rectangle 9">
            <a:extLst>
              <a:ext uri="{FF2B5EF4-FFF2-40B4-BE49-F238E27FC236}">
                <a16:creationId xmlns:a16="http://schemas.microsoft.com/office/drawing/2014/main" id="{C0F89A6E-EC3D-4D01-A612-82F333F036F2}"/>
              </a:ext>
            </a:extLst>
          </p:cNvPr>
          <p:cNvSpPr/>
          <p:nvPr userDrawn="1"/>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5" name="Content Placeholder 4">
            <a:extLst>
              <a:ext uri="{FF2B5EF4-FFF2-40B4-BE49-F238E27FC236}">
                <a16:creationId xmlns:a16="http://schemas.microsoft.com/office/drawing/2014/main" id="{DD06DA68-0CCE-6946-81EB-FAE313889183}"/>
              </a:ext>
            </a:extLst>
          </p:cNvPr>
          <p:cNvSpPr>
            <a:spLocks noGrp="1"/>
          </p:cNvSpPr>
          <p:nvPr>
            <p:ph sz="quarter" idx="10"/>
          </p:nvPr>
        </p:nvSpPr>
        <p:spPr>
          <a:xfrm>
            <a:off x="7744968" y="1116013"/>
            <a:ext cx="3109150" cy="46545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7902630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43D79A-454A-4D02-AC70-A3C236E680FD}"/>
              </a:ext>
            </a:extLst>
          </p:cNvPr>
          <p:cNvSpPr/>
          <p:nvPr userDrawn="1"/>
        </p:nvSpPr>
        <p:spPr>
          <a:xfrm flipV="1">
            <a:off x="0" y="-462"/>
            <a:ext cx="12192000" cy="16911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ABEA609-838B-3E42-9FB4-8287C7453CF0}"/>
              </a:ext>
            </a:extLst>
          </p:cNvPr>
          <p:cNvPicPr>
            <a:picLocks noChangeAspect="1"/>
          </p:cNvPicPr>
          <p:nvPr userDrawn="1"/>
        </p:nvPicPr>
        <p:blipFill rotWithShape="1">
          <a:blip r:embed="rId3"/>
          <a:srcRect b="11086"/>
          <a:stretch/>
        </p:blipFill>
        <p:spPr>
          <a:xfrm>
            <a:off x="7653131" y="-77876"/>
            <a:ext cx="3846446" cy="1768564"/>
          </a:xfrm>
          <a:prstGeom prst="rect">
            <a:avLst/>
          </a:prstGeom>
        </p:spPr>
      </p:pic>
      <p:sp>
        <p:nvSpPr>
          <p:cNvPr id="2" name="Title 1">
            <a:extLst>
              <a:ext uri="{FF2B5EF4-FFF2-40B4-BE49-F238E27FC236}">
                <a16:creationId xmlns:a16="http://schemas.microsoft.com/office/drawing/2014/main" id="{E915E9E2-543C-45ED-AFBA-B59EF5BABC5D}"/>
              </a:ext>
            </a:extLst>
          </p:cNvPr>
          <p:cNvSpPr>
            <a:spLocks noGrp="1"/>
          </p:cNvSpPr>
          <p:nvPr>
            <p:ph type="title"/>
          </p:nvPr>
        </p:nvSpPr>
        <p:spPr>
          <a:xfrm>
            <a:off x="838200" y="681037"/>
            <a:ext cx="10515600" cy="1009651"/>
          </a:xfrm>
        </p:spPr>
        <p:txBody>
          <a:bodyPr/>
          <a:lstStyle>
            <a:lvl1pPr>
              <a:defRPr b="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03FF68B-878B-49D3-B661-4490FB07DFF1}"/>
              </a:ext>
            </a:extLst>
          </p:cNvPr>
          <p:cNvSpPr>
            <a:spLocks noGrp="1"/>
          </p:cNvSpPr>
          <p:nvPr>
            <p:ph idx="1"/>
          </p:nvPr>
        </p:nvSpPr>
        <p:spPr/>
        <p:txBody>
          <a:bodyPr/>
          <a:lstStyle>
            <a:lvl1pPr marL="344488" indent="-344488">
              <a:buFontTx/>
              <a:buBlip>
                <a:blip r:embed="rId4"/>
              </a:buBlip>
              <a:tabLst/>
              <a:defRPr>
                <a:solidFill>
                  <a:schemeClr val="tx1"/>
                </a:solidFill>
              </a:defRPr>
            </a:lvl1pPr>
            <a:lvl2pPr marL="806450" indent="-349250">
              <a:buFontTx/>
              <a:buBlip>
                <a:blip r:embed="rId4"/>
              </a:buBlip>
              <a:tabLst/>
              <a:defRPr>
                <a:solidFill>
                  <a:schemeClr val="tx1"/>
                </a:solidFill>
              </a:defRPr>
            </a:lvl2pPr>
            <a:lvl3pPr marL="1260475" indent="-346075">
              <a:buFontTx/>
              <a:buBlip>
                <a:blip r:embed="rId4"/>
              </a:buBlip>
              <a:tabLst/>
              <a:defRPr>
                <a:solidFill>
                  <a:schemeClr val="tx1"/>
                </a:solidFill>
              </a:defRPr>
            </a:lvl3pPr>
            <a:lvl4pPr marL="1714500" indent="-342900">
              <a:buFontTx/>
              <a:buBlip>
                <a:blip r:embed="rId4"/>
              </a:buBlip>
              <a:tabLst/>
              <a:defRPr>
                <a:solidFill>
                  <a:schemeClr val="tx1"/>
                </a:solidFill>
              </a:defRPr>
            </a:lvl4pPr>
            <a:lvl5pPr marL="2176463" indent="-347663">
              <a:buFontTx/>
              <a:buBlip>
                <a:blip r:embed="rId4"/>
              </a:buBlip>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6906502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5772AE-9E02-8946-897D-B1DBC6BB8359}"/>
              </a:ext>
            </a:extLst>
          </p:cNvPr>
          <p:cNvSpPr/>
          <p:nvPr userDrawn="1"/>
        </p:nvSpPr>
        <p:spPr>
          <a:xfrm flipV="1">
            <a:off x="0" y="-462"/>
            <a:ext cx="12192000" cy="16911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7A4D093D-AEEF-224B-8E7C-393D7C6FCAD3}"/>
              </a:ext>
            </a:extLst>
          </p:cNvPr>
          <p:cNvPicPr>
            <a:picLocks noChangeAspect="1"/>
          </p:cNvPicPr>
          <p:nvPr userDrawn="1"/>
        </p:nvPicPr>
        <p:blipFill rotWithShape="1">
          <a:blip r:embed="rId3"/>
          <a:srcRect b="11086"/>
          <a:stretch/>
        </p:blipFill>
        <p:spPr>
          <a:xfrm>
            <a:off x="7653131" y="-77876"/>
            <a:ext cx="3846446" cy="1768564"/>
          </a:xfrm>
          <a:prstGeom prst="rect">
            <a:avLst/>
          </a:prstGeom>
        </p:spPr>
      </p:pic>
      <p:sp>
        <p:nvSpPr>
          <p:cNvPr id="2" name="Title 1">
            <a:extLst>
              <a:ext uri="{FF2B5EF4-FFF2-40B4-BE49-F238E27FC236}">
                <a16:creationId xmlns:a16="http://schemas.microsoft.com/office/drawing/2014/main" id="{1EF33DDD-A3E6-43CD-80B6-694BD305EADF}"/>
              </a:ext>
            </a:extLst>
          </p:cNvPr>
          <p:cNvSpPr>
            <a:spLocks noGrp="1"/>
          </p:cNvSpPr>
          <p:nvPr>
            <p:ph type="title"/>
          </p:nvPr>
        </p:nvSpPr>
        <p:spPr>
          <a:xfrm>
            <a:off x="838200" y="681037"/>
            <a:ext cx="10515600" cy="1009651"/>
          </a:xfrm>
        </p:spPr>
        <p:txBody>
          <a:bodyPr/>
          <a:lstStyle>
            <a:lvl1pPr>
              <a:defRPr b="0">
                <a:solidFill>
                  <a:schemeClr val="bg1"/>
                </a:solidFill>
              </a:defRPr>
            </a:lvl1pPr>
          </a:lstStyle>
          <a:p>
            <a:r>
              <a:rPr lang="en-US" dirty="0"/>
              <a:t>Click to edit Master title style</a:t>
            </a:r>
          </a:p>
        </p:txBody>
      </p:sp>
      <p:sp>
        <p:nvSpPr>
          <p:cNvPr id="6" name="Content Placeholder 2">
            <a:extLst>
              <a:ext uri="{FF2B5EF4-FFF2-40B4-BE49-F238E27FC236}">
                <a16:creationId xmlns:a16="http://schemas.microsoft.com/office/drawing/2014/main" id="{4536F5F1-66E9-8B43-A760-BD4A7EDEC78B}"/>
              </a:ext>
            </a:extLst>
          </p:cNvPr>
          <p:cNvSpPr>
            <a:spLocks noGrp="1"/>
          </p:cNvSpPr>
          <p:nvPr>
            <p:ph idx="10"/>
          </p:nvPr>
        </p:nvSpPr>
        <p:spPr>
          <a:xfrm>
            <a:off x="838200" y="1825625"/>
            <a:ext cx="5181600" cy="4351338"/>
          </a:xfrm>
        </p:spPr>
        <p:txBody>
          <a:bodyPr/>
          <a:lstStyle>
            <a:lvl1pPr marL="344488" indent="-344488">
              <a:buFontTx/>
              <a:buBlip>
                <a:blip r:embed="rId4"/>
              </a:buBlip>
              <a:tabLst/>
              <a:defRPr>
                <a:solidFill>
                  <a:schemeClr val="tx1"/>
                </a:solidFill>
              </a:defRPr>
            </a:lvl1pPr>
            <a:lvl2pPr marL="806450" indent="-349250">
              <a:buFontTx/>
              <a:buBlip>
                <a:blip r:embed="rId4"/>
              </a:buBlip>
              <a:tabLst/>
              <a:defRPr>
                <a:solidFill>
                  <a:schemeClr val="tx1"/>
                </a:solidFill>
              </a:defRPr>
            </a:lvl2pPr>
            <a:lvl3pPr marL="1260475" indent="-346075">
              <a:buFontTx/>
              <a:buBlip>
                <a:blip r:embed="rId4"/>
              </a:buBlip>
              <a:tabLst/>
              <a:defRPr>
                <a:solidFill>
                  <a:schemeClr val="tx1"/>
                </a:solidFill>
              </a:defRPr>
            </a:lvl3pPr>
            <a:lvl4pPr marL="1714500" indent="-342900">
              <a:buFontTx/>
              <a:buBlip>
                <a:blip r:embed="rId4"/>
              </a:buBlip>
              <a:tabLst/>
              <a:defRPr>
                <a:solidFill>
                  <a:schemeClr val="tx1"/>
                </a:solidFill>
              </a:defRPr>
            </a:lvl4pPr>
            <a:lvl5pPr marL="2176463" indent="-347663">
              <a:buFontTx/>
              <a:buBlip>
                <a:blip r:embed="rId4"/>
              </a:buBlip>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DAB647FD-CFB8-2F47-8D53-F3F9397A1A94}"/>
              </a:ext>
            </a:extLst>
          </p:cNvPr>
          <p:cNvSpPr>
            <a:spLocks noGrp="1"/>
          </p:cNvSpPr>
          <p:nvPr>
            <p:ph idx="11"/>
          </p:nvPr>
        </p:nvSpPr>
        <p:spPr>
          <a:xfrm>
            <a:off x="6172202" y="1825625"/>
            <a:ext cx="5181600" cy="4351338"/>
          </a:xfrm>
        </p:spPr>
        <p:txBody>
          <a:bodyPr/>
          <a:lstStyle>
            <a:lvl1pPr marL="344488" indent="-344488">
              <a:buFontTx/>
              <a:buBlip>
                <a:blip r:embed="rId4"/>
              </a:buBlip>
              <a:tabLst/>
              <a:defRPr>
                <a:solidFill>
                  <a:schemeClr val="tx1"/>
                </a:solidFill>
              </a:defRPr>
            </a:lvl1pPr>
            <a:lvl2pPr marL="806450" indent="-349250">
              <a:buFontTx/>
              <a:buBlip>
                <a:blip r:embed="rId4"/>
              </a:buBlip>
              <a:tabLst/>
              <a:defRPr>
                <a:solidFill>
                  <a:schemeClr val="tx1"/>
                </a:solidFill>
              </a:defRPr>
            </a:lvl2pPr>
            <a:lvl3pPr marL="1260475" indent="-346075">
              <a:buFontTx/>
              <a:buBlip>
                <a:blip r:embed="rId4"/>
              </a:buBlip>
              <a:tabLst/>
              <a:defRPr>
                <a:solidFill>
                  <a:schemeClr val="tx1"/>
                </a:solidFill>
              </a:defRPr>
            </a:lvl3pPr>
            <a:lvl4pPr marL="1714500" indent="-342900">
              <a:buFontTx/>
              <a:buBlip>
                <a:blip r:embed="rId4"/>
              </a:buBlip>
              <a:tabLst/>
              <a:defRPr>
                <a:solidFill>
                  <a:schemeClr val="tx1"/>
                </a:solidFill>
              </a:defRPr>
            </a:lvl4pPr>
            <a:lvl5pPr marL="2176463" indent="-347663">
              <a:buFontTx/>
              <a:buBlip>
                <a:blip r:embed="rId4"/>
              </a:buBlip>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183193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A58851-3E09-E047-99F2-6CE364060878}"/>
              </a:ext>
            </a:extLst>
          </p:cNvPr>
          <p:cNvSpPr/>
          <p:nvPr userDrawn="1"/>
        </p:nvSpPr>
        <p:spPr>
          <a:xfrm flipV="1">
            <a:off x="0" y="-462"/>
            <a:ext cx="12192000" cy="16911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674FF4FD-B650-9E4D-9303-ABBB59CAF990}"/>
              </a:ext>
            </a:extLst>
          </p:cNvPr>
          <p:cNvPicPr>
            <a:picLocks noChangeAspect="1"/>
          </p:cNvPicPr>
          <p:nvPr userDrawn="1"/>
        </p:nvPicPr>
        <p:blipFill rotWithShape="1">
          <a:blip r:embed="rId3"/>
          <a:srcRect b="11086"/>
          <a:stretch/>
        </p:blipFill>
        <p:spPr>
          <a:xfrm>
            <a:off x="7653131" y="-77876"/>
            <a:ext cx="3846446" cy="1768564"/>
          </a:xfrm>
          <a:prstGeom prst="rect">
            <a:avLst/>
          </a:prstGeom>
        </p:spPr>
      </p:pic>
      <p:sp>
        <p:nvSpPr>
          <p:cNvPr id="2" name="Title 1">
            <a:extLst>
              <a:ext uri="{FF2B5EF4-FFF2-40B4-BE49-F238E27FC236}">
                <a16:creationId xmlns:a16="http://schemas.microsoft.com/office/drawing/2014/main" id="{BBCA9F7C-72F7-44DC-A48C-C036C1F7CBEA}"/>
              </a:ext>
            </a:extLst>
          </p:cNvPr>
          <p:cNvSpPr>
            <a:spLocks noGrp="1"/>
          </p:cNvSpPr>
          <p:nvPr>
            <p:ph type="title"/>
          </p:nvPr>
        </p:nvSpPr>
        <p:spPr>
          <a:xfrm>
            <a:off x="839788" y="668337"/>
            <a:ext cx="10515600" cy="1022351"/>
          </a:xfrm>
        </p:spPr>
        <p:txBody>
          <a:bodyPr/>
          <a:lstStyle>
            <a:lvl1pPr>
              <a:defRPr b="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C5E89BA4-47B3-4517-A662-B1BF9BA4E056}"/>
              </a:ext>
            </a:extLst>
          </p:cNvPr>
          <p:cNvSpPr>
            <a:spLocks noGrp="1"/>
          </p:cNvSpPr>
          <p:nvPr>
            <p:ph type="body" idx="1"/>
          </p:nvPr>
        </p:nvSpPr>
        <p:spPr>
          <a:xfrm>
            <a:off x="839788" y="1681163"/>
            <a:ext cx="5157787" cy="823912"/>
          </a:xfrm>
        </p:spPr>
        <p:txBody>
          <a:bodyPr anchor="b">
            <a:norm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BDF5FD1-736B-4DF5-9400-08A170F3FD9B}"/>
              </a:ext>
            </a:extLst>
          </p:cNvPr>
          <p:cNvSpPr>
            <a:spLocks noGrp="1"/>
          </p:cNvSpPr>
          <p:nvPr>
            <p:ph sz="half" idx="2"/>
          </p:nvPr>
        </p:nvSpPr>
        <p:spPr>
          <a:xfrm>
            <a:off x="839788" y="2505075"/>
            <a:ext cx="5157787" cy="3684588"/>
          </a:xfr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DCF05BF-502A-483A-8626-B740EA44B068}"/>
              </a:ext>
            </a:extLst>
          </p:cNvPr>
          <p:cNvSpPr>
            <a:spLocks noGrp="1"/>
          </p:cNvSpPr>
          <p:nvPr>
            <p:ph type="body" sz="quarter" idx="3"/>
          </p:nvPr>
        </p:nvSpPr>
        <p:spPr>
          <a:xfrm>
            <a:off x="6172200" y="1681163"/>
            <a:ext cx="5183188" cy="823912"/>
          </a:xfrm>
        </p:spPr>
        <p:txBody>
          <a:bodyPr anchor="b">
            <a:norm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AEC87B-066E-4EE2-A41F-A112D176C808}"/>
              </a:ext>
            </a:extLst>
          </p:cNvPr>
          <p:cNvSpPr>
            <a:spLocks noGrp="1"/>
          </p:cNvSpPr>
          <p:nvPr>
            <p:ph sz="quarter" idx="4"/>
          </p:nvPr>
        </p:nvSpPr>
        <p:spPr>
          <a:xfrm>
            <a:off x="6172200" y="2505075"/>
            <a:ext cx="5183188" cy="3684588"/>
          </a:xfr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2548978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Column Value Proposition">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9302091B-106E-4F4B-9427-7D9053A5C996}"/>
              </a:ext>
            </a:extLst>
          </p:cNvPr>
          <p:cNvSpPr/>
          <p:nvPr userDrawn="1"/>
        </p:nvSpPr>
        <p:spPr>
          <a:xfrm>
            <a:off x="1524000" y="2244330"/>
            <a:ext cx="1828800" cy="1828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31E7FFB-B632-9546-B176-84DAE5347C4B}"/>
              </a:ext>
            </a:extLst>
          </p:cNvPr>
          <p:cNvSpPr/>
          <p:nvPr userDrawn="1"/>
        </p:nvSpPr>
        <p:spPr>
          <a:xfrm>
            <a:off x="4978400" y="2244330"/>
            <a:ext cx="1828800" cy="1828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B66F230-7283-184F-B95A-F01FAB2BF357}"/>
              </a:ext>
            </a:extLst>
          </p:cNvPr>
          <p:cNvSpPr/>
          <p:nvPr userDrawn="1"/>
        </p:nvSpPr>
        <p:spPr>
          <a:xfrm>
            <a:off x="8432800" y="2244330"/>
            <a:ext cx="1828800" cy="1828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D2A028-CC41-9142-8052-CBD889E126A8}"/>
              </a:ext>
            </a:extLst>
          </p:cNvPr>
          <p:cNvSpPr/>
          <p:nvPr userDrawn="1"/>
        </p:nvSpPr>
        <p:spPr>
          <a:xfrm flipV="1">
            <a:off x="0" y="-462"/>
            <a:ext cx="12192000" cy="16911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587CA8E7-6F19-FD46-B6C9-42ACC3B9B255}"/>
              </a:ext>
            </a:extLst>
          </p:cNvPr>
          <p:cNvPicPr>
            <a:picLocks noChangeAspect="1"/>
          </p:cNvPicPr>
          <p:nvPr userDrawn="1"/>
        </p:nvPicPr>
        <p:blipFill rotWithShape="1">
          <a:blip r:embed="rId3"/>
          <a:srcRect b="11086"/>
          <a:stretch/>
        </p:blipFill>
        <p:spPr>
          <a:xfrm>
            <a:off x="7653131" y="-77876"/>
            <a:ext cx="3846446" cy="1768564"/>
          </a:xfrm>
          <a:prstGeom prst="rect">
            <a:avLst/>
          </a:prstGeom>
        </p:spPr>
      </p:pic>
      <p:sp>
        <p:nvSpPr>
          <p:cNvPr id="2" name="Title 1">
            <a:extLst>
              <a:ext uri="{FF2B5EF4-FFF2-40B4-BE49-F238E27FC236}">
                <a16:creationId xmlns:a16="http://schemas.microsoft.com/office/drawing/2014/main" id="{BBCA9F7C-72F7-44DC-A48C-C036C1F7CBEA}"/>
              </a:ext>
            </a:extLst>
          </p:cNvPr>
          <p:cNvSpPr>
            <a:spLocks noGrp="1"/>
          </p:cNvSpPr>
          <p:nvPr>
            <p:ph type="title"/>
          </p:nvPr>
        </p:nvSpPr>
        <p:spPr>
          <a:xfrm>
            <a:off x="839788" y="685800"/>
            <a:ext cx="10515600" cy="1004888"/>
          </a:xfrm>
        </p:spPr>
        <p:txBody>
          <a:bodyPr/>
          <a:lstStyle>
            <a:lvl1pPr>
              <a:defRPr b="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C5E89BA4-47B3-4517-A662-B1BF9BA4E056}"/>
              </a:ext>
            </a:extLst>
          </p:cNvPr>
          <p:cNvSpPr>
            <a:spLocks noGrp="1"/>
          </p:cNvSpPr>
          <p:nvPr>
            <p:ph type="body" idx="1"/>
          </p:nvPr>
        </p:nvSpPr>
        <p:spPr>
          <a:xfrm>
            <a:off x="839788" y="4153962"/>
            <a:ext cx="3200400" cy="823912"/>
          </a:xfrm>
        </p:spPr>
        <p:txBody>
          <a:bodyPr anchor="t" anchorCtr="0"/>
          <a:lstStyle>
            <a:lvl1pPr marL="0" indent="0" algn="ctr">
              <a:lnSpc>
                <a:spcPct val="100000"/>
              </a:lnSpc>
              <a:buNone/>
              <a:defRPr sz="2400" b="0" i="0">
                <a:solidFill>
                  <a:schemeClr val="accent1"/>
                </a:solidFill>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Picture Placeholder 7">
            <a:extLst>
              <a:ext uri="{FF2B5EF4-FFF2-40B4-BE49-F238E27FC236}">
                <a16:creationId xmlns:a16="http://schemas.microsoft.com/office/drawing/2014/main" id="{E7F0E6E0-9322-3648-9210-784D02A40B8C}"/>
              </a:ext>
            </a:extLst>
          </p:cNvPr>
          <p:cNvSpPr>
            <a:spLocks noGrp="1" noChangeAspect="1"/>
          </p:cNvSpPr>
          <p:nvPr>
            <p:ph type="pic" sz="quarter" idx="10"/>
          </p:nvPr>
        </p:nvSpPr>
        <p:spPr>
          <a:xfrm>
            <a:off x="1524000" y="2256264"/>
            <a:ext cx="1828800" cy="1828800"/>
          </a:xfrm>
        </p:spPr>
        <p:txBody>
          <a:bodyPr anchor="t" anchorCtr="1">
            <a:normAutofit/>
          </a:bodyPr>
          <a:lstStyle>
            <a:lvl1pPr marL="0" indent="0" algn="ctr">
              <a:buFont typeface="Arial" panose="020B0604020202020204" pitchFamily="34" charset="0"/>
              <a:buNone/>
              <a:defRPr sz="1600">
                <a:solidFill>
                  <a:schemeClr val="bg1"/>
                </a:solidFill>
              </a:defRPr>
            </a:lvl1pPr>
          </a:lstStyle>
          <a:p>
            <a:endParaRPr lang="en-US" dirty="0"/>
          </a:p>
        </p:txBody>
      </p:sp>
      <p:sp>
        <p:nvSpPr>
          <p:cNvPr id="10" name="Text Placeholder 9">
            <a:extLst>
              <a:ext uri="{FF2B5EF4-FFF2-40B4-BE49-F238E27FC236}">
                <a16:creationId xmlns:a16="http://schemas.microsoft.com/office/drawing/2014/main" id="{8C9BD688-567E-824D-A702-6E2C96015D88}"/>
              </a:ext>
            </a:extLst>
          </p:cNvPr>
          <p:cNvSpPr>
            <a:spLocks noGrp="1"/>
          </p:cNvSpPr>
          <p:nvPr>
            <p:ph type="body" sz="quarter" idx="11"/>
          </p:nvPr>
        </p:nvSpPr>
        <p:spPr>
          <a:xfrm>
            <a:off x="836613" y="4977238"/>
            <a:ext cx="3203575" cy="1325563"/>
          </a:xfrm>
        </p:spPr>
        <p:txBody>
          <a:bodyPr>
            <a:normAutofit/>
          </a:bodyPr>
          <a:lstStyle>
            <a:lvl1pPr marL="0" indent="0" algn="ctr">
              <a:lnSpc>
                <a:spcPct val="100000"/>
              </a:lnSpc>
              <a:buFont typeface="Arial" panose="020B0604020202020204" pitchFamily="34" charset="0"/>
              <a:buNone/>
              <a:defRPr sz="1800">
                <a:solidFill>
                  <a:schemeClr val="tx1"/>
                </a:solidFill>
              </a:defRPr>
            </a:lvl1pPr>
            <a:lvl2pPr marL="457200" indent="0" algn="ctr">
              <a:buFont typeface="Arial" panose="020B0604020202020204" pitchFamily="34" charset="0"/>
              <a:buNone/>
              <a:defRPr/>
            </a:lvl2pPr>
            <a:lvl3pPr marL="914400" indent="0" algn="ctr">
              <a:buFont typeface="Arial" panose="020B0604020202020204" pitchFamily="34" charset="0"/>
              <a:buNone/>
              <a:defRPr/>
            </a:lvl3pPr>
            <a:lvl4pPr marL="1371600" indent="0" algn="ctr">
              <a:buFont typeface="Arial" panose="020B0604020202020204" pitchFamily="34" charset="0"/>
              <a:buNone/>
              <a:defRPr/>
            </a:lvl4pPr>
            <a:lvl5pPr marL="1828800" indent="0" algn="ctr">
              <a:buFont typeface="Arial" panose="020B0604020202020204" pitchFamily="34" charset="0"/>
              <a:buNone/>
              <a:defRPr/>
            </a:lvl5pPr>
          </a:lstStyle>
          <a:p>
            <a:pPr lvl="0"/>
            <a:r>
              <a:rPr lang="en-US" dirty="0"/>
              <a:t>Click to edit Master text styles</a:t>
            </a:r>
          </a:p>
        </p:txBody>
      </p:sp>
      <p:sp>
        <p:nvSpPr>
          <p:cNvPr id="12" name="Text Placeholder 2">
            <a:extLst>
              <a:ext uri="{FF2B5EF4-FFF2-40B4-BE49-F238E27FC236}">
                <a16:creationId xmlns:a16="http://schemas.microsoft.com/office/drawing/2014/main" id="{C8FBD202-E058-0B4C-8994-3A5F76375FEF}"/>
              </a:ext>
            </a:extLst>
          </p:cNvPr>
          <p:cNvSpPr>
            <a:spLocks noGrp="1"/>
          </p:cNvSpPr>
          <p:nvPr>
            <p:ph type="body" idx="12"/>
          </p:nvPr>
        </p:nvSpPr>
        <p:spPr>
          <a:xfrm>
            <a:off x="4294188" y="4153962"/>
            <a:ext cx="3200400" cy="823912"/>
          </a:xfrm>
        </p:spPr>
        <p:txBody>
          <a:bodyPr anchor="t" anchorCtr="0"/>
          <a:lstStyle>
            <a:lvl1pPr marL="0" indent="0" algn="ctr">
              <a:lnSpc>
                <a:spcPct val="100000"/>
              </a:lnSpc>
              <a:buNone/>
              <a:defRPr sz="2400" b="0" i="0">
                <a:solidFill>
                  <a:schemeClr val="accent1"/>
                </a:solidFill>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Text Placeholder 9">
            <a:extLst>
              <a:ext uri="{FF2B5EF4-FFF2-40B4-BE49-F238E27FC236}">
                <a16:creationId xmlns:a16="http://schemas.microsoft.com/office/drawing/2014/main" id="{990E72E8-8854-CA47-AB0C-4FBCA66022EA}"/>
              </a:ext>
            </a:extLst>
          </p:cNvPr>
          <p:cNvSpPr>
            <a:spLocks noGrp="1"/>
          </p:cNvSpPr>
          <p:nvPr>
            <p:ph type="body" sz="quarter" idx="14"/>
          </p:nvPr>
        </p:nvSpPr>
        <p:spPr>
          <a:xfrm>
            <a:off x="4291013" y="4977238"/>
            <a:ext cx="3203575" cy="1325563"/>
          </a:xfrm>
        </p:spPr>
        <p:txBody>
          <a:bodyPr>
            <a:normAutofit/>
          </a:bodyPr>
          <a:lstStyle>
            <a:lvl1pPr marL="0" indent="0" algn="ctr">
              <a:lnSpc>
                <a:spcPct val="100000"/>
              </a:lnSpc>
              <a:buFont typeface="Arial" panose="020B0604020202020204" pitchFamily="34" charset="0"/>
              <a:buNone/>
              <a:defRPr sz="1800">
                <a:solidFill>
                  <a:schemeClr val="tx1"/>
                </a:solidFill>
              </a:defRPr>
            </a:lvl1pPr>
            <a:lvl2pPr marL="457200" indent="0" algn="ctr">
              <a:buFont typeface="Arial" panose="020B0604020202020204" pitchFamily="34" charset="0"/>
              <a:buNone/>
              <a:defRPr/>
            </a:lvl2pPr>
            <a:lvl3pPr marL="914400" indent="0" algn="ctr">
              <a:buFont typeface="Arial" panose="020B0604020202020204" pitchFamily="34" charset="0"/>
              <a:buNone/>
              <a:defRPr/>
            </a:lvl3pPr>
            <a:lvl4pPr marL="1371600" indent="0" algn="ctr">
              <a:buFont typeface="Arial" panose="020B0604020202020204" pitchFamily="34" charset="0"/>
              <a:buNone/>
              <a:defRPr/>
            </a:lvl4pPr>
            <a:lvl5pPr marL="1828800" indent="0" algn="ctr">
              <a:buFont typeface="Arial" panose="020B0604020202020204" pitchFamily="34" charset="0"/>
              <a:buNone/>
              <a:defRPr/>
            </a:lvl5pPr>
          </a:lstStyle>
          <a:p>
            <a:pPr lvl="0"/>
            <a:r>
              <a:rPr lang="en-US" dirty="0"/>
              <a:t>Click to edit Master text styles</a:t>
            </a:r>
          </a:p>
        </p:txBody>
      </p:sp>
      <p:sp>
        <p:nvSpPr>
          <p:cNvPr id="22" name="Text Placeholder 2">
            <a:extLst>
              <a:ext uri="{FF2B5EF4-FFF2-40B4-BE49-F238E27FC236}">
                <a16:creationId xmlns:a16="http://schemas.microsoft.com/office/drawing/2014/main" id="{12BC64C6-5095-D342-9025-676E0A5CE023}"/>
              </a:ext>
            </a:extLst>
          </p:cNvPr>
          <p:cNvSpPr>
            <a:spLocks noGrp="1"/>
          </p:cNvSpPr>
          <p:nvPr>
            <p:ph type="body" idx="16"/>
          </p:nvPr>
        </p:nvSpPr>
        <p:spPr>
          <a:xfrm>
            <a:off x="7748588" y="4153962"/>
            <a:ext cx="3200400" cy="823912"/>
          </a:xfrm>
        </p:spPr>
        <p:txBody>
          <a:bodyPr anchor="t" anchorCtr="0"/>
          <a:lstStyle>
            <a:lvl1pPr marL="0" indent="0" algn="ctr">
              <a:lnSpc>
                <a:spcPct val="100000"/>
              </a:lnSpc>
              <a:buNone/>
              <a:defRPr sz="2400" b="0" i="0">
                <a:solidFill>
                  <a:schemeClr val="accent1"/>
                </a:solidFill>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Text Placeholder 9">
            <a:extLst>
              <a:ext uri="{FF2B5EF4-FFF2-40B4-BE49-F238E27FC236}">
                <a16:creationId xmlns:a16="http://schemas.microsoft.com/office/drawing/2014/main" id="{91B0F8C4-8545-9F42-BB6C-FDAB27C7C2CC}"/>
              </a:ext>
            </a:extLst>
          </p:cNvPr>
          <p:cNvSpPr>
            <a:spLocks noGrp="1"/>
          </p:cNvSpPr>
          <p:nvPr>
            <p:ph type="body" sz="quarter" idx="18"/>
          </p:nvPr>
        </p:nvSpPr>
        <p:spPr>
          <a:xfrm>
            <a:off x="7745413" y="4977238"/>
            <a:ext cx="3203575" cy="1325563"/>
          </a:xfrm>
        </p:spPr>
        <p:txBody>
          <a:bodyPr>
            <a:normAutofit/>
          </a:bodyPr>
          <a:lstStyle>
            <a:lvl1pPr marL="0" indent="0" algn="ctr">
              <a:lnSpc>
                <a:spcPct val="100000"/>
              </a:lnSpc>
              <a:buFont typeface="Arial" panose="020B0604020202020204" pitchFamily="34" charset="0"/>
              <a:buNone/>
              <a:defRPr sz="1800">
                <a:solidFill>
                  <a:schemeClr val="tx1"/>
                </a:solidFill>
              </a:defRPr>
            </a:lvl1pPr>
            <a:lvl2pPr marL="457200" indent="0" algn="ctr">
              <a:buFont typeface="Arial" panose="020B0604020202020204" pitchFamily="34" charset="0"/>
              <a:buNone/>
              <a:defRPr/>
            </a:lvl2pPr>
            <a:lvl3pPr marL="914400" indent="0" algn="ctr">
              <a:buFont typeface="Arial" panose="020B0604020202020204" pitchFamily="34" charset="0"/>
              <a:buNone/>
              <a:defRPr/>
            </a:lvl3pPr>
            <a:lvl4pPr marL="1371600" indent="0" algn="ctr">
              <a:buFont typeface="Arial" panose="020B0604020202020204" pitchFamily="34" charset="0"/>
              <a:buNone/>
              <a:defRPr/>
            </a:lvl4pPr>
            <a:lvl5pPr marL="1828800" indent="0" algn="ctr">
              <a:buFont typeface="Arial" panose="020B0604020202020204" pitchFamily="34" charset="0"/>
              <a:buNone/>
              <a:defRPr/>
            </a:lvl5pPr>
          </a:lstStyle>
          <a:p>
            <a:pPr lvl="0"/>
            <a:r>
              <a:rPr lang="en-US" dirty="0"/>
              <a:t>Click to edit Master text styles</a:t>
            </a:r>
          </a:p>
        </p:txBody>
      </p:sp>
      <p:sp>
        <p:nvSpPr>
          <p:cNvPr id="19" name="Picture Placeholder 7">
            <a:extLst>
              <a:ext uri="{FF2B5EF4-FFF2-40B4-BE49-F238E27FC236}">
                <a16:creationId xmlns:a16="http://schemas.microsoft.com/office/drawing/2014/main" id="{5711F141-3A59-A644-9652-47048A483C36}"/>
              </a:ext>
            </a:extLst>
          </p:cNvPr>
          <p:cNvSpPr>
            <a:spLocks noGrp="1" noChangeAspect="1"/>
          </p:cNvSpPr>
          <p:nvPr>
            <p:ph type="pic" sz="quarter" idx="19"/>
          </p:nvPr>
        </p:nvSpPr>
        <p:spPr>
          <a:xfrm>
            <a:off x="4978400" y="2256264"/>
            <a:ext cx="1828800" cy="1828800"/>
          </a:xfrm>
        </p:spPr>
        <p:txBody>
          <a:bodyPr anchor="t" anchorCtr="1">
            <a:normAutofit/>
          </a:bodyPr>
          <a:lstStyle>
            <a:lvl1pPr marL="0" indent="0" algn="ctr">
              <a:buFont typeface="Arial" panose="020B0604020202020204" pitchFamily="34" charset="0"/>
              <a:buNone/>
              <a:defRPr sz="1600">
                <a:solidFill>
                  <a:schemeClr val="bg1"/>
                </a:solidFill>
              </a:defRPr>
            </a:lvl1pPr>
          </a:lstStyle>
          <a:p>
            <a:endParaRPr lang="en-US" dirty="0"/>
          </a:p>
        </p:txBody>
      </p:sp>
      <p:sp>
        <p:nvSpPr>
          <p:cNvPr id="20" name="Picture Placeholder 7">
            <a:extLst>
              <a:ext uri="{FF2B5EF4-FFF2-40B4-BE49-F238E27FC236}">
                <a16:creationId xmlns:a16="http://schemas.microsoft.com/office/drawing/2014/main" id="{31C61D0E-EACE-894E-8E02-BA7AFD9F9497}"/>
              </a:ext>
            </a:extLst>
          </p:cNvPr>
          <p:cNvSpPr>
            <a:spLocks noGrp="1" noChangeAspect="1"/>
          </p:cNvSpPr>
          <p:nvPr>
            <p:ph type="pic" sz="quarter" idx="20"/>
          </p:nvPr>
        </p:nvSpPr>
        <p:spPr>
          <a:xfrm>
            <a:off x="8432800" y="2256264"/>
            <a:ext cx="1828800" cy="1828800"/>
          </a:xfrm>
        </p:spPr>
        <p:txBody>
          <a:bodyPr anchor="t" anchorCtr="1">
            <a:normAutofit/>
          </a:bodyPr>
          <a:lstStyle>
            <a:lvl1pPr marL="0" indent="0" algn="ctr">
              <a:buFont typeface="Arial" panose="020B0604020202020204" pitchFamily="34" charset="0"/>
              <a:buNone/>
              <a:defRPr sz="1600">
                <a:solidFill>
                  <a:schemeClr val="bg1"/>
                </a:solidFill>
              </a:defRPr>
            </a:lvl1pPr>
          </a:lstStyle>
          <a:p>
            <a:endParaRPr lang="en-US" dirty="0"/>
          </a:p>
        </p:txBody>
      </p:sp>
    </p:spTree>
    <p:custDataLst>
      <p:tags r:id="rId1"/>
    </p:custDataLst>
    <p:extLst>
      <p:ext uri="{BB962C8B-B14F-4D97-AF65-F5344CB8AC3E}">
        <p14:creationId xmlns:p14="http://schemas.microsoft.com/office/powerpoint/2010/main" val="32931157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47A57-2909-4C4C-85CE-BA5DB77110B4}"/>
              </a:ext>
            </a:extLst>
          </p:cNvPr>
          <p:cNvSpPr>
            <a:spLocks noGrp="1"/>
          </p:cNvSpPr>
          <p:nvPr>
            <p:ph type="title"/>
          </p:nvPr>
        </p:nvSpPr>
        <p:spPr/>
        <p:txBody>
          <a:bodyPr/>
          <a:lstStyle>
            <a:lvl1pPr>
              <a:defRPr b="0">
                <a:solidFill>
                  <a:schemeClr val="accent1"/>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18394767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02D8E5-B965-CA45-87F7-A7F62C0F6F0B}"/>
              </a:ext>
            </a:extLst>
          </p:cNvPr>
          <p:cNvSpPr/>
          <p:nvPr userDrawn="1"/>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9035822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098E5B-F73B-4857-9123-2F38D1554A33}"/>
              </a:ext>
            </a:extLst>
          </p:cNvPr>
          <p:cNvSpPr/>
          <p:nvPr userDrawn="1"/>
        </p:nvSpPr>
        <p:spPr>
          <a:xfrm flipH="1">
            <a:off x="4937760" y="0"/>
            <a:ext cx="725424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082089F-3025-5743-B9E5-243A09CC2ED1}"/>
              </a:ext>
            </a:extLst>
          </p:cNvPr>
          <p:cNvPicPr>
            <a:picLocks noChangeAspect="1"/>
          </p:cNvPicPr>
          <p:nvPr userDrawn="1"/>
        </p:nvPicPr>
        <p:blipFill>
          <a:blip r:embed="rId3"/>
          <a:stretch>
            <a:fillRect/>
          </a:stretch>
        </p:blipFill>
        <p:spPr>
          <a:xfrm>
            <a:off x="5305059" y="1572733"/>
            <a:ext cx="6553200" cy="5308600"/>
          </a:xfrm>
          <a:prstGeom prst="rect">
            <a:avLst/>
          </a:prstGeom>
        </p:spPr>
      </p:pic>
      <p:sp>
        <p:nvSpPr>
          <p:cNvPr id="7" name="Content Placeholder 2">
            <a:extLst>
              <a:ext uri="{FF2B5EF4-FFF2-40B4-BE49-F238E27FC236}">
                <a16:creationId xmlns:a16="http://schemas.microsoft.com/office/drawing/2014/main" id="{54DA7DE3-CE42-9D4A-B6FB-27E0AE262ADF}"/>
              </a:ext>
            </a:extLst>
          </p:cNvPr>
          <p:cNvSpPr>
            <a:spLocks noGrp="1"/>
          </p:cNvSpPr>
          <p:nvPr>
            <p:ph idx="11"/>
          </p:nvPr>
        </p:nvSpPr>
        <p:spPr>
          <a:xfrm>
            <a:off x="5236844" y="457200"/>
            <a:ext cx="6248718" cy="5943600"/>
          </a:xfrm>
        </p:spPr>
        <p:txBody>
          <a:bodyPr/>
          <a:lstStyle>
            <a:lvl1pPr marL="344488" indent="-344488">
              <a:buFontTx/>
              <a:buBlip>
                <a:blip r:embed="rId4"/>
              </a:buBlip>
              <a:tabLst/>
              <a:defRPr>
                <a:solidFill>
                  <a:schemeClr val="bg1"/>
                </a:solidFill>
              </a:defRPr>
            </a:lvl1pPr>
            <a:lvl2pPr marL="806450" indent="-349250">
              <a:buFontTx/>
              <a:buBlip>
                <a:blip r:embed="rId4"/>
              </a:buBlip>
              <a:tabLst/>
              <a:defRPr>
                <a:solidFill>
                  <a:schemeClr val="bg1"/>
                </a:solidFill>
              </a:defRPr>
            </a:lvl2pPr>
            <a:lvl3pPr marL="1260475" indent="-346075">
              <a:buFontTx/>
              <a:buBlip>
                <a:blip r:embed="rId4"/>
              </a:buBlip>
              <a:tabLst/>
              <a:defRPr>
                <a:solidFill>
                  <a:schemeClr val="bg1"/>
                </a:solidFill>
              </a:defRPr>
            </a:lvl3pPr>
            <a:lvl4pPr marL="1714500" indent="-342900">
              <a:buFontTx/>
              <a:buBlip>
                <a:blip r:embed="rId4"/>
              </a:buBlip>
              <a:tabLst/>
              <a:defRPr>
                <a:solidFill>
                  <a:schemeClr val="bg1"/>
                </a:solidFill>
              </a:defRPr>
            </a:lvl4pPr>
            <a:lvl5pPr marL="2176463" indent="-347663">
              <a:buFontTx/>
              <a:buBlip>
                <a:blip r:embed="rId4"/>
              </a:buBlip>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FC8663C-55CF-4582-8965-3D0AC65FA89F}"/>
              </a:ext>
            </a:extLst>
          </p:cNvPr>
          <p:cNvSpPr>
            <a:spLocks noGrp="1"/>
          </p:cNvSpPr>
          <p:nvPr>
            <p:ph type="title"/>
          </p:nvPr>
        </p:nvSpPr>
        <p:spPr>
          <a:xfrm>
            <a:off x="706438" y="457200"/>
            <a:ext cx="3932237" cy="1600200"/>
          </a:xfrm>
        </p:spPr>
        <p:txBody>
          <a:bodyPr anchor="b"/>
          <a:lstStyle>
            <a:lvl1pPr>
              <a:defRPr sz="3200" b="0">
                <a:solidFill>
                  <a:schemeClr val="accent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B89B2542-D583-F44D-AFD4-12536986AFE1}"/>
              </a:ext>
            </a:extLst>
          </p:cNvPr>
          <p:cNvSpPr>
            <a:spLocks noGrp="1"/>
          </p:cNvSpPr>
          <p:nvPr>
            <p:ph type="body" sz="quarter" idx="12"/>
          </p:nvPr>
        </p:nvSpPr>
        <p:spPr>
          <a:xfrm>
            <a:off x="706438" y="2057400"/>
            <a:ext cx="3932237" cy="4343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a:t>
            </a:r>
            <a:r>
              <a:rPr lang="en-US" dirty="0" err="1"/>
              <a:t>levelv</a:t>
            </a:r>
            <a:endParaRPr lang="en-US" dirty="0"/>
          </a:p>
        </p:txBody>
      </p:sp>
    </p:spTree>
    <p:custDataLst>
      <p:tags r:id="rId1"/>
    </p:custDataLst>
    <p:extLst>
      <p:ext uri="{BB962C8B-B14F-4D97-AF65-F5344CB8AC3E}">
        <p14:creationId xmlns:p14="http://schemas.microsoft.com/office/powerpoint/2010/main" val="32058409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098E5B-F73B-4857-9123-2F38D1554A33}"/>
              </a:ext>
            </a:extLst>
          </p:cNvPr>
          <p:cNvSpPr/>
          <p:nvPr userDrawn="1"/>
        </p:nvSpPr>
        <p:spPr>
          <a:xfrm flipH="1">
            <a:off x="4937760" y="0"/>
            <a:ext cx="725424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C8663C-55CF-4582-8965-3D0AC65FA89F}"/>
              </a:ext>
            </a:extLst>
          </p:cNvPr>
          <p:cNvSpPr>
            <a:spLocks noGrp="1"/>
          </p:cNvSpPr>
          <p:nvPr>
            <p:ph type="title"/>
          </p:nvPr>
        </p:nvSpPr>
        <p:spPr>
          <a:xfrm>
            <a:off x="706438" y="457200"/>
            <a:ext cx="3932237" cy="1600200"/>
          </a:xfrm>
        </p:spPr>
        <p:txBody>
          <a:bodyPr anchor="b"/>
          <a:lstStyle>
            <a:lvl1pPr>
              <a:defRPr sz="3200" b="0">
                <a:solidFill>
                  <a:schemeClr val="accent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B89B2542-D583-F44D-AFD4-12536986AFE1}"/>
              </a:ext>
            </a:extLst>
          </p:cNvPr>
          <p:cNvSpPr>
            <a:spLocks noGrp="1"/>
          </p:cNvSpPr>
          <p:nvPr>
            <p:ph type="body" sz="quarter" idx="12"/>
          </p:nvPr>
        </p:nvSpPr>
        <p:spPr>
          <a:xfrm>
            <a:off x="706438" y="2057400"/>
            <a:ext cx="3932237" cy="4343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a:t>
            </a:r>
            <a:r>
              <a:rPr lang="en-US" dirty="0" err="1"/>
              <a:t>levelv</a:t>
            </a:r>
            <a:endParaRPr lang="en-US" dirty="0"/>
          </a:p>
        </p:txBody>
      </p:sp>
    </p:spTree>
    <p:custDataLst>
      <p:tags r:id="rId1"/>
    </p:custDataLst>
    <p:extLst>
      <p:ext uri="{BB962C8B-B14F-4D97-AF65-F5344CB8AC3E}">
        <p14:creationId xmlns:p14="http://schemas.microsoft.com/office/powerpoint/2010/main" val="1114324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Content with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098E5B-F73B-4857-9123-2F38D1554A33}"/>
              </a:ext>
            </a:extLst>
          </p:cNvPr>
          <p:cNvSpPr/>
          <p:nvPr userDrawn="1"/>
        </p:nvSpPr>
        <p:spPr>
          <a:xfrm flipH="1">
            <a:off x="6096000" y="12701"/>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63EA29F-BB1D-B84C-A8AB-E60AA8D5F23B}"/>
              </a:ext>
            </a:extLst>
          </p:cNvPr>
          <p:cNvPicPr>
            <a:picLocks noChangeAspect="1"/>
          </p:cNvPicPr>
          <p:nvPr userDrawn="1"/>
        </p:nvPicPr>
        <p:blipFill rotWithShape="1">
          <a:blip r:embed="rId3"/>
          <a:srcRect l="12139"/>
          <a:stretch/>
        </p:blipFill>
        <p:spPr>
          <a:xfrm>
            <a:off x="6096000" y="1574800"/>
            <a:ext cx="5757718" cy="5308600"/>
          </a:xfrm>
          <a:prstGeom prst="rect">
            <a:avLst/>
          </a:prstGeom>
        </p:spPr>
      </p:pic>
      <p:sp>
        <p:nvSpPr>
          <p:cNvPr id="7" name="Content Placeholder 2">
            <a:extLst>
              <a:ext uri="{FF2B5EF4-FFF2-40B4-BE49-F238E27FC236}">
                <a16:creationId xmlns:a16="http://schemas.microsoft.com/office/drawing/2014/main" id="{54DA7DE3-CE42-9D4A-B6FB-27E0AE262ADF}"/>
              </a:ext>
            </a:extLst>
          </p:cNvPr>
          <p:cNvSpPr>
            <a:spLocks noGrp="1"/>
          </p:cNvSpPr>
          <p:nvPr>
            <p:ph idx="11"/>
          </p:nvPr>
        </p:nvSpPr>
        <p:spPr>
          <a:xfrm>
            <a:off x="6549886" y="457200"/>
            <a:ext cx="4935675" cy="5943600"/>
          </a:xfrm>
        </p:spPr>
        <p:txBody>
          <a:bodyPr/>
          <a:lstStyle>
            <a:lvl1pPr marL="344488" indent="-344488">
              <a:buFontTx/>
              <a:buBlip>
                <a:blip r:embed="rId4"/>
              </a:buBlip>
              <a:tabLst/>
              <a:defRPr>
                <a:solidFill>
                  <a:schemeClr val="bg1"/>
                </a:solidFill>
              </a:defRPr>
            </a:lvl1pPr>
            <a:lvl2pPr marL="806450" indent="-349250">
              <a:buFontTx/>
              <a:buBlip>
                <a:blip r:embed="rId4"/>
              </a:buBlip>
              <a:tabLst/>
              <a:defRPr>
                <a:solidFill>
                  <a:schemeClr val="bg1"/>
                </a:solidFill>
              </a:defRPr>
            </a:lvl2pPr>
            <a:lvl3pPr marL="1260475" indent="-346075">
              <a:buFontTx/>
              <a:buBlip>
                <a:blip r:embed="rId4"/>
              </a:buBlip>
              <a:tabLst/>
              <a:defRPr>
                <a:solidFill>
                  <a:schemeClr val="bg1"/>
                </a:solidFill>
              </a:defRPr>
            </a:lvl3pPr>
            <a:lvl4pPr marL="1714500" indent="-342900">
              <a:buFontTx/>
              <a:buBlip>
                <a:blip r:embed="rId4"/>
              </a:buBlip>
              <a:tabLst/>
              <a:defRPr>
                <a:solidFill>
                  <a:schemeClr val="bg1"/>
                </a:solidFill>
              </a:defRPr>
            </a:lvl4pPr>
            <a:lvl5pPr marL="2176463" indent="-347663">
              <a:buFontTx/>
              <a:buBlip>
                <a:blip r:embed="rId4"/>
              </a:buBlip>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FC8663C-55CF-4582-8965-3D0AC65FA89F}"/>
              </a:ext>
            </a:extLst>
          </p:cNvPr>
          <p:cNvSpPr>
            <a:spLocks noGrp="1"/>
          </p:cNvSpPr>
          <p:nvPr>
            <p:ph type="title"/>
          </p:nvPr>
        </p:nvSpPr>
        <p:spPr>
          <a:xfrm>
            <a:off x="706438" y="457200"/>
            <a:ext cx="4935677" cy="1600200"/>
          </a:xfrm>
        </p:spPr>
        <p:txBody>
          <a:bodyPr anchor="b"/>
          <a:lstStyle>
            <a:lvl1pPr>
              <a:defRPr sz="3200" b="0">
                <a:solidFill>
                  <a:schemeClr val="accent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B89B2542-D583-F44D-AFD4-12536986AFE1}"/>
              </a:ext>
            </a:extLst>
          </p:cNvPr>
          <p:cNvSpPr>
            <a:spLocks noGrp="1"/>
          </p:cNvSpPr>
          <p:nvPr>
            <p:ph type="body" sz="quarter" idx="12"/>
          </p:nvPr>
        </p:nvSpPr>
        <p:spPr>
          <a:xfrm>
            <a:off x="706438" y="2057400"/>
            <a:ext cx="4935677" cy="4343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a:t>
            </a:r>
            <a:r>
              <a:rPr lang="en-US" dirty="0" err="1"/>
              <a:t>levelv</a:t>
            </a:r>
            <a:endParaRPr lang="en-US" dirty="0"/>
          </a:p>
        </p:txBody>
      </p:sp>
    </p:spTree>
    <p:custDataLst>
      <p:tags r:id="rId1"/>
    </p:custDataLst>
    <p:extLst>
      <p:ext uri="{BB962C8B-B14F-4D97-AF65-F5344CB8AC3E}">
        <p14:creationId xmlns:p14="http://schemas.microsoft.com/office/powerpoint/2010/main" val="766522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CC2D1-6B77-42F0-951E-F56F8016A6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3B7030-3259-4987-A193-0DD26C0725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02D93C-DA99-4737-B15C-6AC48739A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44F915-E3EC-49D6-8C72-A3952538AF70}"/>
              </a:ext>
            </a:extLst>
          </p:cNvPr>
          <p:cNvSpPr>
            <a:spLocks noGrp="1"/>
          </p:cNvSpPr>
          <p:nvPr>
            <p:ph type="dt" sz="half" idx="10"/>
          </p:nvPr>
        </p:nvSpPr>
        <p:spPr/>
        <p:txBody>
          <a:bodyPr/>
          <a:lstStyle/>
          <a:p>
            <a:fld id="{8CCD7EBB-F601-43A1-A8EE-D4CDD666D368}" type="datetimeFigureOut">
              <a:rPr lang="en-US" smtClean="0"/>
              <a:t>1/9/2026</a:t>
            </a:fld>
            <a:endParaRPr lang="en-US"/>
          </a:p>
        </p:txBody>
      </p:sp>
      <p:sp>
        <p:nvSpPr>
          <p:cNvPr id="6" name="Footer Placeholder 5">
            <a:extLst>
              <a:ext uri="{FF2B5EF4-FFF2-40B4-BE49-F238E27FC236}">
                <a16:creationId xmlns:a16="http://schemas.microsoft.com/office/drawing/2014/main" id="{F4AC757A-8FDB-4B9C-A09C-CFD316A7D0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774E33-4ECA-4297-863E-A739DED98BEC}"/>
              </a:ext>
            </a:extLst>
          </p:cNvPr>
          <p:cNvSpPr>
            <a:spLocks noGrp="1"/>
          </p:cNvSpPr>
          <p:nvPr>
            <p:ph type="sldNum" sz="quarter" idx="12"/>
          </p:nvPr>
        </p:nvSpPr>
        <p:spPr/>
        <p:txBody>
          <a:bodyPr/>
          <a:lstStyle/>
          <a:p>
            <a:fld id="{CF7973E4-C16C-4A45-8CD8-910A0C4F6DC7}" type="slidenum">
              <a:rPr lang="en-US" smtClean="0"/>
              <a:t>‹#›</a:t>
            </a:fld>
            <a:endParaRPr lang="en-US"/>
          </a:p>
        </p:txBody>
      </p:sp>
    </p:spTree>
    <p:extLst>
      <p:ext uri="{BB962C8B-B14F-4D97-AF65-F5344CB8AC3E}">
        <p14:creationId xmlns:p14="http://schemas.microsoft.com/office/powerpoint/2010/main" val="41326507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_Content with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098E5B-F73B-4857-9123-2F38D1554A33}"/>
              </a:ext>
            </a:extLst>
          </p:cNvPr>
          <p:cNvSpPr/>
          <p:nvPr userDrawn="1"/>
        </p:nvSpPr>
        <p:spPr>
          <a:xfrm flipH="1">
            <a:off x="9001124" y="0"/>
            <a:ext cx="319087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C8663C-55CF-4582-8965-3D0AC65FA89F}"/>
              </a:ext>
            </a:extLst>
          </p:cNvPr>
          <p:cNvSpPr>
            <a:spLocks noGrp="1"/>
          </p:cNvSpPr>
          <p:nvPr>
            <p:ph type="title"/>
          </p:nvPr>
        </p:nvSpPr>
        <p:spPr>
          <a:xfrm>
            <a:off x="706438" y="457200"/>
            <a:ext cx="7920727" cy="1600200"/>
          </a:xfrm>
        </p:spPr>
        <p:txBody>
          <a:bodyPr anchor="b"/>
          <a:lstStyle>
            <a:lvl1pPr>
              <a:defRPr sz="3200" b="0">
                <a:solidFill>
                  <a:schemeClr val="accent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B89B2542-D583-F44D-AFD4-12536986AFE1}"/>
              </a:ext>
            </a:extLst>
          </p:cNvPr>
          <p:cNvSpPr>
            <a:spLocks noGrp="1"/>
          </p:cNvSpPr>
          <p:nvPr>
            <p:ph type="body" sz="quarter" idx="12"/>
          </p:nvPr>
        </p:nvSpPr>
        <p:spPr>
          <a:xfrm>
            <a:off x="706438" y="2057400"/>
            <a:ext cx="7920727" cy="4343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a:t>
            </a:r>
            <a:r>
              <a:rPr lang="en-US" dirty="0" err="1"/>
              <a:t>levelv</a:t>
            </a:r>
            <a:endParaRPr lang="en-US" dirty="0"/>
          </a:p>
        </p:txBody>
      </p:sp>
    </p:spTree>
    <p:custDataLst>
      <p:tags r:id="rId1"/>
    </p:custDataLst>
    <p:extLst>
      <p:ext uri="{BB962C8B-B14F-4D97-AF65-F5344CB8AC3E}">
        <p14:creationId xmlns:p14="http://schemas.microsoft.com/office/powerpoint/2010/main" val="4017243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FB292-83BA-4FCB-A8C9-5E078FFA6A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8E4A1E-8723-4D61-9359-CE69D5BBC5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7239A9-65D1-4FD9-AEFC-45CBB5D1DA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BA0A07-CDAE-4295-B906-5B107A8BB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082ACC-5F1F-44F7-A183-B923D99290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562804-301D-4CDA-A62B-99D6DB9BE5B5}"/>
              </a:ext>
            </a:extLst>
          </p:cNvPr>
          <p:cNvSpPr>
            <a:spLocks noGrp="1"/>
          </p:cNvSpPr>
          <p:nvPr>
            <p:ph type="dt" sz="half" idx="10"/>
          </p:nvPr>
        </p:nvSpPr>
        <p:spPr/>
        <p:txBody>
          <a:bodyPr/>
          <a:lstStyle/>
          <a:p>
            <a:fld id="{8CCD7EBB-F601-43A1-A8EE-D4CDD666D368}" type="datetimeFigureOut">
              <a:rPr lang="en-US" smtClean="0"/>
              <a:t>1/9/2026</a:t>
            </a:fld>
            <a:endParaRPr lang="en-US"/>
          </a:p>
        </p:txBody>
      </p:sp>
      <p:sp>
        <p:nvSpPr>
          <p:cNvPr id="8" name="Footer Placeholder 7">
            <a:extLst>
              <a:ext uri="{FF2B5EF4-FFF2-40B4-BE49-F238E27FC236}">
                <a16:creationId xmlns:a16="http://schemas.microsoft.com/office/drawing/2014/main" id="{F848181D-C535-4C1C-ADBD-5FC46C588E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E4A2A9-A42C-4A62-B773-135B28E56304}"/>
              </a:ext>
            </a:extLst>
          </p:cNvPr>
          <p:cNvSpPr>
            <a:spLocks noGrp="1"/>
          </p:cNvSpPr>
          <p:nvPr>
            <p:ph type="sldNum" sz="quarter" idx="12"/>
          </p:nvPr>
        </p:nvSpPr>
        <p:spPr/>
        <p:txBody>
          <a:bodyPr/>
          <a:lstStyle/>
          <a:p>
            <a:fld id="{CF7973E4-C16C-4A45-8CD8-910A0C4F6DC7}" type="slidenum">
              <a:rPr lang="en-US" smtClean="0"/>
              <a:t>‹#›</a:t>
            </a:fld>
            <a:endParaRPr lang="en-US"/>
          </a:p>
        </p:txBody>
      </p:sp>
    </p:spTree>
    <p:extLst>
      <p:ext uri="{BB962C8B-B14F-4D97-AF65-F5344CB8AC3E}">
        <p14:creationId xmlns:p14="http://schemas.microsoft.com/office/powerpoint/2010/main" val="1761497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87F3E-35DE-444F-88F2-CF22BF2F28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A4F30-7AEB-4ACE-B11B-2BD0656730FF}"/>
              </a:ext>
            </a:extLst>
          </p:cNvPr>
          <p:cNvSpPr>
            <a:spLocks noGrp="1"/>
          </p:cNvSpPr>
          <p:nvPr>
            <p:ph type="dt" sz="half" idx="10"/>
          </p:nvPr>
        </p:nvSpPr>
        <p:spPr/>
        <p:txBody>
          <a:bodyPr/>
          <a:lstStyle/>
          <a:p>
            <a:fld id="{8CCD7EBB-F601-43A1-A8EE-D4CDD666D368}" type="datetimeFigureOut">
              <a:rPr lang="en-US" smtClean="0"/>
              <a:t>1/9/2026</a:t>
            </a:fld>
            <a:endParaRPr lang="en-US"/>
          </a:p>
        </p:txBody>
      </p:sp>
      <p:sp>
        <p:nvSpPr>
          <p:cNvPr id="4" name="Footer Placeholder 3">
            <a:extLst>
              <a:ext uri="{FF2B5EF4-FFF2-40B4-BE49-F238E27FC236}">
                <a16:creationId xmlns:a16="http://schemas.microsoft.com/office/drawing/2014/main" id="{5A1DF9E5-53E3-4D57-83DB-0F9CC9D43F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FEA156-7685-433E-9DCC-A16AB8A78142}"/>
              </a:ext>
            </a:extLst>
          </p:cNvPr>
          <p:cNvSpPr>
            <a:spLocks noGrp="1"/>
          </p:cNvSpPr>
          <p:nvPr>
            <p:ph type="sldNum" sz="quarter" idx="12"/>
          </p:nvPr>
        </p:nvSpPr>
        <p:spPr/>
        <p:txBody>
          <a:bodyPr/>
          <a:lstStyle/>
          <a:p>
            <a:fld id="{CF7973E4-C16C-4A45-8CD8-910A0C4F6DC7}" type="slidenum">
              <a:rPr lang="en-US" smtClean="0"/>
              <a:t>‹#›</a:t>
            </a:fld>
            <a:endParaRPr lang="en-US"/>
          </a:p>
        </p:txBody>
      </p:sp>
    </p:spTree>
    <p:extLst>
      <p:ext uri="{BB962C8B-B14F-4D97-AF65-F5344CB8AC3E}">
        <p14:creationId xmlns:p14="http://schemas.microsoft.com/office/powerpoint/2010/main" val="2373836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85C245-43F1-42C3-A7FB-2C81A6A3B8EE}"/>
              </a:ext>
            </a:extLst>
          </p:cNvPr>
          <p:cNvSpPr>
            <a:spLocks noGrp="1"/>
          </p:cNvSpPr>
          <p:nvPr>
            <p:ph type="dt" sz="half" idx="10"/>
          </p:nvPr>
        </p:nvSpPr>
        <p:spPr/>
        <p:txBody>
          <a:bodyPr/>
          <a:lstStyle/>
          <a:p>
            <a:fld id="{8CCD7EBB-F601-43A1-A8EE-D4CDD666D368}" type="datetimeFigureOut">
              <a:rPr lang="en-US" smtClean="0"/>
              <a:t>1/9/2026</a:t>
            </a:fld>
            <a:endParaRPr lang="en-US"/>
          </a:p>
        </p:txBody>
      </p:sp>
      <p:sp>
        <p:nvSpPr>
          <p:cNvPr id="3" name="Footer Placeholder 2">
            <a:extLst>
              <a:ext uri="{FF2B5EF4-FFF2-40B4-BE49-F238E27FC236}">
                <a16:creationId xmlns:a16="http://schemas.microsoft.com/office/drawing/2014/main" id="{C6BC65A7-272A-4B24-AE8F-4B2EA42D51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23735F-DA13-4F72-87BB-27838321A399}"/>
              </a:ext>
            </a:extLst>
          </p:cNvPr>
          <p:cNvSpPr>
            <a:spLocks noGrp="1"/>
          </p:cNvSpPr>
          <p:nvPr>
            <p:ph type="sldNum" sz="quarter" idx="12"/>
          </p:nvPr>
        </p:nvSpPr>
        <p:spPr/>
        <p:txBody>
          <a:bodyPr/>
          <a:lstStyle/>
          <a:p>
            <a:fld id="{CF7973E4-C16C-4A45-8CD8-910A0C4F6DC7}" type="slidenum">
              <a:rPr lang="en-US" smtClean="0"/>
              <a:t>‹#›</a:t>
            </a:fld>
            <a:endParaRPr lang="en-US"/>
          </a:p>
        </p:txBody>
      </p:sp>
    </p:spTree>
    <p:extLst>
      <p:ext uri="{BB962C8B-B14F-4D97-AF65-F5344CB8AC3E}">
        <p14:creationId xmlns:p14="http://schemas.microsoft.com/office/powerpoint/2010/main" val="3331668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9DDB1-E286-4A75-BBCF-1053D87E14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306C3F-3252-43A0-AAC2-BCA215D4A5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5EBE4B-824E-4BF4-8A4A-9E1178CB0E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2A4BCA-19A5-46A1-8C09-EFF4E8C12F50}"/>
              </a:ext>
            </a:extLst>
          </p:cNvPr>
          <p:cNvSpPr>
            <a:spLocks noGrp="1"/>
          </p:cNvSpPr>
          <p:nvPr>
            <p:ph type="dt" sz="half" idx="10"/>
          </p:nvPr>
        </p:nvSpPr>
        <p:spPr/>
        <p:txBody>
          <a:bodyPr/>
          <a:lstStyle/>
          <a:p>
            <a:fld id="{8CCD7EBB-F601-43A1-A8EE-D4CDD666D368}" type="datetimeFigureOut">
              <a:rPr lang="en-US" smtClean="0"/>
              <a:t>1/9/2026</a:t>
            </a:fld>
            <a:endParaRPr lang="en-US"/>
          </a:p>
        </p:txBody>
      </p:sp>
      <p:sp>
        <p:nvSpPr>
          <p:cNvPr id="6" name="Footer Placeholder 5">
            <a:extLst>
              <a:ext uri="{FF2B5EF4-FFF2-40B4-BE49-F238E27FC236}">
                <a16:creationId xmlns:a16="http://schemas.microsoft.com/office/drawing/2014/main" id="{2271F480-CE3B-4D5F-B660-245BA6821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27B28-66C2-412E-8D38-72B51630AF89}"/>
              </a:ext>
            </a:extLst>
          </p:cNvPr>
          <p:cNvSpPr>
            <a:spLocks noGrp="1"/>
          </p:cNvSpPr>
          <p:nvPr>
            <p:ph type="sldNum" sz="quarter" idx="12"/>
          </p:nvPr>
        </p:nvSpPr>
        <p:spPr/>
        <p:txBody>
          <a:bodyPr/>
          <a:lstStyle/>
          <a:p>
            <a:fld id="{CF7973E4-C16C-4A45-8CD8-910A0C4F6DC7}" type="slidenum">
              <a:rPr lang="en-US" smtClean="0"/>
              <a:t>‹#›</a:t>
            </a:fld>
            <a:endParaRPr lang="en-US"/>
          </a:p>
        </p:txBody>
      </p:sp>
    </p:spTree>
    <p:extLst>
      <p:ext uri="{BB962C8B-B14F-4D97-AF65-F5344CB8AC3E}">
        <p14:creationId xmlns:p14="http://schemas.microsoft.com/office/powerpoint/2010/main" val="1415899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7EF4-5DF8-497D-A827-C0800AAC9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E55C1A-CB6F-4B5F-9548-6D6B8D3C83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46BBC2-1003-4739-9F67-7AE6651943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16629F-5E7D-48E6-A20D-F515F2059C0B}"/>
              </a:ext>
            </a:extLst>
          </p:cNvPr>
          <p:cNvSpPr>
            <a:spLocks noGrp="1"/>
          </p:cNvSpPr>
          <p:nvPr>
            <p:ph type="dt" sz="half" idx="10"/>
          </p:nvPr>
        </p:nvSpPr>
        <p:spPr/>
        <p:txBody>
          <a:bodyPr/>
          <a:lstStyle/>
          <a:p>
            <a:fld id="{8CCD7EBB-F601-43A1-A8EE-D4CDD666D368}" type="datetimeFigureOut">
              <a:rPr lang="en-US" smtClean="0"/>
              <a:t>1/9/2026</a:t>
            </a:fld>
            <a:endParaRPr lang="en-US"/>
          </a:p>
        </p:txBody>
      </p:sp>
      <p:sp>
        <p:nvSpPr>
          <p:cNvPr id="6" name="Footer Placeholder 5">
            <a:extLst>
              <a:ext uri="{FF2B5EF4-FFF2-40B4-BE49-F238E27FC236}">
                <a16:creationId xmlns:a16="http://schemas.microsoft.com/office/drawing/2014/main" id="{55426974-969B-4C98-AE9C-2DBBF38F20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2203AC-3D1B-43E2-9CBD-69B5864EA09D}"/>
              </a:ext>
            </a:extLst>
          </p:cNvPr>
          <p:cNvSpPr>
            <a:spLocks noGrp="1"/>
          </p:cNvSpPr>
          <p:nvPr>
            <p:ph type="sldNum" sz="quarter" idx="12"/>
          </p:nvPr>
        </p:nvSpPr>
        <p:spPr/>
        <p:txBody>
          <a:bodyPr/>
          <a:lstStyle/>
          <a:p>
            <a:fld id="{CF7973E4-C16C-4A45-8CD8-910A0C4F6DC7}" type="slidenum">
              <a:rPr lang="en-US" smtClean="0"/>
              <a:t>‹#›</a:t>
            </a:fld>
            <a:endParaRPr lang="en-US"/>
          </a:p>
        </p:txBody>
      </p:sp>
    </p:spTree>
    <p:extLst>
      <p:ext uri="{BB962C8B-B14F-4D97-AF65-F5344CB8AC3E}">
        <p14:creationId xmlns:p14="http://schemas.microsoft.com/office/powerpoint/2010/main" val="1565734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2FB5-45D2-4AEF-8AA5-4EB39DA163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E6B0CA-41C1-47D5-852C-AEEEFDBE3D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E01255-E474-4774-93AE-5998B928F7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CD7EBB-F601-43A1-A8EE-D4CDD666D368}" type="datetimeFigureOut">
              <a:rPr lang="en-US" smtClean="0"/>
              <a:t>1/9/2026</a:t>
            </a:fld>
            <a:endParaRPr lang="en-US"/>
          </a:p>
        </p:txBody>
      </p:sp>
      <p:sp>
        <p:nvSpPr>
          <p:cNvPr id="5" name="Footer Placeholder 4">
            <a:extLst>
              <a:ext uri="{FF2B5EF4-FFF2-40B4-BE49-F238E27FC236}">
                <a16:creationId xmlns:a16="http://schemas.microsoft.com/office/drawing/2014/main" id="{0878D09A-63F2-496E-A207-53AD040D85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696D2B-F803-4856-91AD-DCD37B7920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7973E4-C16C-4A45-8CD8-910A0C4F6DC7}" type="slidenum">
              <a:rPr lang="en-US" smtClean="0"/>
              <a:t>‹#›</a:t>
            </a:fld>
            <a:endParaRPr lang="en-US"/>
          </a:p>
        </p:txBody>
      </p:sp>
    </p:spTree>
    <p:extLst>
      <p:ext uri="{BB962C8B-B14F-4D97-AF65-F5344CB8AC3E}">
        <p14:creationId xmlns:p14="http://schemas.microsoft.com/office/powerpoint/2010/main" val="3519235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1/9/2026</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1491834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1583D9-912C-4CFA-9566-3906708F5E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45FC188-0BB2-4568-901C-9183597979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72C8764-1311-485A-8A8B-E687375835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BFA30EE8-D913-4D11-AE69-4329870F03BC}" type="datetimeFigureOut">
              <a:rPr lang="en-US" smtClean="0"/>
              <a:pPr/>
              <a:t>1/9/2026</a:t>
            </a:fld>
            <a:endParaRPr lang="en-US"/>
          </a:p>
        </p:txBody>
      </p:sp>
      <p:sp>
        <p:nvSpPr>
          <p:cNvPr id="5" name="Footer Placeholder 4">
            <a:extLst>
              <a:ext uri="{FF2B5EF4-FFF2-40B4-BE49-F238E27FC236}">
                <a16:creationId xmlns:a16="http://schemas.microsoft.com/office/drawing/2014/main" id="{C1E9A2E4-46DA-4CF1-8ABE-CB150BA5C3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3ECB0E54-CCAA-4B94-AF4F-952B82D6A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A2F5A6FE-6229-41EF-933A-07D548F37CA3}" type="slidenum">
              <a:rPr lang="en-US" smtClean="0"/>
              <a:pPr/>
              <a:t>‹#›</a:t>
            </a:fld>
            <a:endParaRPr lang="en-US"/>
          </a:p>
        </p:txBody>
      </p:sp>
    </p:spTree>
    <p:custDataLst>
      <p:tags r:id="rId14"/>
    </p:custDataLst>
    <p:extLst>
      <p:ext uri="{BB962C8B-B14F-4D97-AF65-F5344CB8AC3E}">
        <p14:creationId xmlns:p14="http://schemas.microsoft.com/office/powerpoint/2010/main" val="178910199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914400" rtl="0" eaLnBrk="1" latinLnBrk="0" hangingPunct="1">
        <a:lnSpc>
          <a:spcPct val="90000"/>
        </a:lnSpc>
        <a:spcBef>
          <a:spcPct val="0"/>
        </a:spcBef>
        <a:buNone/>
        <a:defRPr sz="4400" b="0"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344488" indent="-344488" algn="l" defTabSz="914400" rtl="0" eaLnBrk="1" latinLnBrk="0" hangingPunct="1">
        <a:lnSpc>
          <a:spcPct val="150000"/>
        </a:lnSpc>
        <a:spcBef>
          <a:spcPts val="1000"/>
        </a:spcBef>
        <a:buFont typeface="Wingdings" pitchFamily="2" charset="2"/>
        <a:buChar char="§"/>
        <a:tabLst/>
        <a:defRPr sz="2800" kern="1200">
          <a:solidFill>
            <a:schemeClr val="tx1"/>
          </a:solidFill>
          <a:latin typeface="Segoe UI" panose="020B0502040204020203" pitchFamily="34" charset="0"/>
          <a:ea typeface="+mn-ea"/>
          <a:cs typeface="Segoe UI" panose="020B0502040204020203" pitchFamily="34" charset="0"/>
        </a:defRPr>
      </a:lvl1pPr>
      <a:lvl2pPr marL="806450" indent="-349250" algn="l" defTabSz="914400" rtl="0" eaLnBrk="1" latinLnBrk="0" hangingPunct="1">
        <a:lnSpc>
          <a:spcPct val="150000"/>
        </a:lnSpc>
        <a:spcBef>
          <a:spcPts val="500"/>
        </a:spcBef>
        <a:buFont typeface="Wingdings" pitchFamily="2" charset="2"/>
        <a:buChar char="§"/>
        <a:tabLst/>
        <a:defRPr sz="2400" kern="1200">
          <a:solidFill>
            <a:schemeClr val="tx1"/>
          </a:solidFill>
          <a:latin typeface="Segoe UI" panose="020B0502040204020203" pitchFamily="34" charset="0"/>
          <a:ea typeface="+mn-ea"/>
          <a:cs typeface="Segoe UI" panose="020B0502040204020203" pitchFamily="34" charset="0"/>
        </a:defRPr>
      </a:lvl2pPr>
      <a:lvl3pPr marL="1260475" indent="-346075" algn="l" defTabSz="914400" rtl="0" eaLnBrk="1" latinLnBrk="0" hangingPunct="1">
        <a:lnSpc>
          <a:spcPct val="150000"/>
        </a:lnSpc>
        <a:spcBef>
          <a:spcPts val="500"/>
        </a:spcBef>
        <a:buFont typeface="Wingdings" pitchFamily="2" charset="2"/>
        <a:buChar char="§"/>
        <a:tabLst/>
        <a:defRPr sz="2000" kern="1200">
          <a:solidFill>
            <a:schemeClr val="tx1"/>
          </a:solidFill>
          <a:latin typeface="Segoe UI" panose="020B0502040204020203" pitchFamily="34" charset="0"/>
          <a:ea typeface="+mn-ea"/>
          <a:cs typeface="Segoe UI" panose="020B0502040204020203" pitchFamily="34" charset="0"/>
        </a:defRPr>
      </a:lvl3pPr>
      <a:lvl4pPr marL="1714500" indent="-342900" algn="l" defTabSz="914400" rtl="0" eaLnBrk="1" latinLnBrk="0" hangingPunct="1">
        <a:lnSpc>
          <a:spcPct val="150000"/>
        </a:lnSpc>
        <a:spcBef>
          <a:spcPts val="500"/>
        </a:spcBef>
        <a:buFont typeface="Wingdings" pitchFamily="2" charset="2"/>
        <a:buChar char="§"/>
        <a:tabLst/>
        <a:defRPr sz="1800" kern="1200">
          <a:solidFill>
            <a:schemeClr val="tx1"/>
          </a:solidFill>
          <a:latin typeface="Segoe UI" panose="020B0502040204020203" pitchFamily="34" charset="0"/>
          <a:ea typeface="+mn-ea"/>
          <a:cs typeface="Segoe UI" panose="020B0502040204020203" pitchFamily="34" charset="0"/>
        </a:defRPr>
      </a:lvl4pPr>
      <a:lvl5pPr marL="2176463" indent="-347663" algn="l" defTabSz="914400" rtl="0" eaLnBrk="1" latinLnBrk="0" hangingPunct="1">
        <a:lnSpc>
          <a:spcPct val="150000"/>
        </a:lnSpc>
        <a:spcBef>
          <a:spcPts val="500"/>
        </a:spcBef>
        <a:buFont typeface="Wingdings" pitchFamily="2" charset="2"/>
        <a:buChar char="§"/>
        <a:tabLst/>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jpe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23.png"/><Relationship Id="rId16"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sv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stanford-msande328.github.io/fall24/" TargetMode="External"/><Relationship Id="rId2" Type="http://schemas.openxmlformats.org/officeDocument/2006/relationships/hyperlink" Target="https://stanford-msande328.github.io/winter26/"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3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5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10.png"/><Relationship Id="rId2" Type="http://schemas.openxmlformats.org/officeDocument/2006/relationships/slideLayout" Target="../slideLayouts/slideLayout13.xml"/><Relationship Id="rId1" Type="http://schemas.openxmlformats.org/officeDocument/2006/relationships/tags" Target="../tags/tag14.xml"/><Relationship Id="rId6" Type="http://schemas.openxmlformats.org/officeDocument/2006/relationships/image" Target="../media/image201.png"/><Relationship Id="rId5" Type="http://schemas.openxmlformats.org/officeDocument/2006/relationships/image" Target="../media/image1910.png"/><Relationship Id="rId4" Type="http://schemas.openxmlformats.org/officeDocument/2006/relationships/image" Target="../media/image18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44.svg"/><Relationship Id="rId2" Type="http://schemas.openxmlformats.org/officeDocument/2006/relationships/slideLayout" Target="../slideLayouts/slideLayout13.xml"/><Relationship Id="rId1" Type="http://schemas.openxmlformats.org/officeDocument/2006/relationships/tags" Target="../tags/tag15.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241.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91.png"/><Relationship Id="rId4" Type="http://schemas.openxmlformats.org/officeDocument/2006/relationships/image" Target="../media/image2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2.sv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microsoft/EconML"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hyperlink" Target="https://www.microsoft.com/en-us/research/project/alice/"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13.xml"/><Relationship Id="rId5" Type="http://schemas.openxmlformats.org/officeDocument/2006/relationships/image" Target="../media/image300.png"/><Relationship Id="rId4" Type="http://schemas.openxmlformats.org/officeDocument/2006/relationships/image" Target="../media/image290.pn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20.png"/><Relationship Id="rId7" Type="http://schemas.openxmlformats.org/officeDocument/2006/relationships/image" Target="../media/image381.png"/><Relationship Id="rId2" Type="http://schemas.openxmlformats.org/officeDocument/2006/relationships/image" Target="../media/image350.png"/><Relationship Id="rId1" Type="http://schemas.openxmlformats.org/officeDocument/2006/relationships/slideLayout" Target="../slideLayouts/slideLayout13.xml"/><Relationship Id="rId6" Type="http://schemas.openxmlformats.org/officeDocument/2006/relationships/image" Target="../media/image370.png"/><Relationship Id="rId11" Type="http://schemas.openxmlformats.org/officeDocument/2006/relationships/image" Target="../media/image421.png"/><Relationship Id="rId5" Type="http://schemas.openxmlformats.org/officeDocument/2006/relationships/image" Target="../media/image360.png"/><Relationship Id="rId10" Type="http://schemas.openxmlformats.org/officeDocument/2006/relationships/image" Target="../media/image411.png"/><Relationship Id="rId4" Type="http://schemas.openxmlformats.org/officeDocument/2006/relationships/image" Target="../media/image330.png"/><Relationship Id="rId9" Type="http://schemas.openxmlformats.org/officeDocument/2006/relationships/image" Target="../media/image401.png"/></Relationships>
</file>

<file path=ppt/slides/_rels/slide37.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44.png"/><Relationship Id="rId12" Type="http://schemas.openxmlformats.org/officeDocument/2006/relationships/image" Target="../media/image50.png"/><Relationship Id="rId2" Type="http://schemas.openxmlformats.org/officeDocument/2006/relationships/image" Target="../media/image431.png"/><Relationship Id="rId1" Type="http://schemas.openxmlformats.org/officeDocument/2006/relationships/slideLayout" Target="../slideLayouts/slideLayout13.xml"/><Relationship Id="rId6" Type="http://schemas.openxmlformats.org/officeDocument/2006/relationships/image" Target="../media/image461.png"/><Relationship Id="rId11" Type="http://schemas.openxmlformats.org/officeDocument/2006/relationships/image" Target="../media/image49.png"/><Relationship Id="rId5" Type="http://schemas.openxmlformats.org/officeDocument/2006/relationships/image" Target="../media/image451.png"/><Relationship Id="rId10" Type="http://schemas.openxmlformats.org/officeDocument/2006/relationships/image" Target="../media/image48.png"/><Relationship Id="rId4" Type="http://schemas.openxmlformats.org/officeDocument/2006/relationships/image" Target="../media/image14.png"/><Relationship Id="rId9" Type="http://schemas.openxmlformats.org/officeDocument/2006/relationships/image" Target="../media/image471.png"/></Relationships>
</file>

<file path=ppt/slides/_rels/slide3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1310.png"/><Relationship Id="rId7" Type="http://schemas.openxmlformats.org/officeDocument/2006/relationships/image" Target="../media/image260.png"/><Relationship Id="rId2" Type="http://schemas.openxmlformats.org/officeDocument/2006/relationships/image" Target="../media/image431.png"/><Relationship Id="rId1" Type="http://schemas.openxmlformats.org/officeDocument/2006/relationships/slideLayout" Target="../slideLayouts/slideLayout13.xml"/><Relationship Id="rId6" Type="http://schemas.openxmlformats.org/officeDocument/2006/relationships/image" Target="../media/image250.png"/><Relationship Id="rId4" Type="http://schemas.openxmlformats.org/officeDocument/2006/relationships/image" Target="../media/image56.png"/><Relationship Id="rId9"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3" Type="http://schemas.openxmlformats.org/officeDocument/2006/relationships/image" Target="../media/image99.png"/><Relationship Id="rId7" Type="http://schemas.openxmlformats.org/officeDocument/2006/relationships/image" Target="../media/image55.png"/><Relationship Id="rId17" Type="http://schemas.openxmlformats.org/officeDocument/2006/relationships/image" Target="../media/image110.png"/><Relationship Id="rId2" Type="http://schemas.openxmlformats.org/officeDocument/2006/relationships/image" Target="../media/image98.png"/><Relationship Id="rId1" Type="http://schemas.openxmlformats.org/officeDocument/2006/relationships/slideLayout" Target="../slideLayouts/slideLayout13.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6.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20.png"/><Relationship Id="rId18" Type="http://schemas.openxmlformats.org/officeDocument/2006/relationships/image" Target="../media/image1200.png"/><Relationship Id="rId3" Type="http://schemas.openxmlformats.org/officeDocument/2006/relationships/image" Target="../media/image99.png"/><Relationship Id="rId21" Type="http://schemas.openxmlformats.org/officeDocument/2006/relationships/image" Target="../media/image123.png"/><Relationship Id="rId7" Type="http://schemas.openxmlformats.org/officeDocument/2006/relationships/image" Target="../media/image1130.png"/><Relationship Id="rId12" Type="http://schemas.openxmlformats.org/officeDocument/2006/relationships/image" Target="../media/image1110.png"/><Relationship Id="rId17" Type="http://schemas.openxmlformats.org/officeDocument/2006/relationships/image" Target="../media/image119.png"/><Relationship Id="rId2" Type="http://schemas.openxmlformats.org/officeDocument/2006/relationships/image" Target="../media/image98.png"/><Relationship Id="rId16" Type="http://schemas.openxmlformats.org/officeDocument/2006/relationships/image" Target="../media/image118.png"/><Relationship Id="rId20" Type="http://schemas.openxmlformats.org/officeDocument/2006/relationships/image" Target="../media/image122.png"/><Relationship Id="rId1" Type="http://schemas.openxmlformats.org/officeDocument/2006/relationships/slideLayout" Target="../slideLayouts/slideLayout13.xml"/><Relationship Id="rId6" Type="http://schemas.openxmlformats.org/officeDocument/2006/relationships/image" Target="../media/image102.png"/><Relationship Id="rId11" Type="http://schemas.openxmlformats.org/officeDocument/2006/relationships/image" Target="../media/image1100.png"/><Relationship Id="rId5" Type="http://schemas.openxmlformats.org/officeDocument/2006/relationships/image" Target="../media/image101.png"/><Relationship Id="rId15" Type="http://schemas.openxmlformats.org/officeDocument/2006/relationships/image" Target="../media/image117.png"/><Relationship Id="rId23" Type="http://schemas.openxmlformats.org/officeDocument/2006/relationships/image" Target="../media/image125.png"/><Relationship Id="rId10" Type="http://schemas.openxmlformats.org/officeDocument/2006/relationships/image" Target="../media/image1150.png"/><Relationship Id="rId19" Type="http://schemas.openxmlformats.org/officeDocument/2006/relationships/image" Target="../media/image121.png"/><Relationship Id="rId9" Type="http://schemas.openxmlformats.org/officeDocument/2006/relationships/image" Target="../media/image114.png"/><Relationship Id="rId14" Type="http://schemas.openxmlformats.org/officeDocument/2006/relationships/image" Target="../media/image116.png"/><Relationship Id="rId22" Type="http://schemas.openxmlformats.org/officeDocument/2006/relationships/image" Target="../media/image124.png"/></Relationships>
</file>

<file path=ppt/slides/_rels/slide4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1.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hyperlink" Target="https://datascience.stanford.edu/causal/courses" TargetMode="External"/><Relationship Id="rId2" Type="http://schemas.openxmlformats.org/officeDocument/2006/relationships/hyperlink" Target="https://stanford-msande228.github.io/winter26/"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4.xml.rels><?xml version="1.0" encoding="UTF-8" standalone="yes"?>
<Relationships xmlns="http://schemas.openxmlformats.org/package/2006/relationships"><Relationship Id="rId3" Type="http://schemas.openxmlformats.org/officeDocument/2006/relationships/hyperlink" Target="https://arxiv.org/abs/2108.13518" TargetMode="External"/><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microsoft/showwhy" TargetMode="External"/><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7.xml.rels><?xml version="1.0" encoding="UTF-8" standalone="yes"?>
<Relationships xmlns="http://schemas.openxmlformats.org/package/2006/relationships"><Relationship Id="rId8" Type="http://schemas.openxmlformats.org/officeDocument/2006/relationships/hyperlink" Target="https://arxiv.org/abs/2108.13518" TargetMode="External"/><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51F52-6B33-4829-BCF9-8F14A708E924}"/>
              </a:ext>
            </a:extLst>
          </p:cNvPr>
          <p:cNvSpPr>
            <a:spLocks noGrp="1"/>
          </p:cNvSpPr>
          <p:nvPr>
            <p:ph type="ctrTitle"/>
          </p:nvPr>
        </p:nvSpPr>
        <p:spPr/>
        <p:txBody>
          <a:bodyPr>
            <a:noAutofit/>
          </a:bodyPr>
          <a:lstStyle/>
          <a:p>
            <a:r>
              <a:rPr lang="en-US" sz="3200" dirty="0"/>
              <a:t>MS&amp;E328/CS328</a:t>
            </a:r>
            <a:br>
              <a:rPr lang="en-US" sz="3200" dirty="0"/>
            </a:br>
            <a:r>
              <a:rPr lang="en-US" sz="3200" dirty="0"/>
              <a:t>Foundations of Causal Machine Learning</a:t>
            </a:r>
          </a:p>
        </p:txBody>
      </p:sp>
      <p:sp>
        <p:nvSpPr>
          <p:cNvPr id="3" name="Subtitle 2">
            <a:extLst>
              <a:ext uri="{FF2B5EF4-FFF2-40B4-BE49-F238E27FC236}">
                <a16:creationId xmlns:a16="http://schemas.microsoft.com/office/drawing/2014/main" id="{52AE4C18-7A51-428E-A885-44B1CDECA0F4}"/>
              </a:ext>
            </a:extLst>
          </p:cNvPr>
          <p:cNvSpPr>
            <a:spLocks noGrp="1"/>
          </p:cNvSpPr>
          <p:nvPr>
            <p:ph type="subTitle" idx="1"/>
          </p:nvPr>
        </p:nvSpPr>
        <p:spPr>
          <a:xfrm>
            <a:off x="1370693" y="3773489"/>
            <a:ext cx="9440034" cy="2850595"/>
          </a:xfrm>
        </p:spPr>
        <p:txBody>
          <a:bodyPr>
            <a:normAutofit/>
          </a:bodyPr>
          <a:lstStyle/>
          <a:p>
            <a:r>
              <a:rPr lang="en-US" dirty="0"/>
              <a:t>Vasilis Syrgkanis</a:t>
            </a:r>
          </a:p>
          <a:p>
            <a:r>
              <a:rPr lang="en-US" dirty="0"/>
              <a:t>Stanford University</a:t>
            </a:r>
          </a:p>
          <a:p>
            <a:r>
              <a:rPr lang="en-US" dirty="0"/>
              <a:t>Assistant Professor</a:t>
            </a:r>
          </a:p>
          <a:p>
            <a:r>
              <a:rPr lang="en-US" dirty="0"/>
              <a:t>Management Science and Engineering</a:t>
            </a:r>
          </a:p>
          <a:p>
            <a:r>
              <a:rPr lang="en-US" dirty="0"/>
              <a:t>(by courtesy) Computer Science and Electrical Engineering</a:t>
            </a:r>
          </a:p>
          <a:p>
            <a:r>
              <a:rPr lang="en-US" dirty="0"/>
              <a:t>Institute for Computational and Mathematical Engineering</a:t>
            </a:r>
          </a:p>
          <a:p>
            <a:endParaRPr lang="en-US" dirty="0"/>
          </a:p>
        </p:txBody>
      </p:sp>
    </p:spTree>
    <p:extLst>
      <p:ext uri="{BB962C8B-B14F-4D97-AF65-F5344CB8AC3E}">
        <p14:creationId xmlns:p14="http://schemas.microsoft.com/office/powerpoint/2010/main" val="3244346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1FBF-895F-4333-9B16-242DE05EDAA6}"/>
              </a:ext>
            </a:extLst>
          </p:cNvPr>
          <p:cNvSpPr>
            <a:spLocks noGrp="1"/>
          </p:cNvSpPr>
          <p:nvPr>
            <p:ph type="title"/>
          </p:nvPr>
        </p:nvSpPr>
        <p:spPr/>
        <p:txBody>
          <a:bodyPr/>
          <a:lstStyle/>
          <a:p>
            <a:r>
              <a:rPr lang="en-US" dirty="0"/>
              <a:t>Causal inference in new data modalities</a:t>
            </a:r>
          </a:p>
        </p:txBody>
      </p:sp>
      <p:sp>
        <p:nvSpPr>
          <p:cNvPr id="3" name="Content Placeholder 2">
            <a:extLst>
              <a:ext uri="{FF2B5EF4-FFF2-40B4-BE49-F238E27FC236}">
                <a16:creationId xmlns:a16="http://schemas.microsoft.com/office/drawing/2014/main" id="{70D14D27-5CD3-4063-9067-F6EF92D7B40C}"/>
              </a:ext>
            </a:extLst>
          </p:cNvPr>
          <p:cNvSpPr>
            <a:spLocks noGrp="1"/>
          </p:cNvSpPr>
          <p:nvPr>
            <p:ph idx="1"/>
          </p:nvPr>
        </p:nvSpPr>
        <p:spPr>
          <a:xfrm>
            <a:off x="913794" y="2076450"/>
            <a:ext cx="10353761" cy="3714749"/>
          </a:xfrm>
        </p:spPr>
        <p:txBody>
          <a:bodyPr/>
          <a:lstStyle/>
          <a:p>
            <a:r>
              <a:rPr lang="en-US" dirty="0"/>
              <a:t>Richer datasets (10s or 100s of variables)</a:t>
            </a:r>
          </a:p>
          <a:p>
            <a:r>
              <a:rPr lang="en-US" dirty="0"/>
              <a:t>Un-structured data (text, images, genomics)</a:t>
            </a:r>
          </a:p>
          <a:p>
            <a:r>
              <a:rPr lang="en-US" dirty="0"/>
              <a:t>Personalization (heterogeneous effect models)</a:t>
            </a:r>
          </a:p>
          <a:p>
            <a:r>
              <a:rPr lang="en-US" dirty="0"/>
              <a:t>Automatic model selection/model robustness/researcher bias robustness</a:t>
            </a:r>
          </a:p>
          <a:p>
            <a:endParaRPr lang="en-US" dirty="0"/>
          </a:p>
          <a:p>
            <a:pPr marL="36900" indent="0">
              <a:buNone/>
            </a:pPr>
            <a:r>
              <a:rPr lang="en-US" dirty="0"/>
              <a:t>Exactly the topics where predictive machine learning techniques really shine!</a:t>
            </a:r>
          </a:p>
          <a:p>
            <a:endParaRPr lang="en-US" dirty="0"/>
          </a:p>
        </p:txBody>
      </p:sp>
    </p:spTree>
    <p:extLst>
      <p:ext uri="{BB962C8B-B14F-4D97-AF65-F5344CB8AC3E}">
        <p14:creationId xmlns:p14="http://schemas.microsoft.com/office/powerpoint/2010/main" val="133840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7BDF6-4831-45DC-8BF1-095CA8ECF73A}"/>
              </a:ext>
            </a:extLst>
          </p:cNvPr>
          <p:cNvSpPr>
            <a:spLocks noGrp="1"/>
          </p:cNvSpPr>
          <p:nvPr>
            <p:ph type="title"/>
          </p:nvPr>
        </p:nvSpPr>
        <p:spPr/>
        <p:txBody>
          <a:bodyPr/>
          <a:lstStyle/>
          <a:p>
            <a:r>
              <a:rPr lang="en-US" dirty="0"/>
              <a:t>ML helps bypass the curse of dimensionality</a:t>
            </a:r>
          </a:p>
        </p:txBody>
      </p:sp>
      <p:sp>
        <p:nvSpPr>
          <p:cNvPr id="3" name="Content Placeholder 2">
            <a:extLst>
              <a:ext uri="{FF2B5EF4-FFF2-40B4-BE49-F238E27FC236}">
                <a16:creationId xmlns:a16="http://schemas.microsoft.com/office/drawing/2014/main" id="{B676838B-D1E4-492B-A92A-44E3B09C7C06}"/>
              </a:ext>
            </a:extLst>
          </p:cNvPr>
          <p:cNvSpPr>
            <a:spLocks noGrp="1"/>
          </p:cNvSpPr>
          <p:nvPr>
            <p:ph idx="1"/>
          </p:nvPr>
        </p:nvSpPr>
        <p:spPr/>
        <p:txBody>
          <a:bodyPr/>
          <a:lstStyle/>
          <a:p>
            <a:r>
              <a:rPr lang="en-US" dirty="0"/>
              <a:t>ML methods automatically adapt to unknown complexity of the truth</a:t>
            </a:r>
          </a:p>
          <a:p>
            <a:pPr lvl="1"/>
            <a:endParaRPr lang="en-US" dirty="0"/>
          </a:p>
          <a:p>
            <a:pPr lvl="1"/>
            <a:r>
              <a:rPr lang="en-US" dirty="0"/>
              <a:t>Adapt to number of relevant features (Lasso, Random Forests)</a:t>
            </a:r>
          </a:p>
          <a:p>
            <a:pPr lvl="1"/>
            <a:r>
              <a:rPr lang="en-US" dirty="0"/>
              <a:t>Adapt to low dimensionality of covariate distribution (Nearest Neighbor regression)</a:t>
            </a:r>
          </a:p>
          <a:p>
            <a:pPr lvl="1"/>
            <a:r>
              <a:rPr lang="en-US" dirty="0"/>
              <a:t>Adapt to the “complexity/smoothness” of true model (Kernel Ridge)</a:t>
            </a:r>
          </a:p>
          <a:p>
            <a:pPr lvl="1"/>
            <a:r>
              <a:rPr lang="en-US" dirty="0"/>
              <a:t>Build data-driven low dimensional feature representations (Neural Networks)</a:t>
            </a:r>
          </a:p>
        </p:txBody>
      </p:sp>
    </p:spTree>
    <p:extLst>
      <p:ext uri="{BB962C8B-B14F-4D97-AF65-F5344CB8AC3E}">
        <p14:creationId xmlns:p14="http://schemas.microsoft.com/office/powerpoint/2010/main" val="3306030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8EF58-1D50-4CB5-8376-0CE0F39D71A5}"/>
              </a:ext>
            </a:extLst>
          </p:cNvPr>
          <p:cNvSpPr>
            <a:spLocks noGrp="1"/>
          </p:cNvSpPr>
          <p:nvPr>
            <p:ph type="title"/>
          </p:nvPr>
        </p:nvSpPr>
        <p:spPr/>
        <p:txBody>
          <a:bodyPr/>
          <a:lstStyle/>
          <a:p>
            <a:r>
              <a:rPr lang="en-US" dirty="0"/>
              <a:t>Causal Machine Learning</a:t>
            </a:r>
          </a:p>
        </p:txBody>
      </p:sp>
      <p:sp>
        <p:nvSpPr>
          <p:cNvPr id="3" name="Text Placeholder 2">
            <a:extLst>
              <a:ext uri="{FF2B5EF4-FFF2-40B4-BE49-F238E27FC236}">
                <a16:creationId xmlns:a16="http://schemas.microsoft.com/office/drawing/2014/main" id="{2FAFE812-C173-4391-83AF-4BED67A731F2}"/>
              </a:ext>
            </a:extLst>
          </p:cNvPr>
          <p:cNvSpPr>
            <a:spLocks noGrp="1"/>
          </p:cNvSpPr>
          <p:nvPr>
            <p:ph type="body" idx="1"/>
          </p:nvPr>
        </p:nvSpPr>
        <p:spPr/>
        <p:txBody>
          <a:bodyPr/>
          <a:lstStyle/>
          <a:p>
            <a:r>
              <a:rPr lang="en-US" dirty="0"/>
              <a:t>Re-directing the ability of machine learning estimators to bypass the curse of dimensionality, from the current focus of solving prediction problems to solving statistical problems that arise in causal inference.</a:t>
            </a:r>
          </a:p>
        </p:txBody>
      </p:sp>
    </p:spTree>
    <p:extLst>
      <p:ext uri="{BB962C8B-B14F-4D97-AF65-F5344CB8AC3E}">
        <p14:creationId xmlns:p14="http://schemas.microsoft.com/office/powerpoint/2010/main" val="4055841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1FBF-895F-4333-9B16-242DE05EDAA6}"/>
              </a:ext>
            </a:extLst>
          </p:cNvPr>
          <p:cNvSpPr>
            <a:spLocks noGrp="1"/>
          </p:cNvSpPr>
          <p:nvPr>
            <p:ph type="title"/>
          </p:nvPr>
        </p:nvSpPr>
        <p:spPr/>
        <p:txBody>
          <a:bodyPr/>
          <a:lstStyle/>
          <a:p>
            <a:r>
              <a:rPr lang="en-US" dirty="0"/>
              <a:t>Many industrial and scientific use cases</a:t>
            </a:r>
          </a:p>
        </p:txBody>
      </p:sp>
      <p:sp>
        <p:nvSpPr>
          <p:cNvPr id="3" name="Content Placeholder 2">
            <a:extLst>
              <a:ext uri="{FF2B5EF4-FFF2-40B4-BE49-F238E27FC236}">
                <a16:creationId xmlns:a16="http://schemas.microsoft.com/office/drawing/2014/main" id="{70D14D27-5CD3-4063-9067-F6EF92D7B40C}"/>
              </a:ext>
            </a:extLst>
          </p:cNvPr>
          <p:cNvSpPr>
            <a:spLocks noGrp="1"/>
          </p:cNvSpPr>
          <p:nvPr>
            <p:ph idx="1"/>
          </p:nvPr>
        </p:nvSpPr>
        <p:spPr>
          <a:xfrm>
            <a:off x="913794" y="2076450"/>
            <a:ext cx="8595965" cy="3714749"/>
          </a:xfrm>
        </p:spPr>
        <p:txBody>
          <a:bodyPr/>
          <a:lstStyle/>
          <a:p>
            <a:r>
              <a:rPr lang="en-US" dirty="0"/>
              <a:t>Return-on-investment, pricing, customer segmentation and personalization</a:t>
            </a:r>
          </a:p>
          <a:p>
            <a:r>
              <a:rPr lang="en-US" dirty="0"/>
              <a:t>Experimentation in tech industry</a:t>
            </a:r>
          </a:p>
          <a:p>
            <a:r>
              <a:rPr lang="en-US" dirty="0"/>
              <a:t>Personalized medicine</a:t>
            </a:r>
          </a:p>
          <a:p>
            <a:r>
              <a:rPr lang="en-US" dirty="0"/>
              <a:t>Heterogeneity of effect in social science studies</a:t>
            </a:r>
          </a:p>
        </p:txBody>
      </p:sp>
    </p:spTree>
    <p:extLst>
      <p:ext uri="{BB962C8B-B14F-4D97-AF65-F5344CB8AC3E}">
        <p14:creationId xmlns:p14="http://schemas.microsoft.com/office/powerpoint/2010/main" val="2161864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354E52-0C12-4E7D-9B39-A2BF0F824C3F}"/>
              </a:ext>
            </a:extLst>
          </p:cNvPr>
          <p:cNvSpPr>
            <a:spLocks noGrp="1"/>
          </p:cNvSpPr>
          <p:nvPr>
            <p:ph type="title"/>
          </p:nvPr>
        </p:nvSpPr>
        <p:spPr>
          <a:xfrm>
            <a:off x="175777" y="-132323"/>
            <a:ext cx="4444236" cy="1257300"/>
          </a:xfrm>
        </p:spPr>
        <p:txBody>
          <a:bodyPr>
            <a:normAutofit/>
          </a:bodyPr>
          <a:lstStyle/>
          <a:p>
            <a:r>
              <a:rPr lang="en-US" dirty="0"/>
              <a:t>The ALICE project</a:t>
            </a:r>
          </a:p>
        </p:txBody>
      </p:sp>
      <p:sp>
        <p:nvSpPr>
          <p:cNvPr id="7" name="Title 1">
            <a:extLst>
              <a:ext uri="{FF2B5EF4-FFF2-40B4-BE49-F238E27FC236}">
                <a16:creationId xmlns:a16="http://schemas.microsoft.com/office/drawing/2014/main" id="{0A3A8AF1-016A-41AB-A545-3BFA64ACB94F}"/>
              </a:ext>
            </a:extLst>
          </p:cNvPr>
          <p:cNvSpPr txBox="1">
            <a:spLocks/>
          </p:cNvSpPr>
          <p:nvPr/>
        </p:nvSpPr>
        <p:spPr>
          <a:xfrm>
            <a:off x="175777" y="160662"/>
            <a:ext cx="5323715" cy="815615"/>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6809A593-8C00-424E-A947-32C7C7C67C0A}"/>
                  </a:ext>
                </a:extLst>
              </p:cNvPr>
              <p:cNvSpPr txBox="1">
                <a:spLocks/>
              </p:cNvSpPr>
              <p:nvPr/>
            </p:nvSpPr>
            <p:spPr>
              <a:xfrm>
                <a:off x="175776" y="1087933"/>
                <a:ext cx="5027991" cy="353508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1400" dirty="0"/>
                  <a:t>Research + Industry Problems + Software Development</a:t>
                </a:r>
              </a:p>
              <a:p>
                <a:r>
                  <a:rPr lang="en-US" sz="1400" dirty="0"/>
                  <a:t>New application domains for causal inference, lead to novel </a:t>
                </a:r>
                <a:r>
                  <a:rPr lang="en-US" sz="1400" dirty="0" err="1"/>
                  <a:t>CausalML</a:t>
                </a:r>
                <a:r>
                  <a:rPr lang="en-US" sz="1400" dirty="0"/>
                  <a:t> methodologies</a:t>
                </a:r>
              </a:p>
              <a:p>
                <a:pPr lvl="1"/>
                <a:r>
                  <a:rPr lang="en-US" sz="1400" dirty="0"/>
                  <a:t>Recommendation A/B tests at TripAdvisor 		   </a:t>
                </a:r>
                <a14:m>
                  <m:oMath xmlns:m="http://schemas.openxmlformats.org/officeDocument/2006/math">
                    <m:r>
                      <a:rPr lang="en-US" sz="1400" b="0" i="1" smtClean="0">
                        <a:latin typeface="Cambria Math" panose="02040503050406030204" pitchFamily="18" charset="0"/>
                      </a:rPr>
                      <m:t>⇒</m:t>
                    </m:r>
                  </m:oMath>
                </a14:m>
                <a:r>
                  <a:rPr lang="en-US" sz="1400" dirty="0"/>
                  <a:t> ML heterogeneous effects with instruments</a:t>
                </a:r>
              </a:p>
              <a:p>
                <a:pPr lvl="1"/>
                <a:r>
                  <a:rPr lang="en-US" sz="1400" dirty="0"/>
                  <a:t>Long-term Return-on-Investment (ROI) at Microsoft </a:t>
                </a:r>
                <a14:m>
                  <m:oMath xmlns:m="http://schemas.openxmlformats.org/officeDocument/2006/math">
                    <m:r>
                      <a:rPr lang="en-US" sz="1400" b="0" i="1" smtClean="0">
                        <a:latin typeface="Cambria Math" panose="02040503050406030204" pitchFamily="18" charset="0"/>
                      </a:rPr>
                      <m:t>⇒</m:t>
                    </m:r>
                  </m:oMath>
                </a14:m>
                <a:r>
                  <a:rPr lang="en-US" sz="1400" dirty="0"/>
                  <a:t> Dynamic effects + surrogates in high dimensions</a:t>
                </a:r>
              </a:p>
              <a:p>
                <a:pPr lvl="1"/>
                <a:r>
                  <a:rPr lang="en-US" sz="1400" dirty="0"/>
                  <a:t>Personalized pricing and heterogeneous demand        </a:t>
                </a:r>
                <a14:m>
                  <m:oMath xmlns:m="http://schemas.openxmlformats.org/officeDocument/2006/math">
                    <m:r>
                      <a:rPr lang="en-US" sz="1400" b="0" i="1" smtClean="0">
                        <a:latin typeface="Cambria Math" panose="02040503050406030204" pitchFamily="18" charset="0"/>
                      </a:rPr>
                      <m:t>⇒</m:t>
                    </m:r>
                  </m:oMath>
                </a14:m>
                <a:r>
                  <a:rPr lang="en-US" sz="1400" dirty="0"/>
                  <a:t> Statistical learning for heterogeneous causal effects</a:t>
                </a:r>
              </a:p>
            </p:txBody>
          </p:sp>
        </mc:Choice>
        <mc:Fallback xmlns="">
          <p:sp>
            <p:nvSpPr>
              <p:cNvPr id="8" name="Content Placeholder 2">
                <a:extLst>
                  <a:ext uri="{FF2B5EF4-FFF2-40B4-BE49-F238E27FC236}">
                    <a16:creationId xmlns:a16="http://schemas.microsoft.com/office/drawing/2014/main" id="{6809A593-8C00-424E-A947-32C7C7C67C0A}"/>
                  </a:ext>
                </a:extLst>
              </p:cNvPr>
              <p:cNvSpPr txBox="1">
                <a:spLocks noRot="1" noChangeAspect="1" noMove="1" noResize="1" noEditPoints="1" noAdjustHandles="1" noChangeArrowheads="1" noChangeShapeType="1" noTextEdit="1"/>
              </p:cNvSpPr>
              <p:nvPr/>
            </p:nvSpPr>
            <p:spPr>
              <a:xfrm>
                <a:off x="175776" y="1087933"/>
                <a:ext cx="5027991" cy="3535083"/>
              </a:xfrm>
              <a:prstGeom prst="rect">
                <a:avLst/>
              </a:prstGeom>
              <a:blipFill>
                <a:blip r:embed="rId2"/>
                <a:stretch>
                  <a:fillRect/>
                </a:stretch>
              </a:blipFill>
              <a:effectLst>
                <a:outerShdw blurRad="25400" dir="17880000">
                  <a:srgbClr val="000000">
                    <a:alpha val="46000"/>
                  </a:srgbClr>
                </a:outerShdw>
              </a:effectLst>
            </p:spPr>
            <p:txBody>
              <a:bodyPr/>
              <a:lstStyle/>
              <a:p>
                <a:r>
                  <a:rPr lang="en-US">
                    <a:noFill/>
                  </a:rPr>
                  <a:t> </a:t>
                </a:r>
              </a:p>
            </p:txBody>
          </p:sp>
        </mc:Fallback>
      </mc:AlternateContent>
      <p:sp>
        <p:nvSpPr>
          <p:cNvPr id="2" name="Right Brace 1">
            <a:extLst>
              <a:ext uri="{FF2B5EF4-FFF2-40B4-BE49-F238E27FC236}">
                <a16:creationId xmlns:a16="http://schemas.microsoft.com/office/drawing/2014/main" id="{9CB2E359-1EDB-46B0-8F91-BF9753C61B7A}"/>
              </a:ext>
            </a:extLst>
          </p:cNvPr>
          <p:cNvSpPr/>
          <p:nvPr/>
        </p:nvSpPr>
        <p:spPr>
          <a:xfrm>
            <a:off x="5264944" y="1478756"/>
            <a:ext cx="324583" cy="20788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Content Placeholder 2">
            <a:extLst>
              <a:ext uri="{FF2B5EF4-FFF2-40B4-BE49-F238E27FC236}">
                <a16:creationId xmlns:a16="http://schemas.microsoft.com/office/drawing/2014/main" id="{E96FE5D4-031E-4D24-8F17-0B589E7657DA}"/>
              </a:ext>
            </a:extLst>
          </p:cNvPr>
          <p:cNvSpPr txBox="1">
            <a:spLocks/>
          </p:cNvSpPr>
          <p:nvPr/>
        </p:nvSpPr>
        <p:spPr>
          <a:xfrm>
            <a:off x="5589527" y="1396440"/>
            <a:ext cx="5574466" cy="3535083"/>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dirty="0"/>
              <a:t>Major research challenges</a:t>
            </a:r>
          </a:p>
          <a:p>
            <a:r>
              <a:rPr lang="en-US" sz="1400" dirty="0"/>
              <a:t>High-dimensionality of data and valid inference [ICML’18a, COLT’20, NeurIPS’21, CLeaR’22, Arxiv’21a,b,c]</a:t>
            </a:r>
          </a:p>
          <a:p>
            <a:r>
              <a:rPr lang="en-US" sz="1400" dirty="0"/>
              <a:t>Unobserved confounding [NeurIPS’19, NeurIPS’20]</a:t>
            </a:r>
          </a:p>
          <a:p>
            <a:r>
              <a:rPr lang="en-US" sz="1400" dirty="0"/>
              <a:t>Dynamic aspects of decision making [NeurIPS’15, ICML’16, NeurIPS’16, FOCS’17, EC’15, ICML’18b,c, ICML’21, NeurIPS’21a,b]</a:t>
            </a:r>
          </a:p>
          <a:p>
            <a:r>
              <a:rPr lang="en-US" sz="1400" dirty="0"/>
              <a:t>Personalized effects and policies [ICML’19, NeurIPS’19, COLT’19, CLeaR’22]</a:t>
            </a:r>
          </a:p>
          <a:p>
            <a:pPr marL="36900" indent="0">
              <a:buNone/>
            </a:pPr>
            <a:endParaRPr lang="en-US" sz="1400" dirty="0"/>
          </a:p>
          <a:p>
            <a:pPr marL="36900" indent="0">
              <a:buNone/>
            </a:pPr>
            <a:r>
              <a:rPr lang="en-US" sz="1600" dirty="0"/>
              <a:t>New problems in statistical learning theory, high-dimensional statistics, semi-parametric and non-parametric inference theory, optimization theory, online learning theory</a:t>
            </a:r>
          </a:p>
        </p:txBody>
      </p:sp>
      <p:sp>
        <p:nvSpPr>
          <p:cNvPr id="10" name="TextBox 9">
            <a:extLst>
              <a:ext uri="{FF2B5EF4-FFF2-40B4-BE49-F238E27FC236}">
                <a16:creationId xmlns:a16="http://schemas.microsoft.com/office/drawing/2014/main" id="{AA594B55-54BF-4E8D-8FB3-62E62657B840}"/>
              </a:ext>
            </a:extLst>
          </p:cNvPr>
          <p:cNvSpPr txBox="1"/>
          <p:nvPr/>
        </p:nvSpPr>
        <p:spPr>
          <a:xfrm>
            <a:off x="244783" y="693651"/>
            <a:ext cx="9297119" cy="461665"/>
          </a:xfrm>
          <a:prstGeom prst="rect">
            <a:avLst/>
          </a:prstGeom>
          <a:noFill/>
        </p:spPr>
        <p:txBody>
          <a:bodyPr wrap="square">
            <a:spAutoFit/>
          </a:bodyPr>
          <a:lstStyle/>
          <a:p>
            <a:r>
              <a:rPr kumimoji="0" lang="en-US" sz="2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a:t>
            </a:r>
            <a:r>
              <a:rPr kumimoji="0" lang="en-US" sz="24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A</a:t>
            </a:r>
            <a:r>
              <a:rPr kumimoji="0" lang="en-US" sz="2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utomated </a:t>
            </a:r>
            <a:r>
              <a:rPr kumimoji="0" lang="en-US" sz="24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L</a:t>
            </a:r>
            <a:r>
              <a:rPr kumimoji="0" lang="en-US" sz="2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earning and </a:t>
            </a:r>
            <a:r>
              <a:rPr kumimoji="0" lang="en-US" sz="24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I</a:t>
            </a:r>
            <a:r>
              <a:rPr kumimoji="0" lang="en-US" sz="2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ntelligence for </a:t>
            </a:r>
            <a:r>
              <a:rPr kumimoji="0" lang="en-US" sz="24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C</a:t>
            </a:r>
            <a:r>
              <a:rPr kumimoji="0" lang="en-US" sz="2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ausation and </a:t>
            </a:r>
            <a:r>
              <a:rPr kumimoji="0" lang="en-US" sz="24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E</a:t>
            </a:r>
            <a:r>
              <a:rPr kumimoji="0" lang="en-US" sz="2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conomics)</a:t>
            </a:r>
            <a:endParaRPr lang="en-US" sz="1100" dirty="0"/>
          </a:p>
        </p:txBody>
      </p:sp>
    </p:spTree>
    <p:extLst>
      <p:ext uri="{BB962C8B-B14F-4D97-AF65-F5344CB8AC3E}">
        <p14:creationId xmlns:p14="http://schemas.microsoft.com/office/powerpoint/2010/main" val="382557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FB6D67-6CEA-4CEE-8BFC-8CB7DC1224E4}"/>
              </a:ext>
            </a:extLst>
          </p:cNvPr>
          <p:cNvPicPr>
            <a:picLocks noChangeAspect="1"/>
          </p:cNvPicPr>
          <p:nvPr/>
        </p:nvPicPr>
        <p:blipFill>
          <a:blip r:embed="rId2"/>
          <a:stretch>
            <a:fillRect/>
          </a:stretch>
        </p:blipFill>
        <p:spPr>
          <a:xfrm>
            <a:off x="5041849" y="2918295"/>
            <a:ext cx="3955626" cy="2679765"/>
          </a:xfrm>
          <a:prstGeom prst="rect">
            <a:avLst/>
          </a:prstGeom>
        </p:spPr>
      </p:pic>
      <p:sp>
        <p:nvSpPr>
          <p:cNvPr id="4" name="Title 3">
            <a:extLst>
              <a:ext uri="{FF2B5EF4-FFF2-40B4-BE49-F238E27FC236}">
                <a16:creationId xmlns:a16="http://schemas.microsoft.com/office/drawing/2014/main" id="{7A354E52-0C12-4E7D-9B39-A2BF0F824C3F}"/>
              </a:ext>
            </a:extLst>
          </p:cNvPr>
          <p:cNvSpPr>
            <a:spLocks noGrp="1"/>
          </p:cNvSpPr>
          <p:nvPr>
            <p:ph type="title"/>
          </p:nvPr>
        </p:nvSpPr>
        <p:spPr>
          <a:xfrm>
            <a:off x="175777" y="-132323"/>
            <a:ext cx="4444236" cy="1257300"/>
          </a:xfrm>
        </p:spPr>
        <p:txBody>
          <a:bodyPr>
            <a:normAutofit/>
          </a:bodyPr>
          <a:lstStyle/>
          <a:p>
            <a:r>
              <a:rPr lang="en-US" dirty="0"/>
              <a:t>The ALICE project</a:t>
            </a:r>
          </a:p>
        </p:txBody>
      </p:sp>
      <p:sp>
        <p:nvSpPr>
          <p:cNvPr id="7" name="Title 1">
            <a:extLst>
              <a:ext uri="{FF2B5EF4-FFF2-40B4-BE49-F238E27FC236}">
                <a16:creationId xmlns:a16="http://schemas.microsoft.com/office/drawing/2014/main" id="{0A3A8AF1-016A-41AB-A545-3BFA64ACB94F}"/>
              </a:ext>
            </a:extLst>
          </p:cNvPr>
          <p:cNvSpPr txBox="1">
            <a:spLocks/>
          </p:cNvSpPr>
          <p:nvPr/>
        </p:nvSpPr>
        <p:spPr>
          <a:xfrm>
            <a:off x="175777" y="160662"/>
            <a:ext cx="5323715" cy="815615"/>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6809A593-8C00-424E-A947-32C7C7C67C0A}"/>
                  </a:ext>
                </a:extLst>
              </p:cNvPr>
              <p:cNvSpPr txBox="1">
                <a:spLocks/>
              </p:cNvSpPr>
              <p:nvPr/>
            </p:nvSpPr>
            <p:spPr>
              <a:xfrm>
                <a:off x="175777" y="1087933"/>
                <a:ext cx="5082024" cy="353508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1400" dirty="0"/>
                  <a:t>Research + Industry Problems + Software Development</a:t>
                </a:r>
              </a:p>
              <a:p>
                <a:r>
                  <a:rPr lang="en-US" sz="1400" dirty="0"/>
                  <a:t>New application domains for causal inference, lead to novel </a:t>
                </a:r>
                <a:r>
                  <a:rPr lang="en-US" sz="1400" dirty="0" err="1"/>
                  <a:t>CausalML</a:t>
                </a:r>
                <a:r>
                  <a:rPr lang="en-US" sz="1400" dirty="0"/>
                  <a:t> methodologies</a:t>
                </a:r>
              </a:p>
              <a:p>
                <a:pPr lvl="1"/>
                <a:r>
                  <a:rPr lang="en-US" sz="1400" dirty="0"/>
                  <a:t>Recommendation A/B tests at TripAdvisor 	              </a:t>
                </a:r>
                <a14:m>
                  <m:oMath xmlns:m="http://schemas.openxmlformats.org/officeDocument/2006/math">
                    <m:r>
                      <a:rPr lang="en-US" sz="1400" b="0" i="1" smtClean="0">
                        <a:latin typeface="Cambria Math" panose="02040503050406030204" pitchFamily="18" charset="0"/>
                      </a:rPr>
                      <m:t>⇒</m:t>
                    </m:r>
                  </m:oMath>
                </a14:m>
                <a:r>
                  <a:rPr lang="en-US" sz="1400" dirty="0"/>
                  <a:t> ML heterogeneous effects with instruments</a:t>
                </a:r>
              </a:p>
              <a:p>
                <a:pPr lvl="1"/>
                <a:r>
                  <a:rPr lang="en-US" sz="1400" dirty="0"/>
                  <a:t>Long-term Return-on-Investment (ROI) at Microsoft  </a:t>
                </a:r>
                <a14:m>
                  <m:oMath xmlns:m="http://schemas.openxmlformats.org/officeDocument/2006/math">
                    <m:r>
                      <a:rPr lang="en-US" sz="1400" b="0" i="1" smtClean="0">
                        <a:latin typeface="Cambria Math" panose="02040503050406030204" pitchFamily="18" charset="0"/>
                      </a:rPr>
                      <m:t>⇒</m:t>
                    </m:r>
                  </m:oMath>
                </a14:m>
                <a:r>
                  <a:rPr lang="en-US" sz="1400" dirty="0"/>
                  <a:t> Dynamic effects + surrogates in high dimensions</a:t>
                </a:r>
              </a:p>
              <a:p>
                <a:pPr lvl="1"/>
                <a:r>
                  <a:rPr lang="en-US" sz="1400" dirty="0"/>
                  <a:t>Personalized pricing and heterogeneous demand  	    </a:t>
                </a:r>
                <a14:m>
                  <m:oMath xmlns:m="http://schemas.openxmlformats.org/officeDocument/2006/math">
                    <m:r>
                      <a:rPr lang="en-US" sz="1400" b="0" i="1" smtClean="0">
                        <a:latin typeface="Cambria Math" panose="02040503050406030204" pitchFamily="18" charset="0"/>
                      </a:rPr>
                      <m:t>⇒</m:t>
                    </m:r>
                  </m:oMath>
                </a14:m>
                <a:r>
                  <a:rPr lang="en-US" sz="1400" dirty="0"/>
                  <a:t> Statistical learning for heterogeneous causal effects</a:t>
                </a:r>
              </a:p>
              <a:p>
                <a:r>
                  <a:rPr lang="en-US" sz="1600" dirty="0"/>
                  <a:t>Making </a:t>
                </a:r>
                <a:r>
                  <a:rPr lang="en-US" sz="1600" dirty="0" err="1"/>
                  <a:t>CausalML</a:t>
                </a:r>
                <a:r>
                  <a:rPr lang="en-US" sz="1600" dirty="0"/>
                  <a:t> methods accessible with the </a:t>
                </a:r>
                <a:r>
                  <a:rPr lang="en-US" sz="1600" dirty="0" err="1"/>
                  <a:t>EconML</a:t>
                </a:r>
                <a:r>
                  <a:rPr lang="en-US" sz="1600" dirty="0"/>
                  <a:t> library</a:t>
                </a:r>
              </a:p>
            </p:txBody>
          </p:sp>
        </mc:Choice>
        <mc:Fallback xmlns="">
          <p:sp>
            <p:nvSpPr>
              <p:cNvPr id="8" name="Content Placeholder 2">
                <a:extLst>
                  <a:ext uri="{FF2B5EF4-FFF2-40B4-BE49-F238E27FC236}">
                    <a16:creationId xmlns:a16="http://schemas.microsoft.com/office/drawing/2014/main" id="{6809A593-8C00-424E-A947-32C7C7C67C0A}"/>
                  </a:ext>
                </a:extLst>
              </p:cNvPr>
              <p:cNvSpPr txBox="1">
                <a:spLocks noRot="1" noChangeAspect="1" noMove="1" noResize="1" noEditPoints="1" noAdjustHandles="1" noChangeArrowheads="1" noChangeShapeType="1" noTextEdit="1"/>
              </p:cNvSpPr>
              <p:nvPr/>
            </p:nvSpPr>
            <p:spPr>
              <a:xfrm>
                <a:off x="175777" y="1087933"/>
                <a:ext cx="5082024" cy="3535083"/>
              </a:xfrm>
              <a:prstGeom prst="rect">
                <a:avLst/>
              </a:prstGeom>
              <a:blipFill>
                <a:blip r:embed="rId3"/>
                <a:stretch>
                  <a:fillRect/>
                </a:stretch>
              </a:blipFill>
              <a:effectLst>
                <a:outerShdw blurRad="25400" dir="17880000">
                  <a:srgbClr val="000000">
                    <a:alpha val="46000"/>
                  </a:srgbClr>
                </a:outerShdw>
              </a:effectLst>
            </p:spPr>
            <p:txBody>
              <a:bodyPr/>
              <a:lstStyle/>
              <a:p>
                <a:r>
                  <a:rPr lang="en-US">
                    <a:noFill/>
                  </a:rPr>
                  <a:t> </a:t>
                </a:r>
              </a:p>
            </p:txBody>
          </p:sp>
        </mc:Fallback>
      </mc:AlternateContent>
      <p:pic>
        <p:nvPicPr>
          <p:cNvPr id="9" name="Graphic 8">
            <a:extLst>
              <a:ext uri="{FF2B5EF4-FFF2-40B4-BE49-F238E27FC236}">
                <a16:creationId xmlns:a16="http://schemas.microsoft.com/office/drawing/2014/main" id="{54E5D672-20DE-4A10-B6ED-C498A04357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04952" y="29755"/>
            <a:ext cx="3160150" cy="824387"/>
          </a:xfrm>
          <a:prstGeom prst="rect">
            <a:avLst/>
          </a:prstGeom>
        </p:spPr>
      </p:pic>
      <p:grpSp>
        <p:nvGrpSpPr>
          <p:cNvPr id="10" name="Group 9">
            <a:extLst>
              <a:ext uri="{FF2B5EF4-FFF2-40B4-BE49-F238E27FC236}">
                <a16:creationId xmlns:a16="http://schemas.microsoft.com/office/drawing/2014/main" id="{E17D909E-3685-46D4-9B2C-E9D50E604C9F}"/>
              </a:ext>
            </a:extLst>
          </p:cNvPr>
          <p:cNvGrpSpPr/>
          <p:nvPr/>
        </p:nvGrpSpPr>
        <p:grpSpPr>
          <a:xfrm>
            <a:off x="5508560" y="829104"/>
            <a:ext cx="6638289" cy="2048806"/>
            <a:chOff x="5484738" y="4809181"/>
            <a:chExt cx="6638289" cy="2048806"/>
          </a:xfrm>
        </p:grpSpPr>
        <p:grpSp>
          <p:nvGrpSpPr>
            <p:cNvPr id="11" name="Group 10">
              <a:extLst>
                <a:ext uri="{FF2B5EF4-FFF2-40B4-BE49-F238E27FC236}">
                  <a16:creationId xmlns:a16="http://schemas.microsoft.com/office/drawing/2014/main" id="{E778CBF2-EFD9-42CF-97A5-B3CCB785F1FB}"/>
                </a:ext>
              </a:extLst>
            </p:cNvPr>
            <p:cNvGrpSpPr/>
            <p:nvPr/>
          </p:nvGrpSpPr>
          <p:grpSpPr>
            <a:xfrm>
              <a:off x="5484738" y="4809181"/>
              <a:ext cx="6638289" cy="2048806"/>
              <a:chOff x="5541403" y="687081"/>
              <a:chExt cx="6638289" cy="2048806"/>
            </a:xfrm>
          </p:grpSpPr>
          <p:sp>
            <p:nvSpPr>
              <p:cNvPr id="13" name="TextBox 12">
                <a:extLst>
                  <a:ext uri="{FF2B5EF4-FFF2-40B4-BE49-F238E27FC236}">
                    <a16:creationId xmlns:a16="http://schemas.microsoft.com/office/drawing/2014/main" id="{AF089382-CF63-4044-9F30-2FCD5870E768}"/>
                  </a:ext>
                </a:extLst>
              </p:cNvPr>
              <p:cNvSpPr txBox="1"/>
              <p:nvPr/>
            </p:nvSpPr>
            <p:spPr>
              <a:xfrm>
                <a:off x="5541403" y="687081"/>
                <a:ext cx="4056359" cy="1940957"/>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200" dirty="0"/>
                  <a:t>”Developing a deep understanding of our travelers so we can create truly relevant experiences is at the core of what we do at TripAdvisor. Our partnership with Microsoft Research has allowed us to unlock critical insights that inform how to improve those experiences in a 1:1 manner.” </a:t>
                </a:r>
              </a:p>
              <a:p>
                <a:pPr algn="r"/>
                <a:endParaRPr lang="en-US" sz="1200" dirty="0"/>
              </a:p>
              <a:p>
                <a:pPr algn="r"/>
                <a:r>
                  <a:rPr lang="en-US" sz="1200" dirty="0"/>
                  <a:t>—Matthew Dacey, Vice President</a:t>
                </a:r>
              </a:p>
              <a:p>
                <a:pPr algn="r"/>
                <a:r>
                  <a:rPr lang="en-US" sz="1200" dirty="0"/>
                  <a:t>Membership and Growth at TripAdvisor</a:t>
                </a:r>
              </a:p>
            </p:txBody>
          </p:sp>
          <p:grpSp>
            <p:nvGrpSpPr>
              <p:cNvPr id="14" name="Group 13">
                <a:extLst>
                  <a:ext uri="{FF2B5EF4-FFF2-40B4-BE49-F238E27FC236}">
                    <a16:creationId xmlns:a16="http://schemas.microsoft.com/office/drawing/2014/main" id="{A1C878AF-65A9-4E1C-9595-5BE5174E295C}"/>
                  </a:ext>
                </a:extLst>
              </p:cNvPr>
              <p:cNvGrpSpPr/>
              <p:nvPr/>
            </p:nvGrpSpPr>
            <p:grpSpPr>
              <a:xfrm>
                <a:off x="9624430" y="687081"/>
                <a:ext cx="2555262" cy="2048806"/>
                <a:chOff x="9502118" y="687081"/>
                <a:chExt cx="2555262" cy="2048806"/>
              </a:xfrm>
            </p:grpSpPr>
            <p:sp>
              <p:nvSpPr>
                <p:cNvPr id="15" name="Rectangle: Rounded Corners 14">
                  <a:extLst>
                    <a:ext uri="{FF2B5EF4-FFF2-40B4-BE49-F238E27FC236}">
                      <a16:creationId xmlns:a16="http://schemas.microsoft.com/office/drawing/2014/main" id="{2FCE4B51-646B-4FEA-BDB7-6F7BC55CAE3B}"/>
                    </a:ext>
                  </a:extLst>
                </p:cNvPr>
                <p:cNvSpPr/>
                <p:nvPr/>
              </p:nvSpPr>
              <p:spPr>
                <a:xfrm>
                  <a:off x="9502118" y="687081"/>
                  <a:ext cx="2555262" cy="204880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3E78E587-4FDE-4E4C-9B1E-0A7DC55E27DA}"/>
                    </a:ext>
                  </a:extLst>
                </p:cNvPr>
                <p:cNvPicPr>
                  <a:picLocks noChangeAspect="1"/>
                </p:cNvPicPr>
                <p:nvPr/>
              </p:nvPicPr>
              <p:blipFill>
                <a:blip r:embed="rId6"/>
                <a:stretch>
                  <a:fillRect/>
                </a:stretch>
              </p:blipFill>
              <p:spPr>
                <a:xfrm>
                  <a:off x="9502118" y="1127930"/>
                  <a:ext cx="2555262" cy="1484869"/>
                </a:xfrm>
                <a:prstGeom prst="rect">
                  <a:avLst/>
                </a:prstGeom>
              </p:spPr>
            </p:pic>
            <p:sp>
              <p:nvSpPr>
                <p:cNvPr id="17" name="TextBox 16">
                  <a:extLst>
                    <a:ext uri="{FF2B5EF4-FFF2-40B4-BE49-F238E27FC236}">
                      <a16:creationId xmlns:a16="http://schemas.microsoft.com/office/drawing/2014/main" id="{91ED945A-2F5B-4182-8FD4-8718B54A8878}"/>
                    </a:ext>
                  </a:extLst>
                </p:cNvPr>
                <p:cNvSpPr txBox="1"/>
                <p:nvPr/>
              </p:nvSpPr>
              <p:spPr>
                <a:xfrm>
                  <a:off x="9799158" y="731254"/>
                  <a:ext cx="2096932" cy="461665"/>
                </a:xfrm>
                <a:prstGeom prst="rect">
                  <a:avLst/>
                </a:prstGeom>
                <a:noFill/>
              </p:spPr>
              <p:txBody>
                <a:bodyPr wrap="square" rtlCol="0">
                  <a:spAutoFit/>
                </a:bodyPr>
                <a:lstStyle/>
                <a:p>
                  <a:pPr algn="ctr"/>
                  <a:r>
                    <a:rPr lang="en-US" sz="1200" dirty="0">
                      <a:solidFill>
                        <a:schemeClr val="bg1"/>
                      </a:solidFill>
                    </a:rPr>
                    <a:t>Heterogeneous Effect of Membership</a:t>
                  </a:r>
                </a:p>
              </p:txBody>
            </p:sp>
          </p:grpSp>
        </p:grpSp>
        <p:pic>
          <p:nvPicPr>
            <p:cNvPr id="12" name="Picture 11" descr="Icon&#10;&#10;Description automatically generated">
              <a:extLst>
                <a:ext uri="{FF2B5EF4-FFF2-40B4-BE49-F238E27FC236}">
                  <a16:creationId xmlns:a16="http://schemas.microsoft.com/office/drawing/2014/main" id="{50FA0B97-7CA1-4712-AF61-E173FD8311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4738" y="6138455"/>
              <a:ext cx="611683" cy="611683"/>
            </a:xfrm>
            <a:prstGeom prst="rect">
              <a:avLst/>
            </a:prstGeom>
          </p:spPr>
        </p:pic>
      </p:grpSp>
      <p:pic>
        <p:nvPicPr>
          <p:cNvPr id="18" name="Picture 4" descr="Walmart Logo Tagline">
            <a:extLst>
              <a:ext uri="{FF2B5EF4-FFF2-40B4-BE49-F238E27FC236}">
                <a16:creationId xmlns:a16="http://schemas.microsoft.com/office/drawing/2014/main" id="{F62D2250-3174-4841-8AEB-3DA29CE0EF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223" y="4415400"/>
            <a:ext cx="1949092" cy="758826"/>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FEE94713-12DA-445F-897C-5068F07BA961}"/>
              </a:ext>
            </a:extLst>
          </p:cNvPr>
          <p:cNvGrpSpPr/>
          <p:nvPr/>
        </p:nvGrpSpPr>
        <p:grpSpPr>
          <a:xfrm>
            <a:off x="143241" y="5210193"/>
            <a:ext cx="2855219" cy="1593522"/>
            <a:chOff x="734092" y="0"/>
            <a:chExt cx="10723815" cy="6858000"/>
          </a:xfrm>
        </p:grpSpPr>
        <p:pic>
          <p:nvPicPr>
            <p:cNvPr id="20" name="Picture 19">
              <a:extLst>
                <a:ext uri="{FF2B5EF4-FFF2-40B4-BE49-F238E27FC236}">
                  <a16:creationId xmlns:a16="http://schemas.microsoft.com/office/drawing/2014/main" id="{CA678923-B272-478C-A6D8-2971BEC15A48}"/>
                </a:ext>
              </a:extLst>
            </p:cNvPr>
            <p:cNvPicPr>
              <a:picLocks noChangeAspect="1"/>
            </p:cNvPicPr>
            <p:nvPr/>
          </p:nvPicPr>
          <p:blipFill>
            <a:blip r:embed="rId9"/>
            <a:stretch>
              <a:fillRect/>
            </a:stretch>
          </p:blipFill>
          <p:spPr>
            <a:xfrm>
              <a:off x="734092" y="0"/>
              <a:ext cx="10723815" cy="6858000"/>
            </a:xfrm>
            <a:prstGeom prst="rect">
              <a:avLst/>
            </a:prstGeom>
          </p:spPr>
        </p:pic>
        <p:sp>
          <p:nvSpPr>
            <p:cNvPr id="21" name="Rectangle 20">
              <a:extLst>
                <a:ext uri="{FF2B5EF4-FFF2-40B4-BE49-F238E27FC236}">
                  <a16:creationId xmlns:a16="http://schemas.microsoft.com/office/drawing/2014/main" id="{4314CA59-AEA2-46A7-8AEE-B53ED2137C4F}"/>
                </a:ext>
              </a:extLst>
            </p:cNvPr>
            <p:cNvSpPr/>
            <p:nvPr/>
          </p:nvSpPr>
          <p:spPr>
            <a:xfrm>
              <a:off x="5500150" y="0"/>
              <a:ext cx="5953913"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3" name="Picture 16" descr="Microsoft Logo transparent PNG - StickPNG">
            <a:extLst>
              <a:ext uri="{FF2B5EF4-FFF2-40B4-BE49-F238E27FC236}">
                <a16:creationId xmlns:a16="http://schemas.microsoft.com/office/drawing/2014/main" id="{830AEF67-7F12-44DB-8DCE-2B509D06B13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6367" b="38009"/>
          <a:stretch/>
        </p:blipFill>
        <p:spPr bwMode="auto">
          <a:xfrm>
            <a:off x="308688" y="4130776"/>
            <a:ext cx="1896132" cy="48585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Electrolux logo and symbol, meaning, history, PNG">
            <a:extLst>
              <a:ext uri="{FF2B5EF4-FFF2-40B4-BE49-F238E27FC236}">
                <a16:creationId xmlns:a16="http://schemas.microsoft.com/office/drawing/2014/main" id="{C9C3EA28-BEE5-428A-85C1-EF6D309E8D3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6419" b="26964"/>
          <a:stretch/>
        </p:blipFill>
        <p:spPr bwMode="auto">
          <a:xfrm>
            <a:off x="2748267" y="4313708"/>
            <a:ext cx="1852878" cy="48585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B89F0537-F02C-4569-A594-E050232204DE}"/>
              </a:ext>
            </a:extLst>
          </p:cNvPr>
          <p:cNvPicPr>
            <a:picLocks noChangeAspect="1"/>
          </p:cNvPicPr>
          <p:nvPr/>
        </p:nvPicPr>
        <p:blipFill rotWithShape="1">
          <a:blip r:embed="rId12"/>
          <a:srcRect b="6273"/>
          <a:stretch/>
        </p:blipFill>
        <p:spPr>
          <a:xfrm>
            <a:off x="8997475" y="2918295"/>
            <a:ext cx="3160150" cy="1940957"/>
          </a:xfrm>
          <a:prstGeom prst="rect">
            <a:avLst/>
          </a:prstGeom>
          <a:ln>
            <a:solidFill>
              <a:schemeClr val="bg1"/>
            </a:solidFill>
          </a:ln>
        </p:spPr>
      </p:pic>
      <p:grpSp>
        <p:nvGrpSpPr>
          <p:cNvPr id="6" name="Group 5">
            <a:extLst>
              <a:ext uri="{FF2B5EF4-FFF2-40B4-BE49-F238E27FC236}">
                <a16:creationId xmlns:a16="http://schemas.microsoft.com/office/drawing/2014/main" id="{034A193B-781C-403B-9482-9C815274E466}"/>
              </a:ext>
            </a:extLst>
          </p:cNvPr>
          <p:cNvGrpSpPr/>
          <p:nvPr/>
        </p:nvGrpSpPr>
        <p:grpSpPr>
          <a:xfrm>
            <a:off x="3070354" y="5804992"/>
            <a:ext cx="4352424" cy="998723"/>
            <a:chOff x="3084104" y="5773661"/>
            <a:chExt cx="4352424" cy="998723"/>
          </a:xfrm>
        </p:grpSpPr>
        <p:pic>
          <p:nvPicPr>
            <p:cNvPr id="22" name="Picture 21">
              <a:extLst>
                <a:ext uri="{FF2B5EF4-FFF2-40B4-BE49-F238E27FC236}">
                  <a16:creationId xmlns:a16="http://schemas.microsoft.com/office/drawing/2014/main" id="{911AE77F-80B6-4A66-8B0C-3545F4BCFF23}"/>
                </a:ext>
              </a:extLst>
            </p:cNvPr>
            <p:cNvPicPr>
              <a:picLocks noChangeAspect="1"/>
            </p:cNvPicPr>
            <p:nvPr/>
          </p:nvPicPr>
          <p:blipFill rotWithShape="1">
            <a:blip r:embed="rId13"/>
            <a:srcRect t="34374" b="5897"/>
            <a:stretch/>
          </p:blipFill>
          <p:spPr>
            <a:xfrm>
              <a:off x="3084104" y="5905146"/>
              <a:ext cx="4352424" cy="867238"/>
            </a:xfrm>
            <a:prstGeom prst="rect">
              <a:avLst/>
            </a:prstGeom>
          </p:spPr>
        </p:pic>
        <p:pic>
          <p:nvPicPr>
            <p:cNvPr id="28" name="Picture 27">
              <a:extLst>
                <a:ext uri="{FF2B5EF4-FFF2-40B4-BE49-F238E27FC236}">
                  <a16:creationId xmlns:a16="http://schemas.microsoft.com/office/drawing/2014/main" id="{AE281AAF-A6C5-4845-8E59-990C12399D58}"/>
                </a:ext>
              </a:extLst>
            </p:cNvPr>
            <p:cNvPicPr>
              <a:picLocks noChangeAspect="1"/>
            </p:cNvPicPr>
            <p:nvPr/>
          </p:nvPicPr>
          <p:blipFill rotWithShape="1">
            <a:blip r:embed="rId13"/>
            <a:srcRect b="80949"/>
            <a:stretch/>
          </p:blipFill>
          <p:spPr>
            <a:xfrm>
              <a:off x="3084104" y="5773661"/>
              <a:ext cx="4352424" cy="276611"/>
            </a:xfrm>
            <a:prstGeom prst="rect">
              <a:avLst/>
            </a:prstGeom>
          </p:spPr>
        </p:pic>
      </p:grpSp>
      <p:pic>
        <p:nvPicPr>
          <p:cNvPr id="38" name="Picture 37">
            <a:extLst>
              <a:ext uri="{FF2B5EF4-FFF2-40B4-BE49-F238E27FC236}">
                <a16:creationId xmlns:a16="http://schemas.microsoft.com/office/drawing/2014/main" id="{596989FB-28A3-48C0-94F8-2E96F154762A}"/>
              </a:ext>
            </a:extLst>
          </p:cNvPr>
          <p:cNvPicPr>
            <a:picLocks noChangeAspect="1"/>
          </p:cNvPicPr>
          <p:nvPr/>
        </p:nvPicPr>
        <p:blipFill>
          <a:blip r:embed="rId14"/>
          <a:stretch>
            <a:fillRect/>
          </a:stretch>
        </p:blipFill>
        <p:spPr>
          <a:xfrm>
            <a:off x="7571989" y="147166"/>
            <a:ext cx="1147046" cy="210569"/>
          </a:xfrm>
          <a:prstGeom prst="rect">
            <a:avLst/>
          </a:prstGeom>
        </p:spPr>
      </p:pic>
      <p:pic>
        <p:nvPicPr>
          <p:cNvPr id="40" name="Picture 39">
            <a:extLst>
              <a:ext uri="{FF2B5EF4-FFF2-40B4-BE49-F238E27FC236}">
                <a16:creationId xmlns:a16="http://schemas.microsoft.com/office/drawing/2014/main" id="{BBF50A43-C2A2-4E02-96A8-F3E20451B9B8}"/>
              </a:ext>
            </a:extLst>
          </p:cNvPr>
          <p:cNvPicPr>
            <a:picLocks noChangeAspect="1"/>
          </p:cNvPicPr>
          <p:nvPr/>
        </p:nvPicPr>
        <p:blipFill>
          <a:blip r:embed="rId15"/>
          <a:stretch>
            <a:fillRect/>
          </a:stretch>
        </p:blipFill>
        <p:spPr>
          <a:xfrm>
            <a:off x="7204155" y="509252"/>
            <a:ext cx="1514880" cy="210296"/>
          </a:xfrm>
          <a:prstGeom prst="rect">
            <a:avLst/>
          </a:prstGeom>
        </p:spPr>
      </p:pic>
      <p:pic>
        <p:nvPicPr>
          <p:cNvPr id="42" name="Picture 41">
            <a:extLst>
              <a:ext uri="{FF2B5EF4-FFF2-40B4-BE49-F238E27FC236}">
                <a16:creationId xmlns:a16="http://schemas.microsoft.com/office/drawing/2014/main" id="{C146ECD4-16AF-4C06-98DA-05FC42AD81A9}"/>
              </a:ext>
            </a:extLst>
          </p:cNvPr>
          <p:cNvPicPr>
            <a:picLocks noChangeAspect="1"/>
          </p:cNvPicPr>
          <p:nvPr/>
        </p:nvPicPr>
        <p:blipFill>
          <a:blip r:embed="rId16"/>
          <a:stretch>
            <a:fillRect/>
          </a:stretch>
        </p:blipFill>
        <p:spPr>
          <a:xfrm>
            <a:off x="6096000" y="509115"/>
            <a:ext cx="955659" cy="210569"/>
          </a:xfrm>
          <a:prstGeom prst="rect">
            <a:avLst/>
          </a:prstGeom>
        </p:spPr>
      </p:pic>
      <p:grpSp>
        <p:nvGrpSpPr>
          <p:cNvPr id="5" name="Group 4">
            <a:extLst>
              <a:ext uri="{FF2B5EF4-FFF2-40B4-BE49-F238E27FC236}">
                <a16:creationId xmlns:a16="http://schemas.microsoft.com/office/drawing/2014/main" id="{1AB36D13-CE70-4B4A-A760-DE668247FF8A}"/>
              </a:ext>
            </a:extLst>
          </p:cNvPr>
          <p:cNvGrpSpPr/>
          <p:nvPr/>
        </p:nvGrpSpPr>
        <p:grpSpPr>
          <a:xfrm>
            <a:off x="8640982" y="4886325"/>
            <a:ext cx="3485082" cy="1941920"/>
            <a:chOff x="8640982" y="4886325"/>
            <a:chExt cx="3485082" cy="1941920"/>
          </a:xfrm>
        </p:grpSpPr>
        <p:pic>
          <p:nvPicPr>
            <p:cNvPr id="27" name="Picture 26">
              <a:extLst>
                <a:ext uri="{FF2B5EF4-FFF2-40B4-BE49-F238E27FC236}">
                  <a16:creationId xmlns:a16="http://schemas.microsoft.com/office/drawing/2014/main" id="{DA73FC90-8451-4D9B-BDF1-5AE50DEC1EB3}"/>
                </a:ext>
              </a:extLst>
            </p:cNvPr>
            <p:cNvPicPr>
              <a:picLocks noChangeAspect="1"/>
            </p:cNvPicPr>
            <p:nvPr/>
          </p:nvPicPr>
          <p:blipFill>
            <a:blip r:embed="rId17"/>
            <a:stretch>
              <a:fillRect/>
            </a:stretch>
          </p:blipFill>
          <p:spPr>
            <a:xfrm>
              <a:off x="8640982" y="4886325"/>
              <a:ext cx="3485082" cy="1941920"/>
            </a:xfrm>
            <a:prstGeom prst="rect">
              <a:avLst/>
            </a:prstGeom>
            <a:ln>
              <a:solidFill>
                <a:schemeClr val="bg1"/>
              </a:solidFill>
            </a:ln>
          </p:spPr>
        </p:pic>
        <p:pic>
          <p:nvPicPr>
            <p:cNvPr id="1030" name="Picture 6" descr="Google X - The Secret Lab of Google - YouTube">
              <a:extLst>
                <a:ext uri="{FF2B5EF4-FFF2-40B4-BE49-F238E27FC236}">
                  <a16:creationId xmlns:a16="http://schemas.microsoft.com/office/drawing/2014/main" id="{530CB6F7-7829-42F5-9DB8-3A7BC06C631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0546" t="17365" r="26960" b="791"/>
            <a:stretch/>
          </p:blipFill>
          <p:spPr bwMode="auto">
            <a:xfrm>
              <a:off x="11400441" y="4916409"/>
              <a:ext cx="725623" cy="7861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792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Digital graphs and numbers in 3D">
            <a:extLst>
              <a:ext uri="{FF2B5EF4-FFF2-40B4-BE49-F238E27FC236}">
                <a16:creationId xmlns:a16="http://schemas.microsoft.com/office/drawing/2014/main" id="{7A821A64-72CF-498B-B3CA-C8C184C8BE31}"/>
              </a:ext>
            </a:extLst>
          </p:cNvPr>
          <p:cNvPicPr>
            <a:picLocks noChangeAspect="1"/>
          </p:cNvPicPr>
          <p:nvPr/>
        </p:nvPicPr>
        <p:blipFill rotWithShape="1">
          <a:blip r:embed="rId2"/>
          <a:srcRect t="15730"/>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EAFED8-4A8E-47BB-9DB3-89EBA31CD4A2}"/>
              </a:ext>
            </a:extLst>
          </p:cNvPr>
          <p:cNvSpPr>
            <a:spLocks noGrp="1"/>
          </p:cNvSpPr>
          <p:nvPr>
            <p:ph type="title"/>
          </p:nvPr>
        </p:nvSpPr>
        <p:spPr>
          <a:xfrm>
            <a:off x="404553" y="3091928"/>
            <a:ext cx="9078562" cy="2387600"/>
          </a:xfrm>
        </p:spPr>
        <p:txBody>
          <a:bodyPr vert="horz" lIns="91440" tIns="45720" rIns="91440" bIns="45720" rtlCol="0" anchor="b">
            <a:normAutofit fontScale="90000"/>
          </a:bodyPr>
          <a:lstStyle/>
          <a:p>
            <a:r>
              <a:rPr lang="en-US" sz="6600" dirty="0"/>
              <a:t>Deep Dive 1:</a:t>
            </a:r>
            <a:br>
              <a:rPr lang="en-US" sz="6600" dirty="0"/>
            </a:br>
            <a:r>
              <a:rPr lang="en-US" sz="6600" dirty="0"/>
              <a:t>Recommendation A/B Tests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49B0946F-CD7A-4B81-846F-2CF0353336B1}"/>
              </a:ext>
            </a:extLst>
          </p:cNvPr>
          <p:cNvSpPr>
            <a:spLocks noGrp="1"/>
          </p:cNvSpPr>
          <p:nvPr>
            <p:ph type="body" idx="1"/>
          </p:nvPr>
        </p:nvSpPr>
        <p:spPr>
          <a:xfrm>
            <a:off x="404553" y="5624945"/>
            <a:ext cx="9261961" cy="592975"/>
          </a:xfrm>
        </p:spPr>
        <p:txBody>
          <a:bodyPr vert="horz" lIns="91440" tIns="45720" rIns="91440" bIns="45720" rtlCol="0" anchor="ctr">
            <a:normAutofit/>
          </a:bodyPr>
          <a:lstStyle/>
          <a:p>
            <a:r>
              <a:rPr lang="en-US" dirty="0">
                <a:solidFill>
                  <a:schemeClr val="tx1"/>
                </a:solidFill>
              </a:rPr>
              <a:t>Through the lens of a Case-Study at TripAdvisor</a:t>
            </a:r>
          </a:p>
        </p:txBody>
      </p:sp>
    </p:spTree>
    <p:extLst>
      <p:ext uri="{BB962C8B-B14F-4D97-AF65-F5344CB8AC3E}">
        <p14:creationId xmlns:p14="http://schemas.microsoft.com/office/powerpoint/2010/main" val="230104797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E8579-CEBE-4CE9-8668-C9F53B20DCF7}"/>
              </a:ext>
            </a:extLst>
          </p:cNvPr>
          <p:cNvSpPr>
            <a:spLocks noGrp="1"/>
          </p:cNvSpPr>
          <p:nvPr>
            <p:ph type="title"/>
          </p:nvPr>
        </p:nvSpPr>
        <p:spPr/>
        <p:txBody>
          <a:bodyPr/>
          <a:lstStyle/>
          <a:p>
            <a:r>
              <a:rPr lang="en-US" dirty="0"/>
              <a:t>TripAdvisor Membership Problem</a:t>
            </a:r>
          </a:p>
        </p:txBody>
      </p:sp>
      <p:sp>
        <p:nvSpPr>
          <p:cNvPr id="3" name="Content Placeholder 2">
            <a:extLst>
              <a:ext uri="{FF2B5EF4-FFF2-40B4-BE49-F238E27FC236}">
                <a16:creationId xmlns:a16="http://schemas.microsoft.com/office/drawing/2014/main" id="{9B2EBBB7-3494-43D1-B5D7-C787CD97092D}"/>
              </a:ext>
            </a:extLst>
          </p:cNvPr>
          <p:cNvSpPr>
            <a:spLocks noGrp="1"/>
          </p:cNvSpPr>
          <p:nvPr>
            <p:ph idx="1"/>
          </p:nvPr>
        </p:nvSpPr>
        <p:spPr>
          <a:xfrm>
            <a:off x="913795" y="2076451"/>
            <a:ext cx="10353762" cy="3327447"/>
          </a:xfrm>
        </p:spPr>
        <p:txBody>
          <a:bodyPr>
            <a:normAutofit lnSpcReduction="10000"/>
          </a:bodyPr>
          <a:lstStyle/>
          <a:p>
            <a:r>
              <a:rPr lang="en-US" dirty="0"/>
              <a:t>What is the causal effect of becoming a member on TripAdvisor on downstream activity on the webpage?</a:t>
            </a:r>
          </a:p>
          <a:p>
            <a:r>
              <a:rPr lang="en-US" dirty="0"/>
              <a:t>How does that effect vary with observable characteristics of the user?</a:t>
            </a:r>
          </a:p>
          <a:p>
            <a:r>
              <a:rPr lang="en-US" dirty="0"/>
              <a:t>Useful for understanding the quality of membership offering/improvements/targeting</a:t>
            </a:r>
          </a:p>
          <a:p>
            <a:endParaRPr lang="en-US" dirty="0"/>
          </a:p>
          <a:p>
            <a:pPr marL="36900" indent="0">
              <a:buNone/>
            </a:pPr>
            <a:endParaRPr lang="en-US" dirty="0"/>
          </a:p>
          <a:p>
            <a:endParaRPr lang="en-US" dirty="0"/>
          </a:p>
          <a:p>
            <a:pPr marL="36900" indent="0">
              <a:buNone/>
            </a:pPr>
            <a:r>
              <a:rPr lang="en-US" dirty="0"/>
              <a:t> </a:t>
            </a:r>
          </a:p>
        </p:txBody>
      </p:sp>
    </p:spTree>
    <p:extLst>
      <p:ext uri="{BB962C8B-B14F-4D97-AF65-F5344CB8AC3E}">
        <p14:creationId xmlns:p14="http://schemas.microsoft.com/office/powerpoint/2010/main" val="2600983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E8579-CEBE-4CE9-8668-C9F53B20DCF7}"/>
              </a:ext>
            </a:extLst>
          </p:cNvPr>
          <p:cNvSpPr>
            <a:spLocks noGrp="1"/>
          </p:cNvSpPr>
          <p:nvPr>
            <p:ph type="title"/>
          </p:nvPr>
        </p:nvSpPr>
        <p:spPr/>
        <p:txBody>
          <a:bodyPr/>
          <a:lstStyle/>
          <a:p>
            <a:r>
              <a:rPr lang="en-US" dirty="0"/>
              <a:t>TripAdvisor Membership Problem</a:t>
            </a:r>
          </a:p>
        </p:txBody>
      </p:sp>
      <p:sp>
        <p:nvSpPr>
          <p:cNvPr id="3" name="Content Placeholder 2">
            <a:extLst>
              <a:ext uri="{FF2B5EF4-FFF2-40B4-BE49-F238E27FC236}">
                <a16:creationId xmlns:a16="http://schemas.microsoft.com/office/drawing/2014/main" id="{9B2EBBB7-3494-43D1-B5D7-C787CD97092D}"/>
              </a:ext>
            </a:extLst>
          </p:cNvPr>
          <p:cNvSpPr>
            <a:spLocks noGrp="1"/>
          </p:cNvSpPr>
          <p:nvPr>
            <p:ph idx="1"/>
          </p:nvPr>
        </p:nvSpPr>
        <p:spPr/>
        <p:txBody>
          <a:bodyPr>
            <a:normAutofit lnSpcReduction="10000"/>
          </a:bodyPr>
          <a:lstStyle/>
          <a:p>
            <a:r>
              <a:rPr lang="en-US" dirty="0"/>
              <a:t>What is the causal effect of becoming a member on TripAdvisor on downstream activity on the webpage?</a:t>
            </a:r>
          </a:p>
          <a:p>
            <a:r>
              <a:rPr lang="en-US" dirty="0"/>
              <a:t>How does that effect vary with observable characteristics of the user?</a:t>
            </a:r>
          </a:p>
          <a:p>
            <a:r>
              <a:rPr lang="en-US" dirty="0"/>
              <a:t>Useful for understanding the quality of membership offering/improvements/targeting</a:t>
            </a:r>
          </a:p>
          <a:p>
            <a:endParaRPr lang="en-US" dirty="0"/>
          </a:p>
          <a:p>
            <a:pPr marL="36900" indent="0">
              <a:buNone/>
            </a:pPr>
            <a:r>
              <a:rPr lang="en-US" b="1" dirty="0">
                <a:solidFill>
                  <a:schemeClr val="accent2">
                    <a:lumMod val="60000"/>
                    <a:lumOff val="40000"/>
                  </a:schemeClr>
                </a:solidFill>
              </a:rPr>
              <a:t>Standard approach:</a:t>
            </a:r>
            <a:r>
              <a:rPr lang="en-US" dirty="0"/>
              <a:t> Let’s run an A/B test!</a:t>
            </a:r>
          </a:p>
          <a:p>
            <a:pPr marL="36900" indent="0">
              <a:buNone/>
            </a:pPr>
            <a:r>
              <a:rPr lang="en-US" b="1" dirty="0">
                <a:solidFill>
                  <a:schemeClr val="accent2">
                    <a:lumMod val="60000"/>
                    <a:lumOff val="40000"/>
                  </a:schemeClr>
                </a:solidFill>
              </a:rPr>
              <a:t>Not applicable:</a:t>
            </a:r>
            <a:r>
              <a:rPr lang="en-US" dirty="0"/>
              <a:t> We cannot enforce the treatment!</a:t>
            </a:r>
          </a:p>
          <a:p>
            <a:r>
              <a:rPr lang="en-US" dirty="0"/>
              <a:t>We cannot take a random half of the users and make them members</a:t>
            </a:r>
          </a:p>
          <a:p>
            <a:r>
              <a:rPr lang="en-US" dirty="0"/>
              <a:t>Membership is an action that requires user engagement!</a:t>
            </a:r>
          </a:p>
        </p:txBody>
      </p:sp>
    </p:spTree>
    <p:extLst>
      <p:ext uri="{BB962C8B-B14F-4D97-AF65-F5344CB8AC3E}">
        <p14:creationId xmlns:p14="http://schemas.microsoft.com/office/powerpoint/2010/main" val="3323793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7DBC-5FC3-44AB-AAC2-0145BE276629}"/>
              </a:ext>
            </a:extLst>
          </p:cNvPr>
          <p:cNvSpPr>
            <a:spLocks noGrp="1"/>
          </p:cNvSpPr>
          <p:nvPr>
            <p:ph type="title"/>
          </p:nvPr>
        </p:nvSpPr>
        <p:spPr/>
        <p:txBody>
          <a:bodyPr>
            <a:normAutofit/>
          </a:bodyPr>
          <a:lstStyle/>
          <a:p>
            <a:r>
              <a:rPr lang="en-US" dirty="0"/>
              <a:t>Recommendation A/B Tests</a:t>
            </a:r>
          </a:p>
        </p:txBody>
      </p:sp>
      <p:sp>
        <p:nvSpPr>
          <p:cNvPr id="3" name="Content Placeholder 2">
            <a:extLst>
              <a:ext uri="{FF2B5EF4-FFF2-40B4-BE49-F238E27FC236}">
                <a16:creationId xmlns:a16="http://schemas.microsoft.com/office/drawing/2014/main" id="{9A8A3278-F59F-48AC-A937-81291047FC79}"/>
              </a:ext>
            </a:extLst>
          </p:cNvPr>
          <p:cNvSpPr>
            <a:spLocks noGrp="1"/>
          </p:cNvSpPr>
          <p:nvPr>
            <p:ph idx="1"/>
          </p:nvPr>
        </p:nvSpPr>
        <p:spPr/>
        <p:txBody>
          <a:bodyPr>
            <a:normAutofit/>
          </a:bodyPr>
          <a:lstStyle/>
          <a:p>
            <a:r>
              <a:rPr lang="en-US" dirty="0"/>
              <a:t>In optimizing a service we want to understand the causal effects of actions that involve user engagement (e.g. becoming a member)</a:t>
            </a:r>
          </a:p>
          <a:p>
            <a:endParaRPr lang="en-US" dirty="0"/>
          </a:p>
          <a:p>
            <a:endParaRPr lang="en-US" dirty="0"/>
          </a:p>
          <a:p>
            <a:endParaRPr lang="en-US" dirty="0"/>
          </a:p>
        </p:txBody>
      </p:sp>
    </p:spTree>
    <p:extLst>
      <p:ext uri="{BB962C8B-B14F-4D97-AF65-F5344CB8AC3E}">
        <p14:creationId xmlns:p14="http://schemas.microsoft.com/office/powerpoint/2010/main" val="1481596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AA05D-9F1D-559D-C6A8-4E53A6599B6F}"/>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7805D75E-5ECC-A3EE-C003-33ED8E32C004}"/>
              </a:ext>
            </a:extLst>
          </p:cNvPr>
          <p:cNvSpPr>
            <a:spLocks noGrp="1"/>
          </p:cNvSpPr>
          <p:nvPr>
            <p:ph idx="1"/>
          </p:nvPr>
        </p:nvSpPr>
        <p:spPr>
          <a:xfrm>
            <a:off x="913795" y="2076450"/>
            <a:ext cx="10353762" cy="4339761"/>
          </a:xfrm>
        </p:spPr>
        <p:txBody>
          <a:bodyPr>
            <a:normAutofit fontScale="92500" lnSpcReduction="20000"/>
          </a:bodyPr>
          <a:lstStyle/>
          <a:p>
            <a:r>
              <a:rPr lang="en-US" b="1" dirty="0"/>
              <a:t>Instructor:</a:t>
            </a:r>
            <a:r>
              <a:rPr lang="en-US" dirty="0"/>
              <a:t> Vasilis Syrgkanis, Asst. Professor of Management Science and Engineering, (courtesy) Computer Science and Electrical Engineering </a:t>
            </a:r>
          </a:p>
          <a:p>
            <a:r>
              <a:rPr lang="en-US" b="1" dirty="0"/>
              <a:t>Office Hours:</a:t>
            </a:r>
            <a:r>
              <a:rPr lang="en-US" dirty="0"/>
              <a:t> Monday 5-6pm, Huang 252</a:t>
            </a:r>
          </a:p>
          <a:p>
            <a:r>
              <a:rPr lang="en-US" b="1" dirty="0"/>
              <a:t>Lectures:</a:t>
            </a:r>
            <a:r>
              <a:rPr lang="en-US" dirty="0"/>
              <a:t> Friday 1.30-2.50 (10min break) 3-4.20, Turing Auditorium</a:t>
            </a:r>
          </a:p>
          <a:p>
            <a:r>
              <a:rPr lang="en-US" b="1" dirty="0"/>
              <a:t>Grading:</a:t>
            </a:r>
            <a:r>
              <a:rPr lang="en-US" dirty="0"/>
              <a:t> Class Presentations (30%), Project Report (70%)</a:t>
            </a:r>
          </a:p>
          <a:p>
            <a:r>
              <a:rPr lang="en-US" b="1" dirty="0"/>
              <a:t>Webpage: </a:t>
            </a:r>
            <a:r>
              <a:rPr lang="en-US" dirty="0">
                <a:hlinkClick r:id="rId2"/>
              </a:rPr>
              <a:t>https://stanford-msande328.github.io/winter26/</a:t>
            </a:r>
            <a:endParaRPr lang="en-US" dirty="0"/>
          </a:p>
          <a:p>
            <a:r>
              <a:rPr lang="en-US" b="1" dirty="0"/>
              <a:t>Prior offering:</a:t>
            </a:r>
            <a:r>
              <a:rPr lang="en-US" dirty="0"/>
              <a:t> </a:t>
            </a:r>
            <a:r>
              <a:rPr lang="en-US" dirty="0">
                <a:hlinkClick r:id="rId3"/>
              </a:rPr>
              <a:t>https://stanford-msande328.github.io/fall24/</a:t>
            </a:r>
            <a:endParaRPr lang="en-US" dirty="0"/>
          </a:p>
          <a:p>
            <a:pPr marL="36900" indent="0">
              <a:buNone/>
            </a:pPr>
            <a:endParaRPr lang="en-US" dirty="0"/>
          </a:p>
          <a:p>
            <a:r>
              <a:rPr lang="en-US" b="1" dirty="0"/>
              <a:t>Project:</a:t>
            </a:r>
            <a:r>
              <a:rPr lang="en-US" dirty="0"/>
              <a:t> Literature review on a particular topic related to class, covering at least 3 papers in depth. Replication of experiments in one paper or improvement on theoretical results (even if incremental). Proposal Due: Jan 30</a:t>
            </a:r>
            <a:r>
              <a:rPr lang="en-US" baseline="30000" dirty="0"/>
              <a:t>th</a:t>
            </a:r>
            <a:r>
              <a:rPr lang="en-US" dirty="0"/>
              <a:t>. Lit Review Due: Feb 28</a:t>
            </a:r>
            <a:r>
              <a:rPr lang="en-US" baseline="30000" dirty="0"/>
              <a:t>th</a:t>
            </a:r>
            <a:r>
              <a:rPr lang="en-US" dirty="0"/>
              <a:t>. Final Report Due: March 20</a:t>
            </a:r>
            <a:r>
              <a:rPr lang="en-US" baseline="30000" dirty="0"/>
              <a:t>th</a:t>
            </a:r>
            <a:r>
              <a:rPr lang="en-US" dirty="0"/>
              <a:t> </a:t>
            </a:r>
          </a:p>
          <a:p>
            <a:r>
              <a:rPr lang="en-US" b="1" dirty="0"/>
              <a:t>Presentations:</a:t>
            </a:r>
            <a:r>
              <a:rPr lang="en-US" dirty="0"/>
              <a:t> 20min presentation of your research project</a:t>
            </a:r>
          </a:p>
          <a:p>
            <a:endParaRPr lang="en-US" dirty="0"/>
          </a:p>
        </p:txBody>
      </p:sp>
    </p:spTree>
    <p:extLst>
      <p:ext uri="{BB962C8B-B14F-4D97-AF65-F5344CB8AC3E}">
        <p14:creationId xmlns:p14="http://schemas.microsoft.com/office/powerpoint/2010/main" val="1278253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7DBC-5FC3-44AB-AAC2-0145BE276629}"/>
              </a:ext>
            </a:extLst>
          </p:cNvPr>
          <p:cNvSpPr>
            <a:spLocks noGrp="1"/>
          </p:cNvSpPr>
          <p:nvPr>
            <p:ph type="title"/>
          </p:nvPr>
        </p:nvSpPr>
        <p:spPr/>
        <p:txBody>
          <a:bodyPr>
            <a:normAutofit/>
          </a:bodyPr>
          <a:lstStyle/>
          <a:p>
            <a:r>
              <a:rPr lang="en-US" dirty="0"/>
              <a:t>Recommendation A/B Tests</a:t>
            </a:r>
          </a:p>
        </p:txBody>
      </p:sp>
      <p:sp>
        <p:nvSpPr>
          <p:cNvPr id="3" name="Content Placeholder 2">
            <a:extLst>
              <a:ext uri="{FF2B5EF4-FFF2-40B4-BE49-F238E27FC236}">
                <a16:creationId xmlns:a16="http://schemas.microsoft.com/office/drawing/2014/main" id="{9A8A3278-F59F-48AC-A937-81291047FC79}"/>
              </a:ext>
            </a:extLst>
          </p:cNvPr>
          <p:cNvSpPr>
            <a:spLocks noGrp="1"/>
          </p:cNvSpPr>
          <p:nvPr>
            <p:ph idx="1"/>
          </p:nvPr>
        </p:nvSpPr>
        <p:spPr/>
        <p:txBody>
          <a:bodyPr>
            <a:normAutofit/>
          </a:bodyPr>
          <a:lstStyle/>
          <a:p>
            <a:r>
              <a:rPr lang="en-US" dirty="0"/>
              <a:t>In optimizing a service we want to understand the causal effects of actions that involve user engagement (e.g. becoming a member)</a:t>
            </a:r>
          </a:p>
          <a:p>
            <a:endParaRPr lang="en-US" dirty="0"/>
          </a:p>
          <a:p>
            <a:r>
              <a:rPr lang="en-US" dirty="0"/>
              <a:t>We can run a </a:t>
            </a:r>
            <a:r>
              <a:rPr lang="en-US" b="1" dirty="0">
                <a:solidFill>
                  <a:schemeClr val="accent2">
                    <a:lumMod val="60000"/>
                    <a:lumOff val="40000"/>
                  </a:schemeClr>
                </a:solidFill>
              </a:rPr>
              <a:t>recommendation A/B test</a:t>
            </a:r>
            <a:r>
              <a:rPr lang="en-US" dirty="0"/>
              <a:t>: </a:t>
            </a:r>
          </a:p>
          <a:p>
            <a:pPr lvl="1"/>
            <a:r>
              <a:rPr lang="en-US" dirty="0"/>
              <a:t>“recommend/create extra incentives” to half the users to take the action/treatment</a:t>
            </a:r>
          </a:p>
          <a:p>
            <a:r>
              <a:rPr lang="en-US" i="1" dirty="0"/>
              <a:t>Example at TripAdvisor:</a:t>
            </a:r>
            <a:r>
              <a:rPr lang="en-US" dirty="0"/>
              <a:t> enable an easier sign-up flow process for a random half of users</a:t>
            </a:r>
          </a:p>
          <a:p>
            <a:endParaRPr lang="en-US" b="1" dirty="0"/>
          </a:p>
          <a:p>
            <a:endParaRPr lang="en-US" dirty="0"/>
          </a:p>
        </p:txBody>
      </p:sp>
    </p:spTree>
    <p:extLst>
      <p:ext uri="{BB962C8B-B14F-4D97-AF65-F5344CB8AC3E}">
        <p14:creationId xmlns:p14="http://schemas.microsoft.com/office/powerpoint/2010/main" val="870121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7DBC-5FC3-44AB-AAC2-0145BE276629}"/>
              </a:ext>
            </a:extLst>
          </p:cNvPr>
          <p:cNvSpPr>
            <a:spLocks noGrp="1"/>
          </p:cNvSpPr>
          <p:nvPr>
            <p:ph type="title"/>
          </p:nvPr>
        </p:nvSpPr>
        <p:spPr/>
        <p:txBody>
          <a:bodyPr>
            <a:normAutofit/>
          </a:bodyPr>
          <a:lstStyle/>
          <a:p>
            <a:r>
              <a:rPr lang="en-US" dirty="0"/>
              <a:t>Recommendation A/B Tests</a:t>
            </a:r>
          </a:p>
        </p:txBody>
      </p:sp>
      <p:sp>
        <p:nvSpPr>
          <p:cNvPr id="3" name="Content Placeholder 2">
            <a:extLst>
              <a:ext uri="{FF2B5EF4-FFF2-40B4-BE49-F238E27FC236}">
                <a16:creationId xmlns:a16="http://schemas.microsoft.com/office/drawing/2014/main" id="{9A8A3278-F59F-48AC-A937-81291047FC79}"/>
              </a:ext>
            </a:extLst>
          </p:cNvPr>
          <p:cNvSpPr>
            <a:spLocks noGrp="1"/>
          </p:cNvSpPr>
          <p:nvPr>
            <p:ph idx="1"/>
          </p:nvPr>
        </p:nvSpPr>
        <p:spPr/>
        <p:txBody>
          <a:bodyPr>
            <a:normAutofit/>
          </a:bodyPr>
          <a:lstStyle/>
          <a:p>
            <a:r>
              <a:rPr lang="en-US" dirty="0"/>
              <a:t>In optimizing a service we want to understand the causal effects of actions that involve user engagement (e.g. becoming a member)</a:t>
            </a:r>
          </a:p>
          <a:p>
            <a:endParaRPr lang="en-US" dirty="0"/>
          </a:p>
          <a:p>
            <a:r>
              <a:rPr lang="en-US" dirty="0"/>
              <a:t>We can run a </a:t>
            </a:r>
            <a:r>
              <a:rPr lang="en-US" b="1" dirty="0">
                <a:solidFill>
                  <a:schemeClr val="accent2">
                    <a:lumMod val="60000"/>
                    <a:lumOff val="40000"/>
                  </a:schemeClr>
                </a:solidFill>
              </a:rPr>
              <a:t>recommendation A/B test</a:t>
            </a:r>
            <a:r>
              <a:rPr lang="en-US" dirty="0"/>
              <a:t>: </a:t>
            </a:r>
          </a:p>
          <a:p>
            <a:pPr lvl="1"/>
            <a:r>
              <a:rPr lang="en-US" dirty="0"/>
              <a:t>“recommend/create extra incentives” to half the users to take the action/treatment</a:t>
            </a:r>
          </a:p>
          <a:p>
            <a:r>
              <a:rPr lang="en-US" i="1" dirty="0"/>
              <a:t>Example at TripAdvisor:</a:t>
            </a:r>
            <a:r>
              <a:rPr lang="en-US" dirty="0"/>
              <a:t> enable an easier sign-up flow process for a random half of users</a:t>
            </a:r>
          </a:p>
          <a:p>
            <a:endParaRPr lang="en-US" b="1" dirty="0"/>
          </a:p>
          <a:p>
            <a:r>
              <a:rPr lang="en-US" b="1" dirty="0">
                <a:solidFill>
                  <a:schemeClr val="accent1">
                    <a:lumMod val="40000"/>
                    <a:lumOff val="60000"/>
                  </a:schemeClr>
                </a:solidFill>
              </a:rPr>
              <a:t>Non-Compliance:</a:t>
            </a:r>
            <a:r>
              <a:rPr lang="en-US" b="1" dirty="0"/>
              <a:t> </a:t>
            </a:r>
            <a:r>
              <a:rPr lang="en-US" dirty="0"/>
              <a:t>``user’s choice to comply or not`` can lead to biased estimates</a:t>
            </a:r>
          </a:p>
        </p:txBody>
      </p:sp>
    </p:spTree>
    <p:extLst>
      <p:ext uri="{BB962C8B-B14F-4D97-AF65-F5344CB8AC3E}">
        <p14:creationId xmlns:p14="http://schemas.microsoft.com/office/powerpoint/2010/main" val="3319131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7DBC-5FC3-44AB-AAC2-0145BE276629}"/>
              </a:ext>
            </a:extLst>
          </p:cNvPr>
          <p:cNvSpPr>
            <a:spLocks noGrp="1"/>
          </p:cNvSpPr>
          <p:nvPr>
            <p:ph type="title"/>
          </p:nvPr>
        </p:nvSpPr>
        <p:spPr/>
        <p:txBody>
          <a:bodyPr/>
          <a:lstStyle/>
          <a:p>
            <a:r>
              <a:rPr lang="en-US" dirty="0"/>
              <a:t>Instrumental Variables (IV)</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8A3278-F59F-48AC-A937-81291047FC79}"/>
                  </a:ext>
                </a:extLst>
              </p:cNvPr>
              <p:cNvSpPr>
                <a:spLocks noGrp="1"/>
              </p:cNvSpPr>
              <p:nvPr>
                <p:ph idx="1"/>
              </p:nvPr>
            </p:nvSpPr>
            <p:spPr/>
            <p:txBody>
              <a:bodyPr/>
              <a:lstStyle/>
              <a:p>
                <a:r>
                  <a:rPr lang="en-US" b="1" dirty="0">
                    <a:solidFill>
                      <a:schemeClr val="accent1">
                        <a:lumMod val="40000"/>
                        <a:lumOff val="60000"/>
                      </a:schemeClr>
                    </a:solidFill>
                  </a:rPr>
                  <a:t>Instrumental Variable:</a:t>
                </a:r>
                <a:r>
                  <a:rPr lang="en-US" dirty="0"/>
                  <a:t> any random variable </a:t>
                </a:r>
                <a:r>
                  <a:rPr lang="en-US" b="1" dirty="0"/>
                  <a:t>Z</a:t>
                </a:r>
                <a:r>
                  <a:rPr lang="en-US" dirty="0"/>
                  <a:t> that affects the treatment assignment </a:t>
                </a:r>
                <a:r>
                  <a:rPr lang="en-US" b="1" dirty="0"/>
                  <a:t>T</a:t>
                </a:r>
                <a:r>
                  <a:rPr lang="en-US" dirty="0"/>
                  <a:t> but does not affect the outcome </a:t>
                </a:r>
                <a:r>
                  <a:rPr lang="en-US" b="1" dirty="0"/>
                  <a:t>Y</a:t>
                </a:r>
                <a:r>
                  <a:rPr lang="en-US" dirty="0"/>
                  <a:t> other than through the treatment </a:t>
                </a:r>
                <a:r>
                  <a:rPr lang="en-US" sz="1600" dirty="0"/>
                  <a:t>[Wright’28, Bowden-Turkington’90, Angrist-Krueger’91, Imbens-Angrist’94]</a:t>
                </a:r>
                <a:endParaRPr lang="en-US" dirty="0"/>
              </a:p>
              <a:p>
                <a:r>
                  <a:rPr lang="en-US" dirty="0"/>
                  <a:t>Cohort assignment in recommendation A/B test is an instrument</a:t>
                </a:r>
              </a:p>
              <a:p>
                <a:r>
                  <a:rPr lang="en-US" dirty="0"/>
                  <a:t>We can apply IV methods to estimate average treatment effect </a:t>
                </a:r>
                <a14:m>
                  <m:oMath xmlns:m="http://schemas.openxmlformats.org/officeDocument/2006/math">
                    <m:r>
                      <a:rPr lang="en-US" b="0" i="1" smtClean="0">
                        <a:latin typeface="Cambria Math" panose="02040503050406030204" pitchFamily="18" charset="0"/>
                      </a:rPr>
                      <m:t>𝜃</m:t>
                    </m:r>
                  </m:oMath>
                </a14:m>
                <a:endParaRPr lang="en-US" dirty="0"/>
              </a:p>
              <a:p>
                <a:pPr lvl="1"/>
                <a:endParaRPr lang="en-US" dirty="0"/>
              </a:p>
              <a:p>
                <a:endParaRPr lang="en-US" dirty="0"/>
              </a:p>
              <a:p>
                <a:endParaRPr lang="en-US" b="1" dirty="0"/>
              </a:p>
            </p:txBody>
          </p:sp>
        </mc:Choice>
        <mc:Fallback xmlns="">
          <p:sp>
            <p:nvSpPr>
              <p:cNvPr id="3" name="Content Placeholder 2">
                <a:extLst>
                  <a:ext uri="{FF2B5EF4-FFF2-40B4-BE49-F238E27FC236}">
                    <a16:creationId xmlns:a16="http://schemas.microsoft.com/office/drawing/2014/main" id="{9A8A3278-F59F-48AC-A937-81291047FC79}"/>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761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460B3-7F33-45B8-BEFB-9DD4F202F8E0}"/>
              </a:ext>
            </a:extLst>
          </p:cNvPr>
          <p:cNvSpPr>
            <a:spLocks noGrp="1"/>
          </p:cNvSpPr>
          <p:nvPr>
            <p:ph type="title"/>
          </p:nvPr>
        </p:nvSpPr>
        <p:spPr>
          <a:xfrm>
            <a:off x="913795" y="609600"/>
            <a:ext cx="10353762" cy="1257300"/>
          </a:xfrm>
        </p:spPr>
        <p:txBody>
          <a:bodyPr/>
          <a:lstStyle/>
          <a:p>
            <a:r>
              <a:rPr lang="en-US"/>
              <a:t>TripAdvisor Experiment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556E8-0FAC-44A1-90B6-74ED5D7B77E8}"/>
                  </a:ext>
                </a:extLst>
              </p:cNvPr>
              <p:cNvSpPr>
                <a:spLocks noGrp="1"/>
              </p:cNvSpPr>
              <p:nvPr>
                <p:ph idx="1"/>
              </p:nvPr>
            </p:nvSpPr>
            <p:spPr>
              <a:xfrm>
                <a:off x="913795" y="2076450"/>
                <a:ext cx="10353762" cy="3714749"/>
              </a:xfrm>
            </p:spPr>
            <p:txBody>
              <a:bodyPr>
                <a:normAutofit/>
              </a:bodyPr>
              <a:lstStyle/>
              <a:p>
                <a:pPr marL="0" indent="0">
                  <a:buFont typeface="Arial" panose="020B0604020202020204" pitchFamily="34" charset="0"/>
                  <a:buNone/>
                </a:pPr>
                <a:r>
                  <a:rPr lang="en-US" b="1" dirty="0"/>
                  <a:t>For random half of 4 million users, easier sign-up flow was enabled</a:t>
                </a:r>
              </a:p>
              <a:p>
                <a:pPr indent="-342900"/>
                <a:r>
                  <a:rPr lang="en-US" dirty="0"/>
                  <a:t>Easier sign-up incentivizes membership</a:t>
                </a: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For each user we observe</a:t>
                </a:r>
              </a:p>
              <a:p>
                <a:r>
                  <a:rPr lang="en-US" dirty="0"/>
                  <a:t>Instrument </a:t>
                </a:r>
                <a14:m>
                  <m:oMath xmlns:m="http://schemas.openxmlformats.org/officeDocument/2006/math">
                    <m:r>
                      <a:rPr lang="en-US" i="1" dirty="0" smtClean="0">
                        <a:latin typeface="Cambria Math" panose="02040503050406030204" pitchFamily="18" charset="0"/>
                      </a:rPr>
                      <m:t>𝑍</m:t>
                    </m:r>
                  </m:oMath>
                </a14:m>
                <a:r>
                  <a:rPr lang="en-US" dirty="0"/>
                  <a:t>: whether the easier sign-up flow was enabled</a:t>
                </a:r>
              </a:p>
              <a:p>
                <a:r>
                  <a:rPr lang="en-US" dirty="0"/>
                  <a:t>Variables </a:t>
                </a:r>
                <a14:m>
                  <m:oMath xmlns:m="http://schemas.openxmlformats.org/officeDocument/2006/math">
                    <m:r>
                      <a:rPr lang="en-US" b="0" i="1" smtClean="0">
                        <a:latin typeface="Cambria Math" panose="02040503050406030204" pitchFamily="18" charset="0"/>
                      </a:rPr>
                      <m:t>𝑋</m:t>
                    </m:r>
                  </m:oMath>
                </a14:m>
                <a:r>
                  <a:rPr lang="en-US" dirty="0"/>
                  <a:t>: observed characteristics of each user: e.g. prior history on platform, location</a:t>
                </a:r>
              </a:p>
              <a:p>
                <a:r>
                  <a:rPr lang="en-US" dirty="0"/>
                  <a:t>Treatment </a:t>
                </a:r>
                <a14:m>
                  <m:oMath xmlns:m="http://schemas.openxmlformats.org/officeDocument/2006/math">
                    <m:r>
                      <a:rPr lang="en-US" b="0" i="1" smtClean="0">
                        <a:latin typeface="Cambria Math" panose="02040503050406030204" pitchFamily="18" charset="0"/>
                      </a:rPr>
                      <m:t>𝑇</m:t>
                    </m:r>
                  </m:oMath>
                </a14:m>
                <a:r>
                  <a:rPr lang="en-US" dirty="0"/>
                  <a:t>: whether the user became a member</a:t>
                </a:r>
              </a:p>
              <a:p>
                <a:r>
                  <a:rPr lang="en-US" dirty="0"/>
                  <a:t>Outcome </a:t>
                </a:r>
                <a14:m>
                  <m:oMath xmlns:m="http://schemas.openxmlformats.org/officeDocument/2006/math">
                    <m:r>
                      <a:rPr lang="en-US" b="0" i="1" smtClean="0">
                        <a:latin typeface="Cambria Math" panose="02040503050406030204" pitchFamily="18" charset="0"/>
                      </a:rPr>
                      <m:t>𝑌</m:t>
                    </m:r>
                  </m:oMath>
                </a14:m>
                <a:r>
                  <a:rPr lang="en-US" dirty="0"/>
                  <a:t>: number of visits in the next 14 days</a:t>
                </a:r>
              </a:p>
              <a:p>
                <a:pPr marL="36900" indent="0">
                  <a:buNone/>
                </a:pPr>
                <a:endParaRPr lang="en-US" b="1" dirty="0"/>
              </a:p>
              <a:p>
                <a:pPr marL="36900" indent="0">
                  <a:buNone/>
                </a:pPr>
                <a:endParaRPr lang="en-US" dirty="0"/>
              </a:p>
            </p:txBody>
          </p:sp>
        </mc:Choice>
        <mc:Fallback xmlns="">
          <p:sp>
            <p:nvSpPr>
              <p:cNvPr id="3" name="Content Placeholder 2">
                <a:extLst>
                  <a:ext uri="{FF2B5EF4-FFF2-40B4-BE49-F238E27FC236}">
                    <a16:creationId xmlns:a16="http://schemas.microsoft.com/office/drawing/2014/main" id="{FCF556E8-0FAC-44A1-90B6-74ED5D7B77E8}"/>
                  </a:ext>
                </a:extLst>
              </p:cNvPr>
              <p:cNvSpPr>
                <a:spLocks noGrp="1" noRot="1" noChangeAspect="1" noMove="1" noResize="1" noEditPoints="1" noAdjustHandles="1" noChangeArrowheads="1" noChangeShapeType="1" noTextEdit="1"/>
              </p:cNvSpPr>
              <p:nvPr>
                <p:ph idx="1"/>
              </p:nvPr>
            </p:nvSpPr>
            <p:spPr>
              <a:xfrm>
                <a:off x="913795" y="2076450"/>
                <a:ext cx="10353762" cy="3714749"/>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47737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7DBC-5FC3-44AB-AAC2-0145BE276629}"/>
              </a:ext>
            </a:extLst>
          </p:cNvPr>
          <p:cNvSpPr>
            <a:spLocks noGrp="1"/>
          </p:cNvSpPr>
          <p:nvPr>
            <p:ph type="title"/>
          </p:nvPr>
        </p:nvSpPr>
        <p:spPr/>
        <p:txBody>
          <a:bodyPr/>
          <a:lstStyle/>
          <a:p>
            <a:r>
              <a:rPr lang="en-US" dirty="0"/>
              <a:t>Effect and Compliance Heterogeneity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8A3278-F59F-48AC-A937-81291047FC79}"/>
                  </a:ext>
                </a:extLst>
              </p:cNvPr>
              <p:cNvSpPr>
                <a:spLocks noGrp="1"/>
              </p:cNvSpPr>
              <p:nvPr>
                <p:ph idx="1"/>
              </p:nvPr>
            </p:nvSpPr>
            <p:spPr/>
            <p:txBody>
              <a:bodyPr>
                <a:normAutofit/>
              </a:bodyPr>
              <a:lstStyle/>
              <a:p>
                <a:r>
                  <a:rPr lang="en-US" dirty="0"/>
                  <a:t>Typical IV methods do not account for complex effect or compliance heterogeneity</a:t>
                </a:r>
              </a:p>
              <a:p>
                <a:pPr marL="36900" indent="0">
                  <a:buNone/>
                </a:pPr>
                <a:endParaRPr lang="en-US" dirty="0"/>
              </a:p>
              <a:p>
                <a:r>
                  <a:rPr lang="en-US" dirty="0"/>
                  <a:t>Not accounting for heterogeneity in compliance and effect can lead to </a:t>
                </a:r>
                <a:r>
                  <a:rPr lang="en-US" b="1" dirty="0">
                    <a:solidFill>
                      <a:srgbClr val="F0AF98"/>
                    </a:solidFill>
                  </a:rPr>
                  <a:t>biased average effect</a:t>
                </a:r>
              </a:p>
              <a:p>
                <a:r>
                  <a:rPr lang="en-US" dirty="0"/>
                  <a:t>Personalization requires estimates of </a:t>
                </a:r>
                <a:r>
                  <a:rPr lang="en-US" b="1" dirty="0">
                    <a:solidFill>
                      <a:schemeClr val="accent1">
                        <a:lumMod val="40000"/>
                        <a:lumOff val="60000"/>
                      </a:schemeClr>
                    </a:solidFill>
                  </a:rPr>
                  <a:t>heterogeneous effect</a:t>
                </a:r>
                <a:r>
                  <a:rPr lang="en-US" dirty="0"/>
                  <a:t> </a:t>
                </a:r>
                <a14:m>
                  <m:oMath xmlns:m="http://schemas.openxmlformats.org/officeDocument/2006/math">
                    <m:r>
                      <a:rPr lang="en-US" b="0" i="1" smtClean="0">
                        <a:latin typeface="Cambria Math" panose="02040503050406030204" pitchFamily="18" charset="0"/>
                      </a:rPr>
                      <m:t>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endParaRPr lang="en-US" dirty="0"/>
              </a:p>
              <a:p>
                <a:pPr marL="36900" indent="0">
                  <a:buNone/>
                </a:pPr>
                <a:endParaRPr lang="en-US" dirty="0"/>
              </a:p>
              <a:p>
                <a:pPr marL="36900" indent="0" algn="ctr">
                  <a:buNone/>
                </a:pPr>
                <a:r>
                  <a:rPr lang="en-US" dirty="0"/>
                  <a:t>Given observed characteristics </a:t>
                </a:r>
                <a14:m>
                  <m:oMath xmlns:m="http://schemas.openxmlformats.org/officeDocument/2006/math">
                    <m:r>
                      <a:rPr lang="en-US" b="0" i="1" smtClean="0">
                        <a:latin typeface="Cambria Math" panose="02040503050406030204" pitchFamily="18" charset="0"/>
                      </a:rPr>
                      <m:t>𝑋</m:t>
                    </m:r>
                  </m:oMath>
                </a14:m>
                <a:r>
                  <a:rPr lang="en-US" dirty="0"/>
                  <a:t>, what is the probability of compliance?</a:t>
                </a:r>
              </a:p>
              <a:p>
                <a:pPr marL="36900" indent="0" algn="ctr">
                  <a:buNone/>
                </a:pPr>
                <a:r>
                  <a:rPr lang="en-US" dirty="0"/>
                  <a:t>Given observed characteristics </a:t>
                </a:r>
                <a14:m>
                  <m:oMath xmlns:m="http://schemas.openxmlformats.org/officeDocument/2006/math">
                    <m:r>
                      <a:rPr lang="en-US" b="0" i="1" smtClean="0">
                        <a:latin typeface="Cambria Math" panose="02040503050406030204" pitchFamily="18" charset="0"/>
                      </a:rPr>
                      <m:t>𝑋</m:t>
                    </m:r>
                  </m:oMath>
                </a14:m>
                <a:r>
                  <a:rPr lang="en-US" dirty="0"/>
                  <a:t>, what is the effect of the treatment?</a:t>
                </a:r>
              </a:p>
            </p:txBody>
          </p:sp>
        </mc:Choice>
        <mc:Fallback xmlns="">
          <p:sp>
            <p:nvSpPr>
              <p:cNvPr id="3" name="Content Placeholder 2">
                <a:extLst>
                  <a:ext uri="{FF2B5EF4-FFF2-40B4-BE49-F238E27FC236}">
                    <a16:creationId xmlns:a16="http://schemas.microsoft.com/office/drawing/2014/main" id="{9A8A3278-F59F-48AC-A937-81291047FC79}"/>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68844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51169B7-A044-4E45-B158-36B858D45C47}"/>
              </a:ext>
            </a:extLst>
          </p:cNvPr>
          <p:cNvSpPr txBox="1">
            <a:spLocks noGrp="1"/>
          </p:cNvSpPr>
          <p:nvPr>
            <p:ph type="title"/>
          </p:nvPr>
        </p:nvSpPr>
        <p:spPr>
          <a:xfrm>
            <a:off x="1370013" y="1251284"/>
            <a:ext cx="9440862" cy="2458545"/>
          </a:xfrm>
          <a:prstGeom prst="rect">
            <a:avLst/>
          </a:prstGeom>
          <a:effectLst/>
        </p:spPr>
        <p:txBody>
          <a:bodyPr vert="horz" lIns="91440" tIns="45720" rIns="91440" bIns="45720" rtlCol="0" anchor="b">
            <a:normAutofit/>
          </a:bodyPr>
          <a:lstStyle/>
          <a:p>
            <a:pPr marL="36900" marR="0" lvl="0" fontAlgn="auto">
              <a:lnSpc>
                <a:spcPct val="90000"/>
              </a:lnSpc>
              <a:spcAft>
                <a:spcPts val="600"/>
              </a:spcAft>
              <a:buClr>
                <a:srgbClr val="DADADA"/>
              </a:buClr>
              <a:buSzPct val="70000"/>
              <a:tabLst/>
              <a:defRPr/>
            </a:pPr>
            <a:r>
              <a:rPr kumimoji="0" lang="en-US" sz="5100" b="0" i="0" u="none" strike="noStrike" cap="none" spc="0" normalizeH="0" baseline="0" noProof="0" dirty="0">
                <a:uLnTx/>
                <a:uFillTx/>
                <a:cs typeface="+mn-cs"/>
              </a:rPr>
              <a:t>Can we decompose IV estimation into (ML) </a:t>
            </a:r>
            <a:r>
              <a:rPr kumimoji="0" lang="en-US" sz="5100" b="0" i="1" u="none" strike="noStrike" cap="none" spc="0" normalizeH="0" baseline="0" noProof="0" dirty="0">
                <a:uLnTx/>
                <a:uFillTx/>
                <a:cs typeface="+mn-cs"/>
              </a:rPr>
              <a:t>prediction</a:t>
            </a:r>
            <a:r>
              <a:rPr kumimoji="0" lang="en-US" sz="5100" b="0" i="0" u="none" strike="noStrike" cap="none" spc="0" normalizeH="0" baseline="0" noProof="0" dirty="0">
                <a:uLnTx/>
                <a:uFillTx/>
                <a:cs typeface="+mn-cs"/>
              </a:rPr>
              <a:t> problems?</a:t>
            </a:r>
          </a:p>
        </p:txBody>
      </p:sp>
    </p:spTree>
    <p:extLst>
      <p:ext uri="{BB962C8B-B14F-4D97-AF65-F5344CB8AC3E}">
        <p14:creationId xmlns:p14="http://schemas.microsoft.com/office/powerpoint/2010/main" val="2445230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Shape 92">
            <a:extLst>
              <a:ext uri="{FF2B5EF4-FFF2-40B4-BE49-F238E27FC236}">
                <a16:creationId xmlns:a16="http://schemas.microsoft.com/office/drawing/2014/main" id="{13B9E086-9701-434B-90E7-8964436F0760}"/>
              </a:ext>
            </a:extLst>
          </p:cNvPr>
          <p:cNvSpPr/>
          <p:nvPr/>
        </p:nvSpPr>
        <p:spPr>
          <a:xfrm>
            <a:off x="-356050" y="4652920"/>
            <a:ext cx="12615484" cy="2290046"/>
          </a:xfrm>
          <a:custGeom>
            <a:avLst/>
            <a:gdLst>
              <a:gd name="connsiteX0" fmla="*/ 574535 w 12615484"/>
              <a:gd name="connsiteY0" fmla="*/ 631179 h 2290046"/>
              <a:gd name="connsiteX1" fmla="*/ 4426344 w 12615484"/>
              <a:gd name="connsiteY1" fmla="*/ 64737 h 2290046"/>
              <a:gd name="connsiteX2" fmla="*/ 4523448 w 12615484"/>
              <a:gd name="connsiteY2" fmla="*/ 137565 h 2290046"/>
              <a:gd name="connsiteX3" fmla="*/ 8367165 w 12615484"/>
              <a:gd name="connsiteY3" fmla="*/ 113289 h 2290046"/>
              <a:gd name="connsiteX4" fmla="*/ 8407625 w 12615484"/>
              <a:gd name="connsiteY4" fmla="*/ 0 h 2290046"/>
              <a:gd name="connsiteX5" fmla="*/ 12615484 w 12615484"/>
              <a:gd name="connsiteY5" fmla="*/ 598811 h 2290046"/>
              <a:gd name="connsiteX6" fmla="*/ 12599300 w 12615484"/>
              <a:gd name="connsiteY6" fmla="*/ 2290046 h 2290046"/>
              <a:gd name="connsiteX7" fmla="*/ 0 w 12615484"/>
              <a:gd name="connsiteY7" fmla="*/ 2265770 h 2290046"/>
              <a:gd name="connsiteX8" fmla="*/ 48553 w 12615484"/>
              <a:gd name="connsiteY8" fmla="*/ 687823 h 2290046"/>
              <a:gd name="connsiteX9" fmla="*/ 574535 w 12615484"/>
              <a:gd name="connsiteY9" fmla="*/ 631179 h 2290046"/>
              <a:gd name="connsiteX0" fmla="*/ 48553 w 12615484"/>
              <a:gd name="connsiteY0" fmla="*/ 687823 h 2290046"/>
              <a:gd name="connsiteX1" fmla="*/ 4426344 w 12615484"/>
              <a:gd name="connsiteY1" fmla="*/ 64737 h 2290046"/>
              <a:gd name="connsiteX2" fmla="*/ 4523448 w 12615484"/>
              <a:gd name="connsiteY2" fmla="*/ 137565 h 2290046"/>
              <a:gd name="connsiteX3" fmla="*/ 8367165 w 12615484"/>
              <a:gd name="connsiteY3" fmla="*/ 113289 h 2290046"/>
              <a:gd name="connsiteX4" fmla="*/ 8407625 w 12615484"/>
              <a:gd name="connsiteY4" fmla="*/ 0 h 2290046"/>
              <a:gd name="connsiteX5" fmla="*/ 12615484 w 12615484"/>
              <a:gd name="connsiteY5" fmla="*/ 598811 h 2290046"/>
              <a:gd name="connsiteX6" fmla="*/ 12599300 w 12615484"/>
              <a:gd name="connsiteY6" fmla="*/ 2290046 h 2290046"/>
              <a:gd name="connsiteX7" fmla="*/ 0 w 12615484"/>
              <a:gd name="connsiteY7" fmla="*/ 2265770 h 2290046"/>
              <a:gd name="connsiteX8" fmla="*/ 48553 w 12615484"/>
              <a:gd name="connsiteY8" fmla="*/ 687823 h 2290046"/>
              <a:gd name="connsiteX0" fmla="*/ 48553 w 12615484"/>
              <a:gd name="connsiteY0" fmla="*/ 687823 h 2290046"/>
              <a:gd name="connsiteX1" fmla="*/ 4278161 w 12615484"/>
              <a:gd name="connsiteY1" fmla="*/ 57509 h 2290046"/>
              <a:gd name="connsiteX2" fmla="*/ 4523448 w 12615484"/>
              <a:gd name="connsiteY2" fmla="*/ 137565 h 2290046"/>
              <a:gd name="connsiteX3" fmla="*/ 8367165 w 12615484"/>
              <a:gd name="connsiteY3" fmla="*/ 113289 h 2290046"/>
              <a:gd name="connsiteX4" fmla="*/ 8407625 w 12615484"/>
              <a:gd name="connsiteY4" fmla="*/ 0 h 2290046"/>
              <a:gd name="connsiteX5" fmla="*/ 12615484 w 12615484"/>
              <a:gd name="connsiteY5" fmla="*/ 598811 h 2290046"/>
              <a:gd name="connsiteX6" fmla="*/ 12599300 w 12615484"/>
              <a:gd name="connsiteY6" fmla="*/ 2290046 h 2290046"/>
              <a:gd name="connsiteX7" fmla="*/ 0 w 12615484"/>
              <a:gd name="connsiteY7" fmla="*/ 2265770 h 2290046"/>
              <a:gd name="connsiteX8" fmla="*/ 48553 w 12615484"/>
              <a:gd name="connsiteY8" fmla="*/ 687823 h 2290046"/>
              <a:gd name="connsiteX0" fmla="*/ 48553 w 12615484"/>
              <a:gd name="connsiteY0" fmla="*/ 687823 h 2290046"/>
              <a:gd name="connsiteX1" fmla="*/ 4278161 w 12615484"/>
              <a:gd name="connsiteY1" fmla="*/ 57509 h 2290046"/>
              <a:gd name="connsiteX2" fmla="*/ 4396950 w 12615484"/>
              <a:gd name="connsiteY2" fmla="*/ 137565 h 2290046"/>
              <a:gd name="connsiteX3" fmla="*/ 8367165 w 12615484"/>
              <a:gd name="connsiteY3" fmla="*/ 113289 h 2290046"/>
              <a:gd name="connsiteX4" fmla="*/ 8407625 w 12615484"/>
              <a:gd name="connsiteY4" fmla="*/ 0 h 2290046"/>
              <a:gd name="connsiteX5" fmla="*/ 12615484 w 12615484"/>
              <a:gd name="connsiteY5" fmla="*/ 598811 h 2290046"/>
              <a:gd name="connsiteX6" fmla="*/ 12599300 w 12615484"/>
              <a:gd name="connsiteY6" fmla="*/ 2290046 h 2290046"/>
              <a:gd name="connsiteX7" fmla="*/ 0 w 12615484"/>
              <a:gd name="connsiteY7" fmla="*/ 2265770 h 2290046"/>
              <a:gd name="connsiteX8" fmla="*/ 48553 w 12615484"/>
              <a:gd name="connsiteY8" fmla="*/ 687823 h 2290046"/>
              <a:gd name="connsiteX0" fmla="*/ 48553 w 12615484"/>
              <a:gd name="connsiteY0" fmla="*/ 687823 h 2290046"/>
              <a:gd name="connsiteX1" fmla="*/ 4278161 w 12615484"/>
              <a:gd name="connsiteY1" fmla="*/ 57509 h 2290046"/>
              <a:gd name="connsiteX2" fmla="*/ 4382493 w 12615484"/>
              <a:gd name="connsiteY2" fmla="*/ 137565 h 2290046"/>
              <a:gd name="connsiteX3" fmla="*/ 8367165 w 12615484"/>
              <a:gd name="connsiteY3" fmla="*/ 113289 h 2290046"/>
              <a:gd name="connsiteX4" fmla="*/ 8407625 w 12615484"/>
              <a:gd name="connsiteY4" fmla="*/ 0 h 2290046"/>
              <a:gd name="connsiteX5" fmla="*/ 12615484 w 12615484"/>
              <a:gd name="connsiteY5" fmla="*/ 598811 h 2290046"/>
              <a:gd name="connsiteX6" fmla="*/ 12599300 w 12615484"/>
              <a:gd name="connsiteY6" fmla="*/ 2290046 h 2290046"/>
              <a:gd name="connsiteX7" fmla="*/ 0 w 12615484"/>
              <a:gd name="connsiteY7" fmla="*/ 2265770 h 2290046"/>
              <a:gd name="connsiteX8" fmla="*/ 48553 w 12615484"/>
              <a:gd name="connsiteY8" fmla="*/ 687823 h 2290046"/>
              <a:gd name="connsiteX0" fmla="*/ 48553 w 12615484"/>
              <a:gd name="connsiteY0" fmla="*/ 687823 h 2290046"/>
              <a:gd name="connsiteX1" fmla="*/ 4278161 w 12615484"/>
              <a:gd name="connsiteY1" fmla="*/ 57509 h 2290046"/>
              <a:gd name="connsiteX2" fmla="*/ 4382493 w 12615484"/>
              <a:gd name="connsiteY2" fmla="*/ 137565 h 2290046"/>
              <a:gd name="connsiteX3" fmla="*/ 8367165 w 12615484"/>
              <a:gd name="connsiteY3" fmla="*/ 113289 h 2290046"/>
              <a:gd name="connsiteX4" fmla="*/ 8407625 w 12615484"/>
              <a:gd name="connsiteY4" fmla="*/ 0 h 2290046"/>
              <a:gd name="connsiteX5" fmla="*/ 12615484 w 12615484"/>
              <a:gd name="connsiteY5" fmla="*/ 598811 h 2290046"/>
              <a:gd name="connsiteX6" fmla="*/ 12599300 w 12615484"/>
              <a:gd name="connsiteY6" fmla="*/ 2290046 h 2290046"/>
              <a:gd name="connsiteX7" fmla="*/ 0 w 12615484"/>
              <a:gd name="connsiteY7" fmla="*/ 2265770 h 2290046"/>
              <a:gd name="connsiteX8" fmla="*/ 48553 w 12615484"/>
              <a:gd name="connsiteY8" fmla="*/ 687823 h 2290046"/>
              <a:gd name="connsiteX0" fmla="*/ 48553 w 12615484"/>
              <a:gd name="connsiteY0" fmla="*/ 687823 h 2290046"/>
              <a:gd name="connsiteX1" fmla="*/ 4278161 w 12615484"/>
              <a:gd name="connsiteY1" fmla="*/ 57509 h 2290046"/>
              <a:gd name="connsiteX2" fmla="*/ 4382493 w 12615484"/>
              <a:gd name="connsiteY2" fmla="*/ 137565 h 2290046"/>
              <a:gd name="connsiteX3" fmla="*/ 8367165 w 12615484"/>
              <a:gd name="connsiteY3" fmla="*/ 113289 h 2290046"/>
              <a:gd name="connsiteX4" fmla="*/ 8407625 w 12615484"/>
              <a:gd name="connsiteY4" fmla="*/ 0 h 2290046"/>
              <a:gd name="connsiteX5" fmla="*/ 12615484 w 12615484"/>
              <a:gd name="connsiteY5" fmla="*/ 598811 h 2290046"/>
              <a:gd name="connsiteX6" fmla="*/ 12599300 w 12615484"/>
              <a:gd name="connsiteY6" fmla="*/ 2290046 h 2290046"/>
              <a:gd name="connsiteX7" fmla="*/ 0 w 12615484"/>
              <a:gd name="connsiteY7" fmla="*/ 2265770 h 2290046"/>
              <a:gd name="connsiteX8" fmla="*/ 48553 w 12615484"/>
              <a:gd name="connsiteY8" fmla="*/ 687823 h 2290046"/>
              <a:gd name="connsiteX0" fmla="*/ 48553 w 12615484"/>
              <a:gd name="connsiteY0" fmla="*/ 687823 h 2290046"/>
              <a:gd name="connsiteX1" fmla="*/ 4278161 w 12615484"/>
              <a:gd name="connsiteY1" fmla="*/ 57509 h 2290046"/>
              <a:gd name="connsiteX2" fmla="*/ 4382493 w 12615484"/>
              <a:gd name="connsiteY2" fmla="*/ 137565 h 2290046"/>
              <a:gd name="connsiteX3" fmla="*/ 8352709 w 12615484"/>
              <a:gd name="connsiteY3" fmla="*/ 113289 h 2290046"/>
              <a:gd name="connsiteX4" fmla="*/ 8407625 w 12615484"/>
              <a:gd name="connsiteY4" fmla="*/ 0 h 2290046"/>
              <a:gd name="connsiteX5" fmla="*/ 12615484 w 12615484"/>
              <a:gd name="connsiteY5" fmla="*/ 598811 h 2290046"/>
              <a:gd name="connsiteX6" fmla="*/ 12599300 w 12615484"/>
              <a:gd name="connsiteY6" fmla="*/ 2290046 h 2290046"/>
              <a:gd name="connsiteX7" fmla="*/ 0 w 12615484"/>
              <a:gd name="connsiteY7" fmla="*/ 2265770 h 2290046"/>
              <a:gd name="connsiteX8" fmla="*/ 48553 w 12615484"/>
              <a:gd name="connsiteY8" fmla="*/ 687823 h 2290046"/>
              <a:gd name="connsiteX0" fmla="*/ 48553 w 12615484"/>
              <a:gd name="connsiteY0" fmla="*/ 687823 h 2290046"/>
              <a:gd name="connsiteX1" fmla="*/ 4278161 w 12615484"/>
              <a:gd name="connsiteY1" fmla="*/ 57509 h 2290046"/>
              <a:gd name="connsiteX2" fmla="*/ 4382493 w 12615484"/>
              <a:gd name="connsiteY2" fmla="*/ 137565 h 2290046"/>
              <a:gd name="connsiteX3" fmla="*/ 8352709 w 12615484"/>
              <a:gd name="connsiteY3" fmla="*/ 113289 h 2290046"/>
              <a:gd name="connsiteX4" fmla="*/ 8407625 w 12615484"/>
              <a:gd name="connsiteY4" fmla="*/ 0 h 2290046"/>
              <a:gd name="connsiteX5" fmla="*/ 12615484 w 12615484"/>
              <a:gd name="connsiteY5" fmla="*/ 598811 h 2290046"/>
              <a:gd name="connsiteX6" fmla="*/ 12599300 w 12615484"/>
              <a:gd name="connsiteY6" fmla="*/ 2290046 h 2290046"/>
              <a:gd name="connsiteX7" fmla="*/ 0 w 12615484"/>
              <a:gd name="connsiteY7" fmla="*/ 2265770 h 2290046"/>
              <a:gd name="connsiteX8" fmla="*/ 48553 w 12615484"/>
              <a:gd name="connsiteY8" fmla="*/ 687823 h 2290046"/>
              <a:gd name="connsiteX0" fmla="*/ 48553 w 12615484"/>
              <a:gd name="connsiteY0" fmla="*/ 687823 h 2290046"/>
              <a:gd name="connsiteX1" fmla="*/ 4256476 w 12615484"/>
              <a:gd name="connsiteY1" fmla="*/ 53895 h 2290046"/>
              <a:gd name="connsiteX2" fmla="*/ 4382493 w 12615484"/>
              <a:gd name="connsiteY2" fmla="*/ 137565 h 2290046"/>
              <a:gd name="connsiteX3" fmla="*/ 8352709 w 12615484"/>
              <a:gd name="connsiteY3" fmla="*/ 113289 h 2290046"/>
              <a:gd name="connsiteX4" fmla="*/ 8407625 w 12615484"/>
              <a:gd name="connsiteY4" fmla="*/ 0 h 2290046"/>
              <a:gd name="connsiteX5" fmla="*/ 12615484 w 12615484"/>
              <a:gd name="connsiteY5" fmla="*/ 598811 h 2290046"/>
              <a:gd name="connsiteX6" fmla="*/ 12599300 w 12615484"/>
              <a:gd name="connsiteY6" fmla="*/ 2290046 h 2290046"/>
              <a:gd name="connsiteX7" fmla="*/ 0 w 12615484"/>
              <a:gd name="connsiteY7" fmla="*/ 2265770 h 2290046"/>
              <a:gd name="connsiteX8" fmla="*/ 48553 w 12615484"/>
              <a:gd name="connsiteY8" fmla="*/ 687823 h 2290046"/>
              <a:gd name="connsiteX0" fmla="*/ 48553 w 12615484"/>
              <a:gd name="connsiteY0" fmla="*/ 687823 h 2290046"/>
              <a:gd name="connsiteX1" fmla="*/ 4256476 w 12615484"/>
              <a:gd name="connsiteY1" fmla="*/ 53895 h 2290046"/>
              <a:gd name="connsiteX2" fmla="*/ 4382493 w 12615484"/>
              <a:gd name="connsiteY2" fmla="*/ 137565 h 2290046"/>
              <a:gd name="connsiteX3" fmla="*/ 8352709 w 12615484"/>
              <a:gd name="connsiteY3" fmla="*/ 113289 h 2290046"/>
              <a:gd name="connsiteX4" fmla="*/ 8407625 w 12615484"/>
              <a:gd name="connsiteY4" fmla="*/ 0 h 2290046"/>
              <a:gd name="connsiteX5" fmla="*/ 12615484 w 12615484"/>
              <a:gd name="connsiteY5" fmla="*/ 598811 h 2290046"/>
              <a:gd name="connsiteX6" fmla="*/ 12599300 w 12615484"/>
              <a:gd name="connsiteY6" fmla="*/ 2290046 h 2290046"/>
              <a:gd name="connsiteX7" fmla="*/ 0 w 12615484"/>
              <a:gd name="connsiteY7" fmla="*/ 2265770 h 2290046"/>
              <a:gd name="connsiteX8" fmla="*/ 48553 w 12615484"/>
              <a:gd name="connsiteY8" fmla="*/ 68782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15484" h="2290046">
                <a:moveTo>
                  <a:pt x="48553" y="687823"/>
                </a:moveTo>
                <a:lnTo>
                  <a:pt x="4256476" y="53895"/>
                </a:lnTo>
                <a:cubicBezTo>
                  <a:pt x="4291253" y="102266"/>
                  <a:pt x="4300731" y="136179"/>
                  <a:pt x="4382493" y="137565"/>
                </a:cubicBezTo>
                <a:lnTo>
                  <a:pt x="8352709" y="113289"/>
                </a:lnTo>
                <a:cubicBezTo>
                  <a:pt x="8392700" y="79140"/>
                  <a:pt x="8389320" y="37763"/>
                  <a:pt x="8407625" y="0"/>
                </a:cubicBezTo>
                <a:lnTo>
                  <a:pt x="12615484" y="598811"/>
                </a:lnTo>
                <a:lnTo>
                  <a:pt x="12599300" y="2290046"/>
                </a:lnTo>
                <a:lnTo>
                  <a:pt x="0" y="2265770"/>
                </a:lnTo>
                <a:lnTo>
                  <a:pt x="48553" y="68782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p:nvSpPr>
          <p:cNvPr id="2" name="Title 1">
            <a:extLst>
              <a:ext uri="{FF2B5EF4-FFF2-40B4-BE49-F238E27FC236}">
                <a16:creationId xmlns:a16="http://schemas.microsoft.com/office/drawing/2014/main" id="{6E6C7DBC-5FC3-44AB-AAC2-0145BE276629}"/>
              </a:ext>
            </a:extLst>
          </p:cNvPr>
          <p:cNvSpPr>
            <a:spLocks noGrp="1"/>
          </p:cNvSpPr>
          <p:nvPr>
            <p:ph type="title"/>
          </p:nvPr>
        </p:nvSpPr>
        <p:spPr/>
        <p:txBody>
          <a:bodyPr>
            <a:normAutofit/>
          </a:bodyPr>
          <a:lstStyle/>
          <a:p>
            <a:r>
              <a:rPr lang="en-US" dirty="0"/>
              <a:t>De-composing into Prediction Problems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8A3278-F59F-48AC-A937-81291047FC79}"/>
                  </a:ext>
                </a:extLst>
              </p:cNvPr>
              <p:cNvSpPr>
                <a:spLocks noGrp="1"/>
              </p:cNvSpPr>
              <p:nvPr>
                <p:ph idx="1"/>
              </p:nvPr>
            </p:nvSpPr>
            <p:spPr>
              <a:xfrm>
                <a:off x="722333" y="2079853"/>
                <a:ext cx="10545224" cy="3714749"/>
              </a:xfrm>
            </p:spPr>
            <p:txBody>
              <a:bodyPr>
                <a:normAutofit/>
              </a:bodyPr>
              <a:lstStyle/>
              <a:p>
                <a:r>
                  <a:rPr lang="en-US" b="1" dirty="0">
                    <a:solidFill>
                      <a:schemeClr val="accent1">
                        <a:lumMod val="40000"/>
                        <a:lumOff val="60000"/>
                      </a:schemeClr>
                    </a:solidFill>
                  </a:rPr>
                  <a:t>Compliance score</a:t>
                </a:r>
                <a:r>
                  <a:rPr lang="en-US" dirty="0"/>
                  <a:t> (Abadie’03): variation of probability of treatment induced by instrument</a:t>
                </a:r>
              </a:p>
              <a:p>
                <a:pPr marL="0" indent="0">
                  <a:buNone/>
                </a:pPr>
                <a14:m>
                  <m:oMathPara xmlns:m="http://schemas.openxmlformats.org/officeDocument/2006/math">
                    <m:oMathParaPr>
                      <m:jc m:val="centerGroup"/>
                    </m:oMathParaPr>
                    <m:oMath xmlns:m="http://schemas.openxmlformats.org/officeDocument/2006/math">
                      <m:r>
                        <m:rPr>
                          <m:sty m:val="p"/>
                        </m:rPr>
                        <a:rPr lang="en-US" sz="1600">
                          <a:latin typeface="Cambria Math" panose="02040503050406030204" pitchFamily="18" charset="0"/>
                        </a:rPr>
                        <m:t>Δ</m:t>
                      </m:r>
                      <m:d>
                        <m:dPr>
                          <m:ctrlPr>
                            <a:rPr lang="en-US" sz="1600" i="1">
                              <a:latin typeface="Cambria Math" panose="02040503050406030204" pitchFamily="18" charset="0"/>
                            </a:rPr>
                          </m:ctrlPr>
                        </m:dPr>
                        <m:e>
                          <m:r>
                            <a:rPr lang="en-US" sz="1600" b="0" i="1" smtClean="0">
                              <a:latin typeface="Cambria Math" panose="02040503050406030204" pitchFamily="18" charset="0"/>
                            </a:rPr>
                            <m:t>𝑍</m:t>
                          </m:r>
                          <m:r>
                            <a:rPr lang="en-US" sz="1600" b="0" i="1" smtClean="0">
                              <a:latin typeface="Cambria Math" panose="02040503050406030204" pitchFamily="18" charset="0"/>
                            </a:rPr>
                            <m:t>,</m:t>
                          </m:r>
                          <m:r>
                            <a:rPr lang="en-US" sz="1600" i="1">
                              <a:latin typeface="Cambria Math" panose="02040503050406030204" pitchFamily="18" charset="0"/>
                            </a:rPr>
                            <m:t>𝑋</m:t>
                          </m:r>
                        </m:e>
                      </m:d>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ℙ</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=1</m:t>
                          </m:r>
                        </m:e>
                        <m:e>
                          <m:r>
                            <a:rPr lang="en-US" sz="1600" i="1">
                              <a:latin typeface="Cambria Math" panose="02040503050406030204" pitchFamily="18" charset="0"/>
                            </a:rPr>
                            <m:t>𝑍</m:t>
                          </m:r>
                          <m:r>
                            <a:rPr lang="en-US" sz="1600" i="1">
                              <a:latin typeface="Cambria Math" panose="02040503050406030204" pitchFamily="18" charset="0"/>
                            </a:rPr>
                            <m:t>,</m:t>
                          </m:r>
                          <m:r>
                            <a:rPr lang="en-US" sz="1600" i="1">
                              <a:latin typeface="Cambria Math" panose="02040503050406030204" pitchFamily="18" charset="0"/>
                            </a:rPr>
                            <m:t>𝑋</m:t>
                          </m:r>
                        </m:e>
                      </m:d>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ℙ</m:t>
                      </m:r>
                      <m:r>
                        <a:rPr lang="en-US" sz="1600" i="1">
                          <a:latin typeface="Cambria Math" panose="02040503050406030204" pitchFamily="18" charset="0"/>
                        </a:rPr>
                        <m:t>(</m:t>
                      </m:r>
                      <m:r>
                        <a:rPr lang="en-US" sz="1600" i="1">
                          <a:latin typeface="Cambria Math" panose="02040503050406030204" pitchFamily="18" charset="0"/>
                        </a:rPr>
                        <m:t>𝑇</m:t>
                      </m:r>
                      <m:r>
                        <a:rPr lang="en-US" sz="1600" i="1">
                          <a:latin typeface="Cambria Math" panose="02040503050406030204" pitchFamily="18" charset="0"/>
                        </a:rPr>
                        <m:t>=1|</m:t>
                      </m:r>
                      <m:r>
                        <a:rPr lang="en-US" sz="1600" i="1">
                          <a:latin typeface="Cambria Math" panose="02040503050406030204" pitchFamily="18" charset="0"/>
                        </a:rPr>
                        <m:t>𝑋</m:t>
                      </m:r>
                      <m:r>
                        <a:rPr lang="en-US" sz="1600" i="1">
                          <a:latin typeface="Cambria Math" panose="02040503050406030204" pitchFamily="18" charset="0"/>
                        </a:rPr>
                        <m:t>)</m:t>
                      </m:r>
                    </m:oMath>
                  </m:oMathPara>
                </a14:m>
                <a:endParaRPr lang="en-US" dirty="0"/>
              </a:p>
              <a:p>
                <a:r>
                  <a:rPr lang="en-US" b="1" dirty="0">
                    <a:solidFill>
                      <a:srgbClr val="CB9583"/>
                    </a:solidFill>
                  </a:rPr>
                  <a:t>Residual outcome:</a:t>
                </a:r>
                <a:r>
                  <a:rPr lang="en-US" dirty="0"/>
                  <a:t> variation in outcome that is unpredictable by observed characteristics</a:t>
                </a:r>
              </a:p>
              <a:p>
                <a:pPr marL="3690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dirty="0">
                          <a:latin typeface="Cambria Math" panose="02040503050406030204" pitchFamily="18" charset="0"/>
                        </a:rPr>
                        <m:t>=</m:t>
                      </m:r>
                      <m:r>
                        <a:rPr lang="en-US" i="1" dirty="0">
                          <a:latin typeface="Cambria Math" panose="02040503050406030204" pitchFamily="18" charset="0"/>
                        </a:rPr>
                        <m:t>𝑌</m:t>
                      </m:r>
                      <m:r>
                        <a:rPr lang="en-US" i="1" dirty="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𝔼</m:t>
                      </m:r>
                      <m:r>
                        <a:rPr lang="en-US" i="1" dirty="0">
                          <a:latin typeface="Cambria Math" panose="02040503050406030204" pitchFamily="18" charset="0"/>
                        </a:rPr>
                        <m:t>[</m:t>
                      </m:r>
                      <m:r>
                        <a:rPr lang="en-US" i="1" dirty="0">
                          <a:latin typeface="Cambria Math" panose="02040503050406030204" pitchFamily="18" charset="0"/>
                        </a:rPr>
                        <m:t>𝑌</m:t>
                      </m:r>
                      <m:r>
                        <a:rPr lang="en-US" i="1" dirty="0">
                          <a:latin typeface="Cambria Math" panose="02040503050406030204" pitchFamily="18" charset="0"/>
                        </a:rPr>
                        <m:t>|</m:t>
                      </m:r>
                      <m:r>
                        <a:rPr lang="en-US" i="1" dirty="0">
                          <a:latin typeface="Cambria Math" panose="02040503050406030204" pitchFamily="18" charset="0"/>
                        </a:rPr>
                        <m:t>𝑋</m:t>
                      </m:r>
                      <m:r>
                        <a:rPr lang="en-US" i="1" dirty="0">
                          <a:latin typeface="Cambria Math" panose="02040503050406030204" pitchFamily="18" charset="0"/>
                        </a:rPr>
                        <m:t>]</m:t>
                      </m:r>
                    </m:oMath>
                  </m:oMathPara>
                </a14:m>
                <a:endParaRPr lang="en-US" dirty="0"/>
              </a:p>
              <a:p>
                <a:r>
                  <a:rPr lang="en-US" b="1" dirty="0">
                    <a:solidFill>
                      <a:srgbClr val="CB9583"/>
                    </a:solidFill>
                  </a:rPr>
                  <a:t>Heterogeneous effect</a:t>
                </a:r>
                <a:r>
                  <a:rPr lang="en-US" dirty="0"/>
                  <a:t> is the minimizer of the prediction loss:</a:t>
                </a:r>
              </a:p>
              <a:p>
                <a:pPr marL="0" indent="0">
                  <a:buNone/>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0" i="1" smtClean="0">
                              <a:latin typeface="Cambria Math" panose="02040503050406030204" pitchFamily="18" charset="0"/>
                            </a:rPr>
                            <m:t>𝜃</m:t>
                          </m:r>
                        </m:e>
                      </m:ac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m:t>
                                  </m:r>
                                </m:e>
                              </m:d>
                            </m:lim>
                          </m:limLow>
                        </m:fName>
                        <m:e>
                          <m:r>
                            <a:rPr lang="en-US" i="1" dirty="0">
                              <a:latin typeface="Cambria Math" panose="02040503050406030204" pitchFamily="18" charset="0"/>
                              <a:ea typeface="Cambria Math" panose="02040503050406030204" pitchFamily="18" charset="0"/>
                            </a:rPr>
                            <m:t>𝔼</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m:t>
                                      </m:r>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r>
                                        <m:rPr>
                                          <m:sty m:val="p"/>
                                        </m:rPr>
                                        <a:rPr lang="en-US">
                                          <a:latin typeface="Cambria Math" panose="02040503050406030204" pitchFamily="18" charset="0"/>
                                        </a:rPr>
                                        <m:t>Δ</m:t>
                                      </m:r>
                                      <m:d>
                                        <m:dPr>
                                          <m:ctrlPr>
                                            <a:rPr lang="en-US" i="1">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i="1">
                                              <a:latin typeface="Cambria Math" panose="02040503050406030204" pitchFamily="18" charset="0"/>
                                            </a:rPr>
                                            <m:t>𝑋</m:t>
                                          </m:r>
                                        </m:e>
                                      </m:d>
                                    </m:e>
                                  </m:d>
                                </m:e>
                                <m:sup>
                                  <m:r>
                                    <a:rPr lang="en-US" i="1">
                                      <a:latin typeface="Cambria Math" panose="02040503050406030204" pitchFamily="18" charset="0"/>
                                    </a:rPr>
                                    <m:t>2</m:t>
                                  </m:r>
                                </m:sup>
                              </m:sSup>
                            </m:e>
                          </m:d>
                        </m:e>
                      </m:func>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9A8A3278-F59F-48AC-A937-81291047FC79}"/>
                  </a:ext>
                </a:extLst>
              </p:cNvPr>
              <p:cNvSpPr>
                <a:spLocks noGrp="1" noRot="1" noChangeAspect="1" noMove="1" noResize="1" noEditPoints="1" noAdjustHandles="1" noChangeArrowheads="1" noChangeShapeType="1" noTextEdit="1"/>
              </p:cNvSpPr>
              <p:nvPr>
                <p:ph idx="1"/>
              </p:nvPr>
            </p:nvSpPr>
            <p:spPr>
              <a:xfrm>
                <a:off x="722333" y="2079853"/>
                <a:ext cx="10545224" cy="3714749"/>
              </a:xfrm>
              <a:blipFill>
                <a:blip r:embed="rId4"/>
                <a:stretch>
                  <a:fillRect/>
                </a:stretch>
              </a:blipFill>
            </p:spPr>
            <p:txBody>
              <a:bodyPr/>
              <a:lstStyle/>
              <a:p>
                <a:r>
                  <a:rPr lang="en-US">
                    <a:noFill/>
                  </a:rPr>
                  <a:t> </a:t>
                </a:r>
              </a:p>
            </p:txBody>
          </p:sp>
        </mc:Fallback>
      </mc:AlternateContent>
      <p:sp>
        <p:nvSpPr>
          <p:cNvPr id="6" name="Rectangle: Rounded Corners 5">
            <a:extLst>
              <a:ext uri="{FF2B5EF4-FFF2-40B4-BE49-F238E27FC236}">
                <a16:creationId xmlns:a16="http://schemas.microsoft.com/office/drawing/2014/main" id="{849CDD4D-2D34-412D-88C2-9CFCAB82DFFB}"/>
              </a:ext>
            </a:extLst>
          </p:cNvPr>
          <p:cNvSpPr/>
          <p:nvPr/>
        </p:nvSpPr>
        <p:spPr>
          <a:xfrm>
            <a:off x="5146992" y="2495854"/>
            <a:ext cx="1307676" cy="314146"/>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BC451B"/>
              </a:solidFill>
              <a:effectLst/>
              <a:uLnTx/>
              <a:uFillTx/>
              <a:latin typeface="Calisto MT" panose="02040603050505030304"/>
              <a:ea typeface="+mn-ea"/>
              <a:cs typeface="+mn-cs"/>
            </a:endParaRPr>
          </a:p>
        </p:txBody>
      </p:sp>
      <p:cxnSp>
        <p:nvCxnSpPr>
          <p:cNvPr id="7" name="Straight Arrow Connector 6">
            <a:extLst>
              <a:ext uri="{FF2B5EF4-FFF2-40B4-BE49-F238E27FC236}">
                <a16:creationId xmlns:a16="http://schemas.microsoft.com/office/drawing/2014/main" id="{8B9EC8DC-E1F1-49A1-80DF-AF227040F79D}"/>
              </a:ext>
            </a:extLst>
          </p:cNvPr>
          <p:cNvCxnSpPr>
            <a:cxnSpLocks/>
            <a:stCxn id="10" idx="2"/>
            <a:endCxn id="11" idx="2"/>
          </p:cNvCxnSpPr>
          <p:nvPr/>
        </p:nvCxnSpPr>
        <p:spPr>
          <a:xfrm flipH="1" flipV="1">
            <a:off x="7153407" y="2841521"/>
            <a:ext cx="3025148" cy="6152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C577197-53B6-48CC-B1EE-DEE8EA7DC83D}"/>
              </a:ext>
            </a:extLst>
          </p:cNvPr>
          <p:cNvCxnSpPr>
            <a:cxnSpLocks/>
            <a:stCxn id="10" idx="2"/>
            <a:endCxn id="6" idx="2"/>
          </p:cNvCxnSpPr>
          <p:nvPr/>
        </p:nvCxnSpPr>
        <p:spPr>
          <a:xfrm flipH="1" flipV="1">
            <a:off x="5800830" y="2810000"/>
            <a:ext cx="4377725" cy="646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9EE2124-8081-4CC7-92F9-2238F523941D}"/>
              </a:ext>
            </a:extLst>
          </p:cNvPr>
          <p:cNvSpPr/>
          <p:nvPr/>
        </p:nvSpPr>
        <p:spPr>
          <a:xfrm>
            <a:off x="10178555" y="3145696"/>
            <a:ext cx="813951" cy="622063"/>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BC451B"/>
                </a:solidFill>
                <a:effectLst/>
                <a:uLnTx/>
                <a:uFillTx/>
                <a:latin typeface="Calisto MT" panose="02040603050505030304"/>
                <a:ea typeface="+mn-ea"/>
                <a:cs typeface="+mn-cs"/>
              </a:rPr>
              <a:t>ML</a:t>
            </a:r>
          </a:p>
        </p:txBody>
      </p:sp>
      <p:sp>
        <p:nvSpPr>
          <p:cNvPr id="11" name="Rectangle: Rounded Corners 10">
            <a:extLst>
              <a:ext uri="{FF2B5EF4-FFF2-40B4-BE49-F238E27FC236}">
                <a16:creationId xmlns:a16="http://schemas.microsoft.com/office/drawing/2014/main" id="{30D27BB3-E8FC-43E4-983E-C12CAD9B026A}"/>
              </a:ext>
            </a:extLst>
          </p:cNvPr>
          <p:cNvSpPr/>
          <p:nvPr/>
        </p:nvSpPr>
        <p:spPr>
          <a:xfrm>
            <a:off x="6595665" y="2495854"/>
            <a:ext cx="1115483" cy="34566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BC451B"/>
              </a:solidFill>
              <a:effectLst/>
              <a:uLnTx/>
              <a:uFillTx/>
              <a:latin typeface="Calisto MT" panose="02040603050505030304"/>
              <a:ea typeface="+mn-ea"/>
              <a:cs typeface="+mn-cs"/>
            </a:endParaRPr>
          </a:p>
        </p:txBody>
      </p:sp>
      <p:cxnSp>
        <p:nvCxnSpPr>
          <p:cNvPr id="13" name="Straight Arrow Connector 12">
            <a:extLst>
              <a:ext uri="{FF2B5EF4-FFF2-40B4-BE49-F238E27FC236}">
                <a16:creationId xmlns:a16="http://schemas.microsoft.com/office/drawing/2014/main" id="{FAFFFED0-30E0-44B8-822B-AE907A8CF4F5}"/>
              </a:ext>
            </a:extLst>
          </p:cNvPr>
          <p:cNvCxnSpPr>
            <a:cxnSpLocks/>
            <a:stCxn id="10" idx="2"/>
            <a:endCxn id="15" idx="3"/>
          </p:cNvCxnSpPr>
          <p:nvPr/>
        </p:nvCxnSpPr>
        <p:spPr>
          <a:xfrm flipH="1">
            <a:off x="8038515" y="3456728"/>
            <a:ext cx="2140040" cy="9704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9AA03342-25B0-4C5B-97D0-D2043C3A5F2C}"/>
              </a:ext>
            </a:extLst>
          </p:cNvPr>
          <p:cNvSpPr/>
          <p:nvPr/>
        </p:nvSpPr>
        <p:spPr>
          <a:xfrm>
            <a:off x="3908612" y="4057814"/>
            <a:ext cx="4129903" cy="73866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BC451B"/>
              </a:solidFill>
              <a:effectLst/>
              <a:uLnTx/>
              <a:uFillTx/>
              <a:latin typeface="Calisto MT" panose="02040603050505030304"/>
              <a:ea typeface="+mn-ea"/>
              <a:cs typeface="+mn-cs"/>
            </a:endParaRPr>
          </a:p>
        </p:txBody>
      </p:sp>
      <p:sp>
        <p:nvSpPr>
          <p:cNvPr id="16" name="Rectangle: Rounded Corners 15">
            <a:extLst>
              <a:ext uri="{FF2B5EF4-FFF2-40B4-BE49-F238E27FC236}">
                <a16:creationId xmlns:a16="http://schemas.microsoft.com/office/drawing/2014/main" id="{62BDF68E-8AD9-4989-BFA3-BBF272156676}"/>
              </a:ext>
            </a:extLst>
          </p:cNvPr>
          <p:cNvSpPr/>
          <p:nvPr/>
        </p:nvSpPr>
        <p:spPr>
          <a:xfrm>
            <a:off x="6063420" y="3266232"/>
            <a:ext cx="789772" cy="35539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BC451B"/>
              </a:solidFill>
              <a:effectLst/>
              <a:uLnTx/>
              <a:uFillTx/>
              <a:latin typeface="Calisto MT" panose="02040603050505030304"/>
              <a:ea typeface="+mn-ea"/>
              <a:cs typeface="+mn-cs"/>
            </a:endParaRPr>
          </a:p>
        </p:txBody>
      </p:sp>
      <p:cxnSp>
        <p:nvCxnSpPr>
          <p:cNvPr id="17" name="Straight Arrow Connector 16">
            <a:extLst>
              <a:ext uri="{FF2B5EF4-FFF2-40B4-BE49-F238E27FC236}">
                <a16:creationId xmlns:a16="http://schemas.microsoft.com/office/drawing/2014/main" id="{34E8E53B-75ED-4508-8264-2A05CDAB69E3}"/>
              </a:ext>
            </a:extLst>
          </p:cNvPr>
          <p:cNvCxnSpPr>
            <a:cxnSpLocks/>
            <a:stCxn id="10" idx="2"/>
            <a:endCxn id="16" idx="3"/>
          </p:cNvCxnSpPr>
          <p:nvPr/>
        </p:nvCxnSpPr>
        <p:spPr>
          <a:xfrm flipH="1" flipV="1">
            <a:off x="6853192" y="3443929"/>
            <a:ext cx="3325363" cy="127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7286048-F612-42E3-9066-C260126813A7}"/>
              </a:ext>
            </a:extLst>
          </p:cNvPr>
          <p:cNvSpPr txBox="1"/>
          <p:nvPr/>
        </p:nvSpPr>
        <p:spPr>
          <a:xfrm>
            <a:off x="376124" y="5551161"/>
            <a:ext cx="150187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Predict </a:t>
            </a:r>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p:nvSpPr>
          <p:cNvPr id="25" name="TextBox 24">
            <a:extLst>
              <a:ext uri="{FF2B5EF4-FFF2-40B4-BE49-F238E27FC236}">
                <a16:creationId xmlns:a16="http://schemas.microsoft.com/office/drawing/2014/main" id="{4C4C9738-1EDF-4F32-9456-3E6874518741}"/>
              </a:ext>
            </a:extLst>
          </p:cNvPr>
          <p:cNvSpPr txBox="1"/>
          <p:nvPr/>
        </p:nvSpPr>
        <p:spPr>
          <a:xfrm>
            <a:off x="1878003" y="5215432"/>
            <a:ext cx="2013151"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unexplained variation in outcome</a:t>
            </a:r>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p:nvSpPr>
          <p:cNvPr id="29" name="TextBox 28">
            <a:extLst>
              <a:ext uri="{FF2B5EF4-FFF2-40B4-BE49-F238E27FC236}">
                <a16:creationId xmlns:a16="http://schemas.microsoft.com/office/drawing/2014/main" id="{084985E8-B8AA-4158-99B6-4102D58E63EA}"/>
              </a:ext>
            </a:extLst>
          </p:cNvPr>
          <p:cNvSpPr txBox="1"/>
          <p:nvPr/>
        </p:nvSpPr>
        <p:spPr>
          <a:xfrm>
            <a:off x="4573015" y="5520384"/>
            <a:ext cx="702851"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from</a:t>
            </a:r>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p:nvSpPr>
          <p:cNvPr id="35" name="TextBox 34">
            <a:extLst>
              <a:ext uri="{FF2B5EF4-FFF2-40B4-BE49-F238E27FC236}">
                <a16:creationId xmlns:a16="http://schemas.microsoft.com/office/drawing/2014/main" id="{CC696590-C11A-4E82-81A5-866342D95E0A}"/>
              </a:ext>
            </a:extLst>
          </p:cNvPr>
          <p:cNvSpPr txBox="1"/>
          <p:nvPr/>
        </p:nvSpPr>
        <p:spPr>
          <a:xfrm>
            <a:off x="5699803" y="5210010"/>
            <a:ext cx="2462105"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exogenous variation of treatment induced by instrument</a:t>
            </a:r>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p:nvSpPr>
          <p:cNvPr id="37" name="TextBox 36">
            <a:extLst>
              <a:ext uri="{FF2B5EF4-FFF2-40B4-BE49-F238E27FC236}">
                <a16:creationId xmlns:a16="http://schemas.microsoft.com/office/drawing/2014/main" id="{F0865669-A563-4A63-A9D6-5F7481649C65}"/>
              </a:ext>
            </a:extLst>
          </p:cNvPr>
          <p:cNvSpPr txBox="1"/>
          <p:nvPr/>
        </p:nvSpPr>
        <p:spPr>
          <a:xfrm>
            <a:off x="9612309" y="5117676"/>
            <a:ext cx="2372989"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linear model where the coefficient can vary with observable characteristics</a:t>
            </a:r>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p:nvSpPr>
          <p:cNvPr id="38" name="TextBox 37">
            <a:extLst>
              <a:ext uri="{FF2B5EF4-FFF2-40B4-BE49-F238E27FC236}">
                <a16:creationId xmlns:a16="http://schemas.microsoft.com/office/drawing/2014/main" id="{D4456CC3-0C75-4081-9C1A-F8F4B8157A24}"/>
              </a:ext>
            </a:extLst>
          </p:cNvPr>
          <p:cNvSpPr txBox="1"/>
          <p:nvPr/>
        </p:nvSpPr>
        <p:spPr>
          <a:xfrm>
            <a:off x="8527069" y="5551161"/>
            <a:ext cx="78978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using</a:t>
            </a:r>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7F0ED09-DD76-4164-89B9-1E36E3479ED1}"/>
                  </a:ext>
                </a:extLst>
              </p:cNvPr>
              <p:cNvSpPr txBox="1"/>
              <p:nvPr/>
            </p:nvSpPr>
            <p:spPr>
              <a:xfrm>
                <a:off x="2650517" y="6307150"/>
                <a:ext cx="468121" cy="4056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0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accPr>
                        <m:e>
                          <m:r>
                            <a:rPr kumimoji="0" lang="en-US" sz="2000" b="0" i="1" u="none" strike="noStrike" kern="1200" cap="none" spc="0" normalizeH="0" baseline="0" noProof="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𝑌</m:t>
                          </m:r>
                        </m:e>
                      </m:acc>
                    </m:oMath>
                  </m:oMathPara>
                </a14:m>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74" name="TextBox 73">
                <a:extLst>
                  <a:ext uri="{FF2B5EF4-FFF2-40B4-BE49-F238E27FC236}">
                    <a16:creationId xmlns:a16="http://schemas.microsoft.com/office/drawing/2014/main" id="{F7F0ED09-DD76-4164-89B9-1E36E3479ED1}"/>
                  </a:ext>
                </a:extLst>
              </p:cNvPr>
              <p:cNvSpPr txBox="1">
                <a:spLocks noRot="1" noChangeAspect="1" noMove="1" noResize="1" noEditPoints="1" noAdjustHandles="1" noChangeArrowheads="1" noChangeShapeType="1" noTextEdit="1"/>
              </p:cNvSpPr>
              <p:nvPr/>
            </p:nvSpPr>
            <p:spPr>
              <a:xfrm>
                <a:off x="2650517" y="6307150"/>
                <a:ext cx="468121" cy="4056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B32BEC94-99F3-44EB-BB8A-033A54DB547A}"/>
                  </a:ext>
                </a:extLst>
              </p:cNvPr>
              <p:cNvSpPr txBox="1"/>
              <p:nvPr/>
            </p:nvSpPr>
            <p:spPr>
              <a:xfrm>
                <a:off x="6451836" y="6312728"/>
                <a:ext cx="95803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000" b="0" i="0"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Δ</m:t>
                      </m:r>
                      <m:d>
                        <m:dPr>
                          <m:ctrlPr>
                            <a:rPr kumimoji="0" lang="en-US" sz="2000" b="0" i="1" u="none" strike="noStrike" kern="1200" cap="none" spc="0" normalizeH="0" baseline="0" noProof="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dPr>
                        <m:e>
                          <m:r>
                            <a:rPr kumimoji="0" lang="en-US" sz="20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𝑍</m:t>
                          </m:r>
                          <m:r>
                            <a:rPr kumimoji="0" lang="en-US" sz="20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m:t>
                          </m:r>
                          <m:r>
                            <a:rPr kumimoji="0" lang="en-US" sz="2000" b="0" i="1" u="none" strike="noStrike" kern="1200" cap="none" spc="0" normalizeH="0" baseline="0" noProof="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𝑋</m:t>
                          </m:r>
                        </m:e>
                      </m:d>
                    </m:oMath>
                  </m:oMathPara>
                </a14:m>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78" name="TextBox 77">
                <a:extLst>
                  <a:ext uri="{FF2B5EF4-FFF2-40B4-BE49-F238E27FC236}">
                    <a16:creationId xmlns:a16="http://schemas.microsoft.com/office/drawing/2014/main" id="{B32BEC94-99F3-44EB-BB8A-033A54DB547A}"/>
                  </a:ext>
                </a:extLst>
              </p:cNvPr>
              <p:cNvSpPr txBox="1">
                <a:spLocks noRot="1" noChangeAspect="1" noMove="1" noResize="1" noEditPoints="1" noAdjustHandles="1" noChangeArrowheads="1" noChangeShapeType="1" noTextEdit="1"/>
              </p:cNvSpPr>
              <p:nvPr/>
            </p:nvSpPr>
            <p:spPr>
              <a:xfrm>
                <a:off x="6451836" y="6312728"/>
                <a:ext cx="958035"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2F78C309-F8F0-401E-957C-BBD17C9F6B19}"/>
                  </a:ext>
                </a:extLst>
              </p:cNvPr>
              <p:cNvSpPr txBox="1"/>
              <p:nvPr/>
            </p:nvSpPr>
            <p:spPr>
              <a:xfrm>
                <a:off x="9612310" y="6312728"/>
                <a:ext cx="180055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𝜃</m:t>
                      </m:r>
                      <m:d>
                        <m:dPr>
                          <m:ctrlPr>
                            <a:rPr kumimoji="0" lang="en-US" sz="2000" b="0" i="1" u="none" strike="noStrike" kern="1200" cap="none" spc="0" normalizeH="0" baseline="0" noProof="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dPr>
                        <m:e>
                          <m:r>
                            <a:rPr kumimoji="0" lang="en-US" sz="2000" b="0" i="1" u="none" strike="noStrike" kern="1200" cap="none" spc="0" normalizeH="0" baseline="0" noProof="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𝑋</m:t>
                          </m:r>
                        </m:e>
                      </m:d>
                      <m:r>
                        <a:rPr kumimoji="0" lang="en-US" sz="2000" b="0" i="1" u="none" strike="noStrike" kern="1200" cap="none" spc="0" normalizeH="0" baseline="0" noProof="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m:t>
                      </m:r>
                      <m:r>
                        <m:rPr>
                          <m:sty m:val="p"/>
                        </m:rPr>
                        <a:rPr kumimoji="0" lang="en-US" sz="2000" b="0" i="0" u="none" strike="noStrike" kern="1200" cap="none" spc="0" normalizeH="0" baseline="0" noProof="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Δ</m:t>
                      </m:r>
                      <m:d>
                        <m:dPr>
                          <m:ctrlPr>
                            <a:rPr kumimoji="0" lang="en-US" sz="2000" b="0" i="1" u="none" strike="noStrike" kern="1200" cap="none" spc="0" normalizeH="0" baseline="0" noProof="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dPr>
                        <m:e>
                          <m:r>
                            <a:rPr kumimoji="0" lang="en-US" sz="20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𝑍</m:t>
                          </m:r>
                          <m:r>
                            <a:rPr kumimoji="0" lang="en-US" sz="20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m:t>
                          </m:r>
                          <m:r>
                            <a:rPr kumimoji="0" lang="en-US" sz="2000" b="0" i="1" u="none" strike="noStrike" kern="1200" cap="none" spc="0" normalizeH="0" baseline="0" noProof="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𝑋</m:t>
                          </m:r>
                        </m:e>
                      </m:d>
                    </m:oMath>
                  </m:oMathPara>
                </a14:m>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82" name="TextBox 81">
                <a:extLst>
                  <a:ext uri="{FF2B5EF4-FFF2-40B4-BE49-F238E27FC236}">
                    <a16:creationId xmlns:a16="http://schemas.microsoft.com/office/drawing/2014/main" id="{2F78C309-F8F0-401E-957C-BBD17C9F6B19}"/>
                  </a:ext>
                </a:extLst>
              </p:cNvPr>
              <p:cNvSpPr txBox="1">
                <a:spLocks noRot="1" noChangeAspect="1" noMove="1" noResize="1" noEditPoints="1" noAdjustHandles="1" noChangeArrowheads="1" noChangeShapeType="1" noTextEdit="1"/>
              </p:cNvSpPr>
              <p:nvPr/>
            </p:nvSpPr>
            <p:spPr>
              <a:xfrm>
                <a:off x="9612310" y="6312728"/>
                <a:ext cx="1800556" cy="400110"/>
              </a:xfrm>
              <a:prstGeom prst="rect">
                <a:avLst/>
              </a:prstGeom>
              <a:blipFill>
                <a:blip r:embed="rId7"/>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91916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6" grpId="0" animBg="1"/>
      <p:bldP spid="10" grpId="0" animBg="1"/>
      <p:bldP spid="11" grpId="0" animBg="1"/>
      <p:bldP spid="15" grpId="0" animBg="1"/>
      <p:bldP spid="16" grpId="0" animBg="1"/>
      <p:bldP spid="21" grpId="0"/>
      <p:bldP spid="25" grpId="0"/>
      <p:bldP spid="29" grpId="0"/>
      <p:bldP spid="35" grpId="0"/>
      <p:bldP spid="37" grpId="0"/>
      <p:bldP spid="38" grpId="0"/>
      <p:bldP spid="74" grpId="0"/>
      <p:bldP spid="78" grpId="0"/>
      <p:bldP spid="8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0EB36-7717-4049-8B8F-91CA85196097}"/>
              </a:ext>
            </a:extLst>
          </p:cNvPr>
          <p:cNvSpPr>
            <a:spLocks noGrp="1"/>
          </p:cNvSpPr>
          <p:nvPr>
            <p:ph type="title"/>
          </p:nvPr>
        </p:nvSpPr>
        <p:spPr/>
        <p:txBody>
          <a:bodyPr/>
          <a:lstStyle/>
          <a:p>
            <a:r>
              <a:rPr lang="en-US" dirty="0"/>
              <a:t>Some Caution</a:t>
            </a:r>
          </a:p>
        </p:txBody>
      </p:sp>
      <p:sp>
        <p:nvSpPr>
          <p:cNvPr id="3" name="Content Placeholder 2">
            <a:extLst>
              <a:ext uri="{FF2B5EF4-FFF2-40B4-BE49-F238E27FC236}">
                <a16:creationId xmlns:a16="http://schemas.microsoft.com/office/drawing/2014/main" id="{03DAE5CA-0728-40B5-A927-5FB6A12204F1}"/>
              </a:ext>
            </a:extLst>
          </p:cNvPr>
          <p:cNvSpPr>
            <a:spLocks noGrp="1"/>
          </p:cNvSpPr>
          <p:nvPr>
            <p:ph idx="1"/>
          </p:nvPr>
        </p:nvSpPr>
        <p:spPr>
          <a:xfrm>
            <a:off x="913795" y="2076450"/>
            <a:ext cx="9798946" cy="3714749"/>
          </a:xfrm>
        </p:spPr>
        <p:txBody>
          <a:bodyPr>
            <a:normAutofit/>
          </a:bodyPr>
          <a:lstStyle/>
          <a:p>
            <a:r>
              <a:rPr lang="en-US" dirty="0"/>
              <a:t>Only requirement from ML models should be a guarantee on expected prediction error on data from same distribution as the training data</a:t>
            </a:r>
          </a:p>
          <a:p>
            <a:endParaRPr lang="en-US" dirty="0"/>
          </a:p>
          <a:p>
            <a:r>
              <a:rPr lang="en-US" dirty="0"/>
              <a:t>ML methods balance bias and variance; leads to biased estimates and wrong p-values</a:t>
            </a:r>
          </a:p>
          <a:p>
            <a:pPr marL="36900" indent="0">
              <a:buNone/>
            </a:pPr>
            <a:endParaRPr lang="en-US" dirty="0"/>
          </a:p>
          <a:p>
            <a:r>
              <a:rPr lang="en-US" dirty="0"/>
              <a:t>Many times we need to solve much more complex prediction tasks than the quantity we care about; can we not depend heavily on the estimation error of these tasks</a:t>
            </a:r>
          </a:p>
          <a:p>
            <a:pPr marL="36900" indent="0">
              <a:buNone/>
            </a:pPr>
            <a:endParaRPr lang="en-US" dirty="0"/>
          </a:p>
        </p:txBody>
      </p:sp>
      <p:pic>
        <p:nvPicPr>
          <p:cNvPr id="5" name="Graphic 4" descr="Checkmark">
            <a:extLst>
              <a:ext uri="{FF2B5EF4-FFF2-40B4-BE49-F238E27FC236}">
                <a16:creationId xmlns:a16="http://schemas.microsoft.com/office/drawing/2014/main" id="{BC2380BD-943C-4556-803C-CB58DDE5FE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25780" y="2051283"/>
            <a:ext cx="704850" cy="704850"/>
          </a:xfrm>
          <a:prstGeom prst="rect">
            <a:avLst/>
          </a:prstGeom>
        </p:spPr>
      </p:pic>
      <p:pic>
        <p:nvPicPr>
          <p:cNvPr id="7" name="Graphic 6" descr="Question Mark">
            <a:extLst>
              <a:ext uri="{FF2B5EF4-FFF2-40B4-BE49-F238E27FC236}">
                <a16:creationId xmlns:a16="http://schemas.microsoft.com/office/drawing/2014/main" id="{E8F9E2C7-08DB-40A3-99B8-F22BD6D6C0B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16230" y="3644668"/>
            <a:ext cx="914400" cy="914400"/>
          </a:xfrm>
          <a:prstGeom prst="rect">
            <a:avLst/>
          </a:prstGeom>
        </p:spPr>
      </p:pic>
    </p:spTree>
    <p:custDataLst>
      <p:tags r:id="rId1"/>
    </p:custDataLst>
    <p:extLst>
      <p:ext uri="{BB962C8B-B14F-4D97-AF65-F5344CB8AC3E}">
        <p14:creationId xmlns:p14="http://schemas.microsoft.com/office/powerpoint/2010/main" val="124665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7DBC-5FC3-44AB-AAC2-0145BE276629}"/>
              </a:ext>
            </a:extLst>
          </p:cNvPr>
          <p:cNvSpPr>
            <a:spLocks noGrp="1"/>
          </p:cNvSpPr>
          <p:nvPr>
            <p:ph type="title"/>
          </p:nvPr>
        </p:nvSpPr>
        <p:spPr/>
        <p:txBody>
          <a:bodyPr>
            <a:normAutofit/>
          </a:bodyPr>
          <a:lstStyle/>
          <a:p>
            <a:r>
              <a:rPr lang="en-US" dirty="0"/>
              <a:t>Robustness via Debiasing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8A3278-F59F-48AC-A937-81291047FC79}"/>
                  </a:ext>
                </a:extLst>
              </p:cNvPr>
              <p:cNvSpPr>
                <a:spLocks noGrp="1"/>
              </p:cNvSpPr>
              <p:nvPr>
                <p:ph idx="1"/>
              </p:nvPr>
            </p:nvSpPr>
            <p:spPr>
              <a:xfrm>
                <a:off x="722333" y="2079853"/>
                <a:ext cx="10545224" cy="3714749"/>
              </a:xfrm>
            </p:spPr>
            <p:txBody>
              <a:bodyPr>
                <a:normAutofit/>
              </a:bodyPr>
              <a:lstStyle/>
              <a:p>
                <a:r>
                  <a:rPr lang="en-US" b="1" dirty="0">
                    <a:solidFill>
                      <a:srgbClr val="CB9583"/>
                    </a:solidFill>
                  </a:rPr>
                  <a:t>De-biased</a:t>
                </a:r>
                <a:r>
                  <a:rPr lang="en-US" dirty="0"/>
                  <a:t> </a:t>
                </a:r>
                <a:r>
                  <a:rPr lang="en-US" dirty="0">
                    <a:solidFill>
                      <a:schemeClr val="tx1"/>
                    </a:solidFill>
                  </a:rPr>
                  <a:t>preliminary </a:t>
                </a: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𝜃</m:t>
                        </m:r>
                      </m:e>
                    </m:ac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𝑋</m:t>
                    </m:r>
                    <m:r>
                      <a:rPr lang="en-US" b="0" i="1" smtClean="0">
                        <a:solidFill>
                          <a:schemeClr val="tx1"/>
                        </a:solidFill>
                        <a:latin typeface="Cambria Math" panose="02040503050406030204" pitchFamily="18" charset="0"/>
                      </a:rPr>
                      <m:t>)</m:t>
                    </m:r>
                  </m:oMath>
                </a14:m>
                <a:r>
                  <a:rPr lang="en-US" dirty="0"/>
                  <a:t> </a:t>
                </a:r>
                <a:r>
                  <a:rPr lang="en-US" sz="1400" dirty="0"/>
                  <a:t>[</a:t>
                </a:r>
                <a:r>
                  <a:rPr lang="en-US" sz="1400" dirty="0" err="1"/>
                  <a:t>Okui</a:t>
                </a:r>
                <a:r>
                  <a:rPr lang="en-US" sz="1400" dirty="0"/>
                  <a:t> et al’12, Chernozhukov et al’18, Athey-Wager’19]</a:t>
                </a: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𝜃</m:t>
                              </m:r>
                            </m:e>
                          </m:acc>
                        </m:e>
                        <m:sub>
                          <m:r>
                            <a:rPr lang="en-US" b="0" i="1" dirty="0" smtClean="0">
                              <a:solidFill>
                                <a:schemeClr val="tx1"/>
                              </a:solidFill>
                              <a:latin typeface="Cambria Math" panose="02040503050406030204" pitchFamily="18" charset="0"/>
                            </a:rPr>
                            <m:t>𝑑𝑒𝑏𝑖𝑎𝑠𝑒𝑑</m:t>
                          </m:r>
                        </m:sub>
                      </m:sSub>
                      <m:r>
                        <a:rPr lang="en-US" b="0" i="0" dirty="0" smtClean="0">
                          <a:solidFill>
                            <a:schemeClr val="tx1"/>
                          </a:solidFill>
                          <a:latin typeface="Cambria Math" panose="02040503050406030204" pitchFamily="18" charset="0"/>
                        </a:rPr>
                        <m:t>(</m:t>
                      </m:r>
                      <m:r>
                        <m:rPr>
                          <m:sty m:val="p"/>
                        </m:rPr>
                        <a:rPr lang="en-US" b="0" i="0" dirty="0" smtClean="0">
                          <a:solidFill>
                            <a:schemeClr val="tx1"/>
                          </a:solidFill>
                          <a:latin typeface="Cambria Math" panose="02040503050406030204" pitchFamily="18" charset="0"/>
                        </a:rPr>
                        <m:t>X</m:t>
                      </m:r>
                      <m:r>
                        <a:rPr lang="en-US" b="0" i="0" dirty="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m:t>
                      </m:r>
                      <m:acc>
                        <m:accPr>
                          <m:chr m:val="̂"/>
                          <m:ctrlPr>
                            <a:rPr lang="en-US" b="1"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𝜃</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𝑋</m:t>
                          </m:r>
                        </m:e>
                      </m:d>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𝑌</m:t>
                              </m:r>
                            </m:e>
                          </m:acc>
                          <m:r>
                            <a:rPr lang="en-US" i="1" dirty="0">
                              <a:solidFill>
                                <a:schemeClr val="tx1"/>
                              </a:solidFill>
                              <a:latin typeface="Cambria Math" panose="02040503050406030204" pitchFamily="18" charset="0"/>
                            </a:rPr>
                            <m:t>−</m:t>
                          </m:r>
                          <m:acc>
                            <m:accPr>
                              <m:chr m:val="̂"/>
                              <m:ctrlPr>
                                <a:rPr lang="en-US" b="1"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𝜃</m:t>
                              </m:r>
                            </m:e>
                          </m:acc>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𝑋</m:t>
                              </m:r>
                            </m:e>
                          </m:d>
                          <m:r>
                            <a:rPr lang="en-US" i="1" dirty="0">
                              <a:solidFill>
                                <a:schemeClr val="tx1"/>
                              </a:solidFill>
                              <a:latin typeface="Cambria Math" panose="02040503050406030204" pitchFamily="18" charset="0"/>
                            </a:rPr>
                            <m:t>⋅</m:t>
                          </m:r>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𝑇</m:t>
                              </m:r>
                              <m:r>
                                <a:rPr lang="en-US" b="0" i="1" dirty="0"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ℙ</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𝑋</m:t>
                                  </m:r>
                                </m:e>
                              </m:d>
                            </m:e>
                          </m:d>
                        </m:num>
                        <m:den>
                          <m:r>
                            <m:rPr>
                              <m:sty m:val="p"/>
                            </m:rPr>
                            <a:rPr lang="en-US">
                              <a:solidFill>
                                <a:schemeClr val="tx1"/>
                              </a:solidFill>
                              <a:latin typeface="Cambria Math" panose="02040503050406030204" pitchFamily="18" charset="0"/>
                            </a:rPr>
                            <m:t>Δ</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𝑍</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𝑋</m:t>
                              </m:r>
                            </m:e>
                          </m:d>
                        </m:den>
                      </m:f>
                    </m:oMath>
                  </m:oMathPara>
                </a14:m>
                <a:endParaRPr lang="en-US" dirty="0"/>
              </a:p>
              <a:p>
                <a:r>
                  <a:rPr lang="en-US" b="1" dirty="0">
                    <a:solidFill>
                      <a:schemeClr val="accent1">
                        <a:lumMod val="40000"/>
                        <a:lumOff val="60000"/>
                      </a:schemeClr>
                    </a:solidFill>
                  </a:rPr>
                  <a:t>Robust heterogeneous treatment effect</a:t>
                </a: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m:t>
                                  </m:r>
                                </m:e>
                              </m:d>
                            </m:lim>
                          </m:limLow>
                        </m:fName>
                        <m:e>
                          <m:r>
                            <a:rPr lang="en-US" i="1" dirty="0">
                              <a:latin typeface="Cambria Math" panose="02040503050406030204" pitchFamily="18" charset="0"/>
                              <a:ea typeface="Cambria Math" panose="02040503050406030204" pitchFamily="18" charset="0"/>
                            </a:rPr>
                            <m:t>𝔼</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𝜃</m:t>
                                              </m:r>
                                            </m:e>
                                          </m:acc>
                                        </m:e>
                                        <m:sub>
                                          <m:r>
                                            <a:rPr lang="en-US" i="1" dirty="0">
                                              <a:latin typeface="Cambria Math" panose="02040503050406030204" pitchFamily="18" charset="0"/>
                                            </a:rPr>
                                            <m:t>𝑑𝑒𝑏𝑖𝑎𝑠𝑒𝑑</m:t>
                                          </m:r>
                                        </m:sub>
                                      </m:sSub>
                                      <m:r>
                                        <a:rPr lang="en-US" dirty="0">
                                          <a:latin typeface="Cambria Math" panose="02040503050406030204" pitchFamily="18" charset="0"/>
                                        </a:rPr>
                                        <m:t>(</m:t>
                                      </m:r>
                                      <m:r>
                                        <m:rPr>
                                          <m:sty m:val="p"/>
                                        </m:rPr>
                                        <a:rPr lang="en-US" dirty="0">
                                          <a:latin typeface="Cambria Math" panose="02040503050406030204" pitchFamily="18" charset="0"/>
                                        </a:rPr>
                                        <m:t>X</m:t>
                                      </m:r>
                                      <m:r>
                                        <a:rPr lang="en-US" dirty="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𝑋</m:t>
                                          </m:r>
                                        </m:e>
                                      </m:d>
                                    </m:e>
                                  </m:d>
                                </m:e>
                                <m:sup>
                                  <m:r>
                                    <a:rPr lang="en-US" i="1">
                                      <a:latin typeface="Cambria Math" panose="02040503050406030204" pitchFamily="18" charset="0"/>
                                    </a:rPr>
                                    <m:t>2</m:t>
                                  </m:r>
                                </m:sup>
                              </m:sSup>
                            </m:e>
                          </m:d>
                        </m:e>
                      </m:func>
                    </m:oMath>
                  </m:oMathPara>
                </a14:m>
                <a:endParaRPr lang="en-US" dirty="0"/>
              </a:p>
              <a:p>
                <a:endParaRPr lang="en-US" dirty="0">
                  <a:solidFill>
                    <a:srgbClr val="D8D8D8"/>
                  </a:solidFill>
                </a:endParaRPr>
              </a:p>
              <a:p>
                <a:r>
                  <a:rPr lang="en-US" dirty="0">
                    <a:solidFill>
                      <a:srgbClr val="D8D8D8"/>
                    </a:solidFill>
                  </a:rPr>
                  <a:t>Mean-Squared-Error of final 𝜃(𝑋) robust to errors in first stage models </a:t>
                </a:r>
                <a:r>
                  <a:rPr lang="en-US" sz="1800" dirty="0">
                    <a:solidFill>
                      <a:srgbClr val="D8D8D8"/>
                    </a:solidFill>
                  </a:rPr>
                  <a:t>[Chernozhukov, Nekipelov, Semenova, Syrgkanis’18, Foster – Syrgkanis’19]</a:t>
                </a:r>
                <a:endParaRPr lang="en-US" dirty="0">
                  <a:solidFill>
                    <a:srgbClr val="D8D8D8"/>
                  </a:solidFill>
                </a:endParaRPr>
              </a:p>
            </p:txBody>
          </p:sp>
        </mc:Choice>
        <mc:Fallback xmlns="">
          <p:sp>
            <p:nvSpPr>
              <p:cNvPr id="3" name="Content Placeholder 2">
                <a:extLst>
                  <a:ext uri="{FF2B5EF4-FFF2-40B4-BE49-F238E27FC236}">
                    <a16:creationId xmlns:a16="http://schemas.microsoft.com/office/drawing/2014/main" id="{9A8A3278-F59F-48AC-A937-81291047FC79}"/>
                  </a:ext>
                </a:extLst>
              </p:cNvPr>
              <p:cNvSpPr>
                <a:spLocks noGrp="1" noRot="1" noChangeAspect="1" noMove="1" noResize="1" noEditPoints="1" noAdjustHandles="1" noChangeArrowheads="1" noChangeShapeType="1" noTextEdit="1"/>
              </p:cNvSpPr>
              <p:nvPr>
                <p:ph idx="1"/>
              </p:nvPr>
            </p:nvSpPr>
            <p:spPr>
              <a:xfrm>
                <a:off x="722333" y="2079853"/>
                <a:ext cx="10545224" cy="3714749"/>
              </a:xfrm>
              <a:blipFill>
                <a:blip r:embed="rId4"/>
                <a:stretch>
                  <a:fillRect/>
                </a:stretch>
              </a:blipFill>
            </p:spPr>
            <p:txBody>
              <a:bodyPr/>
              <a:lstStyle/>
              <a:p>
                <a:r>
                  <a:rPr lang="en-US">
                    <a:noFill/>
                  </a:rPr>
                  <a:t> </a:t>
                </a:r>
              </a:p>
            </p:txBody>
          </p:sp>
        </mc:Fallback>
      </mc:AlternateContent>
      <p:sp>
        <p:nvSpPr>
          <p:cNvPr id="11" name="Rectangle: Rounded Corners 10">
            <a:extLst>
              <a:ext uri="{FF2B5EF4-FFF2-40B4-BE49-F238E27FC236}">
                <a16:creationId xmlns:a16="http://schemas.microsoft.com/office/drawing/2014/main" id="{CA2C99CC-088E-485D-98AB-FF417E6879D6}"/>
              </a:ext>
            </a:extLst>
          </p:cNvPr>
          <p:cNvSpPr/>
          <p:nvPr/>
        </p:nvSpPr>
        <p:spPr>
          <a:xfrm>
            <a:off x="5639219" y="2435202"/>
            <a:ext cx="3298594" cy="73866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BC451B"/>
              </a:solidFill>
              <a:effectLst/>
              <a:uLnTx/>
              <a:uFillTx/>
              <a:latin typeface="Calisto MT" panose="02040603050505030304"/>
              <a:ea typeface="+mn-ea"/>
              <a:cs typeface="+mn-cs"/>
            </a:endParaRPr>
          </a:p>
        </p:txBody>
      </p:sp>
      <p:sp>
        <p:nvSpPr>
          <p:cNvPr id="12" name="Oval 11">
            <a:extLst>
              <a:ext uri="{FF2B5EF4-FFF2-40B4-BE49-F238E27FC236}">
                <a16:creationId xmlns:a16="http://schemas.microsoft.com/office/drawing/2014/main" id="{18953DBE-F9EC-4952-BDBE-53C1610B581A}"/>
              </a:ext>
            </a:extLst>
          </p:cNvPr>
          <p:cNvSpPr/>
          <p:nvPr/>
        </p:nvSpPr>
        <p:spPr>
          <a:xfrm>
            <a:off x="9795103" y="2032003"/>
            <a:ext cx="1823155" cy="1545065"/>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BC451B"/>
                </a:solidFill>
                <a:effectLst/>
                <a:uLnTx/>
                <a:uFillTx/>
                <a:latin typeface="Calisto MT" panose="02040603050505030304"/>
                <a:ea typeface="+mn-ea"/>
                <a:cs typeface="+mn-cs"/>
              </a:rPr>
              <a:t>Debiasing Correction: uses quantities that ideally are mean zero</a:t>
            </a:r>
          </a:p>
        </p:txBody>
      </p:sp>
      <p:cxnSp>
        <p:nvCxnSpPr>
          <p:cNvPr id="13" name="Straight Arrow Connector 12">
            <a:extLst>
              <a:ext uri="{FF2B5EF4-FFF2-40B4-BE49-F238E27FC236}">
                <a16:creationId xmlns:a16="http://schemas.microsoft.com/office/drawing/2014/main" id="{5197F23B-C2BF-41A0-8071-C31BF8A3967D}"/>
              </a:ext>
            </a:extLst>
          </p:cNvPr>
          <p:cNvCxnSpPr>
            <a:cxnSpLocks/>
            <a:stCxn id="12" idx="2"/>
            <a:endCxn id="11" idx="3"/>
          </p:cNvCxnSpPr>
          <p:nvPr/>
        </p:nvCxnSpPr>
        <p:spPr>
          <a:xfrm flipH="1">
            <a:off x="8937813" y="2804536"/>
            <a:ext cx="85729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2A78186C-C82E-418B-913F-F813FD243FC1}"/>
              </a:ext>
            </a:extLst>
          </p:cNvPr>
          <p:cNvSpPr/>
          <p:nvPr/>
        </p:nvSpPr>
        <p:spPr>
          <a:xfrm>
            <a:off x="10299704" y="3862872"/>
            <a:ext cx="843425" cy="622063"/>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BC451B"/>
                </a:solidFill>
                <a:effectLst/>
                <a:uLnTx/>
                <a:uFillTx/>
                <a:latin typeface="Calisto MT" panose="02040603050505030304"/>
                <a:ea typeface="+mn-ea"/>
                <a:cs typeface="+mn-cs"/>
              </a:rPr>
              <a:t>ML</a:t>
            </a:r>
          </a:p>
        </p:txBody>
      </p:sp>
      <p:cxnSp>
        <p:nvCxnSpPr>
          <p:cNvPr id="20" name="Straight Arrow Connector 19">
            <a:extLst>
              <a:ext uri="{FF2B5EF4-FFF2-40B4-BE49-F238E27FC236}">
                <a16:creationId xmlns:a16="http://schemas.microsoft.com/office/drawing/2014/main" id="{61582E54-DA7A-4743-AF2F-5ADD7B9CC0EC}"/>
              </a:ext>
            </a:extLst>
          </p:cNvPr>
          <p:cNvCxnSpPr>
            <a:cxnSpLocks/>
            <a:stCxn id="19" idx="2"/>
            <a:endCxn id="21" idx="3"/>
          </p:cNvCxnSpPr>
          <p:nvPr/>
        </p:nvCxnSpPr>
        <p:spPr>
          <a:xfrm flipH="1" flipV="1">
            <a:off x="8071095" y="4028042"/>
            <a:ext cx="2228609" cy="1458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D1A167C-B7A7-40F6-88D4-D827E5749A9A}"/>
              </a:ext>
            </a:extLst>
          </p:cNvPr>
          <p:cNvSpPr/>
          <p:nvPr/>
        </p:nvSpPr>
        <p:spPr>
          <a:xfrm>
            <a:off x="4120904" y="3658708"/>
            <a:ext cx="3950191" cy="73866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BC451B"/>
              </a:solidFill>
              <a:effectLst/>
              <a:uLnTx/>
              <a:uFillTx/>
              <a:latin typeface="Calisto MT" panose="02040603050505030304"/>
              <a:ea typeface="+mn-ea"/>
              <a:cs typeface="+mn-cs"/>
            </a:endParaRPr>
          </a:p>
        </p:txBody>
      </p:sp>
    </p:spTree>
    <p:custDataLst>
      <p:tags r:id="rId1"/>
    </p:custDataLst>
    <p:extLst>
      <p:ext uri="{BB962C8B-B14F-4D97-AF65-F5344CB8AC3E}">
        <p14:creationId xmlns:p14="http://schemas.microsoft.com/office/powerpoint/2010/main" val="372013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9" grpId="0" animBg="1"/>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7DBC-5FC3-44AB-AAC2-0145BE276629}"/>
              </a:ext>
            </a:extLst>
          </p:cNvPr>
          <p:cNvSpPr>
            <a:spLocks noGrp="1"/>
          </p:cNvSpPr>
          <p:nvPr>
            <p:ph type="title"/>
          </p:nvPr>
        </p:nvSpPr>
        <p:spPr>
          <a:xfrm>
            <a:off x="924443" y="1023258"/>
            <a:ext cx="3732902" cy="2439034"/>
          </a:xfrm>
          <a:effectLst/>
        </p:spPr>
        <p:txBody>
          <a:bodyPr>
            <a:normAutofit/>
          </a:bodyPr>
          <a:lstStyle/>
          <a:p>
            <a:pPr algn="l"/>
            <a:r>
              <a:rPr lang="en-US" dirty="0"/>
              <a:t>Inference</a:t>
            </a:r>
          </a:p>
        </p:txBody>
      </p:sp>
      <p:sp>
        <p:nvSpPr>
          <p:cNvPr id="3" name="Content Placeholder 2">
            <a:extLst>
              <a:ext uri="{FF2B5EF4-FFF2-40B4-BE49-F238E27FC236}">
                <a16:creationId xmlns:a16="http://schemas.microsoft.com/office/drawing/2014/main" id="{9A8A3278-F59F-48AC-A937-81291047FC79}"/>
              </a:ext>
            </a:extLst>
          </p:cNvPr>
          <p:cNvSpPr>
            <a:spLocks noGrp="1"/>
          </p:cNvSpPr>
          <p:nvPr>
            <p:ph idx="1"/>
          </p:nvPr>
        </p:nvSpPr>
        <p:spPr>
          <a:xfrm>
            <a:off x="5252560" y="1023257"/>
            <a:ext cx="6025645" cy="4570457"/>
          </a:xfrm>
          <a:effectLst/>
        </p:spPr>
        <p:txBody>
          <a:bodyPr anchor="ctr">
            <a:normAutofit/>
          </a:bodyPr>
          <a:lstStyle/>
          <a:p>
            <a:endParaRPr lang="en-US" sz="1900" b="1" dirty="0"/>
          </a:p>
          <a:p>
            <a:pPr marL="36900" indent="0">
              <a:buNone/>
            </a:pPr>
            <a:endParaRPr lang="en-US" sz="1900" dirty="0">
              <a:solidFill>
                <a:schemeClr val="bg1"/>
              </a:solidFill>
            </a:endParaRPr>
          </a:p>
          <a:p>
            <a:r>
              <a:rPr lang="en-US" dirty="0"/>
              <a:t>When final ML method supports CI construction, debiased final estimate typically </a:t>
            </a:r>
            <a:r>
              <a:rPr lang="en-US" b="1" dirty="0"/>
              <a:t>preserves the asymptotic validity of the intervals</a:t>
            </a:r>
          </a:p>
          <a:p>
            <a:pPr lvl="1"/>
            <a:r>
              <a:rPr lang="en-US" dirty="0"/>
              <a:t>Inference on best linear projection of heterogeneous effect via OLS </a:t>
            </a:r>
            <a:r>
              <a:rPr lang="en-US" sz="1400" dirty="0"/>
              <a:t>[Chernozhukov et al’16]</a:t>
            </a:r>
            <a:endParaRPr lang="en-US" dirty="0"/>
          </a:p>
          <a:p>
            <a:pPr lvl="1"/>
            <a:r>
              <a:rPr lang="en-US" dirty="0"/>
              <a:t>Inference on high-dimensional linear projections via Debiased Lasso</a:t>
            </a:r>
            <a:r>
              <a:rPr lang="en-US" sz="1400" dirty="0"/>
              <a:t> [Zhang-Zhang’14, Javanmard-Montanari’14, van der Geer et al’14, Chernozhukov et al’17]</a:t>
            </a:r>
            <a:endParaRPr lang="en-US" dirty="0"/>
          </a:p>
          <a:p>
            <a:pPr lvl="1"/>
            <a:r>
              <a:rPr lang="en-US" dirty="0"/>
              <a:t>Non-Parametric inference via Honest Regression Forests </a:t>
            </a:r>
            <a:r>
              <a:rPr lang="en-US" sz="1400" dirty="0"/>
              <a:t>[</a:t>
            </a:r>
            <a:r>
              <a:rPr lang="en-US" sz="1400" dirty="0">
                <a:solidFill>
                  <a:schemeClr val="tx1">
                    <a:lumMod val="75000"/>
                  </a:schemeClr>
                </a:solidFill>
              </a:rPr>
              <a:t>Athey-Wager’15, Athey-Wager-Tibshirani’16, Mentch-Hooker’16, Oprescu et al’19, Syrgkanis-Zampetakis’20</a:t>
            </a:r>
            <a:r>
              <a:rPr lang="en-US" sz="1400" dirty="0"/>
              <a:t>]</a:t>
            </a:r>
            <a:endParaRPr lang="en-US" sz="1900" dirty="0"/>
          </a:p>
        </p:txBody>
      </p:sp>
      <p:pic>
        <p:nvPicPr>
          <p:cNvPr id="9" name="Picture 4">
            <a:extLst>
              <a:ext uri="{FF2B5EF4-FFF2-40B4-BE49-F238E27FC236}">
                <a16:creationId xmlns:a16="http://schemas.microsoft.com/office/drawing/2014/main" id="{36F1A912-1854-409C-ACDC-EB9B0F2095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77"/>
          <a:stretch/>
        </p:blipFill>
        <p:spPr bwMode="auto">
          <a:xfrm>
            <a:off x="975832" y="3295291"/>
            <a:ext cx="3562350" cy="23215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311BF1C-D413-4B2D-ABB0-056655A82CEC}"/>
                  </a:ext>
                </a:extLst>
              </p:cNvPr>
              <p:cNvSpPr txBox="1"/>
              <p:nvPr/>
            </p:nvSpPr>
            <p:spPr>
              <a:xfrm>
                <a:off x="2083521" y="5650076"/>
                <a:ext cx="1342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rPr>
                  <a:t>Covariate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𝑋</m:t>
                    </m:r>
                  </m:oMath>
                </a14:m>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13" name="TextBox 12">
                <a:extLst>
                  <a:ext uri="{FF2B5EF4-FFF2-40B4-BE49-F238E27FC236}">
                    <a16:creationId xmlns:a16="http://schemas.microsoft.com/office/drawing/2014/main" id="{1311BF1C-D413-4B2D-ABB0-056655A82CEC}"/>
                  </a:ext>
                </a:extLst>
              </p:cNvPr>
              <p:cNvSpPr txBox="1">
                <a:spLocks noRot="1" noChangeAspect="1" noMove="1" noResize="1" noEditPoints="1" noAdjustHandles="1" noChangeArrowheads="1" noChangeShapeType="1" noTextEdit="1"/>
              </p:cNvSpPr>
              <p:nvPr/>
            </p:nvSpPr>
            <p:spPr>
              <a:xfrm>
                <a:off x="2083521" y="5650076"/>
                <a:ext cx="1342355" cy="369332"/>
              </a:xfrm>
              <a:prstGeom prst="rect">
                <a:avLst/>
              </a:prstGeom>
              <a:blipFill>
                <a:blip r:embed="rId4"/>
                <a:stretch>
                  <a:fillRect l="-4091"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1515FCE-9CCE-4335-B14A-9EB833730A64}"/>
                  </a:ext>
                </a:extLst>
              </p:cNvPr>
              <p:cNvSpPr txBox="1"/>
              <p:nvPr/>
            </p:nvSpPr>
            <p:spPr>
              <a:xfrm rot="16200000">
                <a:off x="-593727" y="4157286"/>
                <a:ext cx="27697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rPr>
                  <a:t>Heterogeneous effect </a:t>
                </a: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𝜃</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𝑋</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a14:m>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15" name="TextBox 14">
                <a:extLst>
                  <a:ext uri="{FF2B5EF4-FFF2-40B4-BE49-F238E27FC236}">
                    <a16:creationId xmlns:a16="http://schemas.microsoft.com/office/drawing/2014/main" id="{51515FCE-9CCE-4335-B14A-9EB833730A64}"/>
                  </a:ext>
                </a:extLst>
              </p:cNvPr>
              <p:cNvSpPr txBox="1">
                <a:spLocks noRot="1" noChangeAspect="1" noMove="1" noResize="1" noEditPoints="1" noAdjustHandles="1" noChangeArrowheads="1" noChangeShapeType="1" noTextEdit="1"/>
              </p:cNvSpPr>
              <p:nvPr/>
            </p:nvSpPr>
            <p:spPr>
              <a:xfrm rot="16200000">
                <a:off x="-593727" y="4157286"/>
                <a:ext cx="2769797" cy="369332"/>
              </a:xfrm>
              <a:prstGeom prst="rect">
                <a:avLst/>
              </a:prstGeom>
              <a:blipFill>
                <a:blip r:embed="rId5"/>
                <a:stretch>
                  <a:fillRect l="-8197" r="-24590" b="-1982"/>
                </a:stretch>
              </a:blipFill>
            </p:spPr>
            <p:txBody>
              <a:bodyPr/>
              <a:lstStyle/>
              <a:p>
                <a:r>
                  <a:rPr lang="en-US">
                    <a:noFill/>
                  </a:rPr>
                  <a:t> </a:t>
                </a:r>
              </a:p>
            </p:txBody>
          </p:sp>
        </mc:Fallback>
      </mc:AlternateContent>
    </p:spTree>
    <p:extLst>
      <p:ext uri="{BB962C8B-B14F-4D97-AF65-F5344CB8AC3E}">
        <p14:creationId xmlns:p14="http://schemas.microsoft.com/office/powerpoint/2010/main" val="589342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AA05D-9F1D-559D-C6A8-4E53A6599B6F}"/>
              </a:ext>
            </a:extLst>
          </p:cNvPr>
          <p:cNvSpPr>
            <a:spLocks noGrp="1"/>
          </p:cNvSpPr>
          <p:nvPr>
            <p:ph type="title"/>
          </p:nvPr>
        </p:nvSpPr>
        <p:spPr/>
        <p:txBody>
          <a:bodyPr/>
          <a:lstStyle/>
          <a:p>
            <a:r>
              <a:rPr lang="en-US" dirty="0"/>
              <a:t>Class Goals</a:t>
            </a:r>
          </a:p>
        </p:txBody>
      </p:sp>
      <p:sp>
        <p:nvSpPr>
          <p:cNvPr id="3" name="Content Placeholder 2">
            <a:extLst>
              <a:ext uri="{FF2B5EF4-FFF2-40B4-BE49-F238E27FC236}">
                <a16:creationId xmlns:a16="http://schemas.microsoft.com/office/drawing/2014/main" id="{7805D75E-5ECC-A3EE-C003-33ED8E32C004}"/>
              </a:ext>
            </a:extLst>
          </p:cNvPr>
          <p:cNvSpPr>
            <a:spLocks noGrp="1"/>
          </p:cNvSpPr>
          <p:nvPr>
            <p:ph idx="1"/>
          </p:nvPr>
        </p:nvSpPr>
        <p:spPr/>
        <p:txBody>
          <a:bodyPr>
            <a:normAutofit/>
          </a:bodyPr>
          <a:lstStyle/>
          <a:p>
            <a:r>
              <a:rPr lang="en-US" dirty="0"/>
              <a:t>Uncover the statistical and computational foundations of modern methods in causal effect identification and machine learning based estimation</a:t>
            </a:r>
          </a:p>
          <a:p>
            <a:r>
              <a:rPr lang="en-US" dirty="0"/>
              <a:t>Be able to prove results on the identification of causal effects and understand novel arguments on causal effect identification</a:t>
            </a:r>
          </a:p>
          <a:p>
            <a:r>
              <a:rPr lang="en-US" dirty="0"/>
              <a:t>Be able to prove results on the statistical properties of machine learning based estimation of causal parameters and causal functions, such as asymptotic normality and rates of convergence</a:t>
            </a:r>
          </a:p>
          <a:p>
            <a:r>
              <a:rPr lang="en-US" dirty="0"/>
              <a:t>Be able to present understand and present papers on these topics</a:t>
            </a:r>
          </a:p>
          <a:p>
            <a:endParaRPr lang="en-US" dirty="0"/>
          </a:p>
        </p:txBody>
      </p:sp>
    </p:spTree>
    <p:extLst>
      <p:ext uri="{BB962C8B-B14F-4D97-AF65-F5344CB8AC3E}">
        <p14:creationId xmlns:p14="http://schemas.microsoft.com/office/powerpoint/2010/main" val="3539625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0EB36-7717-4049-8B8F-91CA85196097}"/>
              </a:ext>
            </a:extLst>
          </p:cNvPr>
          <p:cNvSpPr>
            <a:spLocks noGrp="1"/>
          </p:cNvSpPr>
          <p:nvPr>
            <p:ph type="title"/>
          </p:nvPr>
        </p:nvSpPr>
        <p:spPr/>
        <p:txBody>
          <a:bodyPr/>
          <a:lstStyle/>
          <a:p>
            <a:r>
              <a:rPr lang="en-US" dirty="0"/>
              <a:t>Some Caution</a:t>
            </a:r>
          </a:p>
        </p:txBody>
      </p:sp>
      <p:sp>
        <p:nvSpPr>
          <p:cNvPr id="3" name="Content Placeholder 2">
            <a:extLst>
              <a:ext uri="{FF2B5EF4-FFF2-40B4-BE49-F238E27FC236}">
                <a16:creationId xmlns:a16="http://schemas.microsoft.com/office/drawing/2014/main" id="{03DAE5CA-0728-40B5-A927-5FB6A12204F1}"/>
              </a:ext>
            </a:extLst>
          </p:cNvPr>
          <p:cNvSpPr>
            <a:spLocks noGrp="1"/>
          </p:cNvSpPr>
          <p:nvPr>
            <p:ph idx="1"/>
          </p:nvPr>
        </p:nvSpPr>
        <p:spPr>
          <a:xfrm>
            <a:off x="913795" y="2076450"/>
            <a:ext cx="9798946" cy="3714749"/>
          </a:xfrm>
        </p:spPr>
        <p:txBody>
          <a:bodyPr>
            <a:normAutofit/>
          </a:bodyPr>
          <a:lstStyle/>
          <a:p>
            <a:r>
              <a:rPr lang="en-US" dirty="0"/>
              <a:t>Only requirement from ML models should be a guarantee on expected prediction error on data from same distribution as the training data</a:t>
            </a:r>
          </a:p>
          <a:p>
            <a:endParaRPr lang="en-US" dirty="0"/>
          </a:p>
          <a:p>
            <a:r>
              <a:rPr lang="en-US" dirty="0"/>
              <a:t>ML methods balance bias and variance; leads to biased estimates and wrong p-values</a:t>
            </a:r>
          </a:p>
          <a:p>
            <a:pPr marL="36900" indent="0">
              <a:buNone/>
            </a:pPr>
            <a:endParaRPr lang="en-US" dirty="0"/>
          </a:p>
          <a:p>
            <a:r>
              <a:rPr lang="en-US" dirty="0"/>
              <a:t>Many times we need to solve much more complex prediction tasks than the quantity we care about; can we not depend heavily on the estimation error of these tasks</a:t>
            </a:r>
          </a:p>
          <a:p>
            <a:pPr marL="36900" indent="0">
              <a:buNone/>
            </a:pPr>
            <a:endParaRPr lang="en-US" dirty="0"/>
          </a:p>
        </p:txBody>
      </p:sp>
      <p:pic>
        <p:nvPicPr>
          <p:cNvPr id="5" name="Graphic 4" descr="Checkmark">
            <a:extLst>
              <a:ext uri="{FF2B5EF4-FFF2-40B4-BE49-F238E27FC236}">
                <a16:creationId xmlns:a16="http://schemas.microsoft.com/office/drawing/2014/main" id="{BC2380BD-943C-4556-803C-CB58DDE5FE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25780" y="2051283"/>
            <a:ext cx="704850" cy="704850"/>
          </a:xfrm>
          <a:prstGeom prst="rect">
            <a:avLst/>
          </a:prstGeom>
        </p:spPr>
      </p:pic>
      <p:pic>
        <p:nvPicPr>
          <p:cNvPr id="6" name="Graphic 5" descr="Checkmark">
            <a:extLst>
              <a:ext uri="{FF2B5EF4-FFF2-40B4-BE49-F238E27FC236}">
                <a16:creationId xmlns:a16="http://schemas.microsoft.com/office/drawing/2014/main" id="{3A4E16FC-685E-481A-A2B8-AF33E713C1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15132" y="3178640"/>
            <a:ext cx="704850" cy="704850"/>
          </a:xfrm>
          <a:prstGeom prst="rect">
            <a:avLst/>
          </a:prstGeom>
        </p:spPr>
      </p:pic>
      <p:pic>
        <p:nvPicPr>
          <p:cNvPr id="7" name="Graphic 6" descr="Checkmark">
            <a:extLst>
              <a:ext uri="{FF2B5EF4-FFF2-40B4-BE49-F238E27FC236}">
                <a16:creationId xmlns:a16="http://schemas.microsoft.com/office/drawing/2014/main" id="{E0A22DA3-71E4-48D4-9E76-0C01C0D32C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15132" y="4252431"/>
            <a:ext cx="704850" cy="704850"/>
          </a:xfrm>
          <a:prstGeom prst="rect">
            <a:avLst/>
          </a:prstGeom>
        </p:spPr>
      </p:pic>
    </p:spTree>
    <p:extLst>
      <p:ext uri="{BB962C8B-B14F-4D97-AF65-F5344CB8AC3E}">
        <p14:creationId xmlns:p14="http://schemas.microsoft.com/office/powerpoint/2010/main" val="1677550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460B3-7F33-45B8-BEFB-9DD4F202F8E0}"/>
              </a:ext>
            </a:extLst>
          </p:cNvPr>
          <p:cNvSpPr>
            <a:spLocks noGrp="1"/>
          </p:cNvSpPr>
          <p:nvPr>
            <p:ph type="title"/>
          </p:nvPr>
        </p:nvSpPr>
        <p:spPr>
          <a:xfrm>
            <a:off x="913795" y="609600"/>
            <a:ext cx="10353762" cy="1257300"/>
          </a:xfrm>
        </p:spPr>
        <p:txBody>
          <a:bodyPr/>
          <a:lstStyle/>
          <a:p>
            <a:r>
              <a:rPr lang="en-US"/>
              <a:t>TripAdvisor Experiment</a:t>
            </a:r>
            <a:endParaRPr lang="en-US" dirty="0"/>
          </a:p>
        </p:txBody>
      </p:sp>
      <p:sp>
        <p:nvSpPr>
          <p:cNvPr id="3" name="Content Placeholder 2">
            <a:extLst>
              <a:ext uri="{FF2B5EF4-FFF2-40B4-BE49-F238E27FC236}">
                <a16:creationId xmlns:a16="http://schemas.microsoft.com/office/drawing/2014/main" id="{FCF556E8-0FAC-44A1-90B6-74ED5D7B77E8}"/>
              </a:ext>
            </a:extLst>
          </p:cNvPr>
          <p:cNvSpPr>
            <a:spLocks noGrp="1"/>
          </p:cNvSpPr>
          <p:nvPr>
            <p:ph idx="1"/>
          </p:nvPr>
        </p:nvSpPr>
        <p:spPr>
          <a:xfrm>
            <a:off x="913795" y="2076450"/>
            <a:ext cx="10353762" cy="3714749"/>
          </a:xfrm>
        </p:spPr>
        <p:txBody>
          <a:bodyPr>
            <a:normAutofit lnSpcReduction="10000"/>
          </a:bodyPr>
          <a:lstStyle/>
          <a:p>
            <a:pPr marL="0" indent="0">
              <a:buFont typeface="Arial" panose="020B0604020202020204" pitchFamily="34" charset="0"/>
              <a:buNone/>
            </a:pPr>
            <a:r>
              <a:rPr lang="en-US" b="1"/>
              <a:t>For random half of 4 million users, easier sign-up flow was enabled</a:t>
            </a:r>
          </a:p>
          <a:p>
            <a:r>
              <a:rPr lang="en-US"/>
              <a:t>Easier sign-up incentivizes membership</a:t>
            </a:r>
          </a:p>
          <a:p>
            <a:r>
              <a:rPr lang="en-US"/>
              <a:t>Outcome: number of visits in the next 14 days</a:t>
            </a:r>
          </a:p>
          <a:p>
            <a:pPr marL="36900" indent="0">
              <a:buNone/>
            </a:pPr>
            <a:endParaRPr lang="en-US" b="1"/>
          </a:p>
          <a:p>
            <a:pPr marL="36900" indent="0">
              <a:buNone/>
            </a:pPr>
            <a:r>
              <a:rPr lang="en-US" b="1">
                <a:solidFill>
                  <a:schemeClr val="accent1">
                    <a:lumMod val="40000"/>
                    <a:lumOff val="60000"/>
                  </a:schemeClr>
                </a:solidFill>
              </a:rPr>
              <a:t>High Level Empirical Findings</a:t>
            </a:r>
          </a:p>
          <a:p>
            <a:r>
              <a:rPr lang="en-US"/>
              <a:t>Large effect heterogeneity based on which pages were recently visited</a:t>
            </a:r>
          </a:p>
          <a:p>
            <a:r>
              <a:rPr lang="en-US"/>
              <a:t>Large effect heterogeneity based on platform of access (e.g. iPhone, Linux etc.)</a:t>
            </a:r>
          </a:p>
          <a:p>
            <a:r>
              <a:rPr lang="en-US"/>
              <a:t>Results enable </a:t>
            </a:r>
            <a:r>
              <a:rPr lang="en-US" b="1">
                <a:solidFill>
                  <a:schemeClr val="accent2">
                    <a:lumMod val="60000"/>
                    <a:lumOff val="40000"/>
                  </a:schemeClr>
                </a:solidFill>
              </a:rPr>
              <a:t>better targeting</a:t>
            </a:r>
            <a:r>
              <a:rPr lang="en-US"/>
              <a:t> of right user population and </a:t>
            </a:r>
            <a:r>
              <a:rPr lang="en-US" b="1">
                <a:solidFill>
                  <a:schemeClr val="accent2">
                    <a:lumMod val="60000"/>
                    <a:lumOff val="40000"/>
                  </a:schemeClr>
                </a:solidFill>
              </a:rPr>
              <a:t>improvements of membership offering for user segments</a:t>
            </a:r>
            <a:r>
              <a:rPr lang="en-US"/>
              <a:t> with small/almost zero effects</a:t>
            </a:r>
            <a:endParaRPr lang="en-US" dirty="0"/>
          </a:p>
        </p:txBody>
      </p:sp>
      <p:pic>
        <p:nvPicPr>
          <p:cNvPr id="9" name="Picture 8">
            <a:extLst>
              <a:ext uri="{FF2B5EF4-FFF2-40B4-BE49-F238E27FC236}">
                <a16:creationId xmlns:a16="http://schemas.microsoft.com/office/drawing/2014/main" id="{BDB31A42-F6DD-4C28-8DDB-9D056A3301F4}"/>
              </a:ext>
            </a:extLst>
          </p:cNvPr>
          <p:cNvPicPr>
            <a:picLocks noChangeAspect="1"/>
          </p:cNvPicPr>
          <p:nvPr/>
        </p:nvPicPr>
        <p:blipFill>
          <a:blip r:embed="rId3"/>
          <a:stretch>
            <a:fillRect/>
          </a:stretch>
        </p:blipFill>
        <p:spPr>
          <a:xfrm>
            <a:off x="8541088" y="2076450"/>
            <a:ext cx="3523465" cy="2047494"/>
          </a:xfrm>
          <a:prstGeom prst="rect">
            <a:avLst/>
          </a:prstGeom>
        </p:spPr>
      </p:pic>
    </p:spTree>
    <p:extLst>
      <p:ext uri="{BB962C8B-B14F-4D97-AF65-F5344CB8AC3E}">
        <p14:creationId xmlns:p14="http://schemas.microsoft.com/office/powerpoint/2010/main" val="1730017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7DBC-5FC3-44AB-AAC2-0145BE276629}"/>
              </a:ext>
            </a:extLst>
          </p:cNvPr>
          <p:cNvSpPr>
            <a:spLocks noGrp="1"/>
          </p:cNvSpPr>
          <p:nvPr>
            <p:ph type="title"/>
          </p:nvPr>
        </p:nvSpPr>
        <p:spPr>
          <a:xfrm>
            <a:off x="913795" y="609600"/>
            <a:ext cx="10353762" cy="1257300"/>
          </a:xfrm>
        </p:spPr>
        <p:txBody>
          <a:bodyPr/>
          <a:lstStyle/>
          <a:p>
            <a:r>
              <a:rPr lang="en-US" dirty="0" err="1"/>
              <a:t>EconML</a:t>
            </a:r>
            <a:r>
              <a:rPr lang="en-US" dirty="0"/>
              <a:t> in Action</a:t>
            </a:r>
          </a:p>
        </p:txBody>
      </p:sp>
      <p:sp>
        <p:nvSpPr>
          <p:cNvPr id="6" name="Rectangle 5">
            <a:extLst>
              <a:ext uri="{FF2B5EF4-FFF2-40B4-BE49-F238E27FC236}">
                <a16:creationId xmlns:a16="http://schemas.microsoft.com/office/drawing/2014/main" id="{536D6578-9DE0-479F-AF8D-4FEB9B186C43}"/>
              </a:ext>
            </a:extLst>
          </p:cNvPr>
          <p:cNvSpPr/>
          <p:nvPr/>
        </p:nvSpPr>
        <p:spPr>
          <a:xfrm>
            <a:off x="1152866" y="1986829"/>
            <a:ext cx="10364410" cy="4416594"/>
          </a:xfrm>
          <a:prstGeom prst="rect">
            <a:avLst/>
          </a:prstGeom>
        </p:spPr>
        <p:txBody>
          <a:bodyPr wrap="square">
            <a:spAutoFit/>
          </a:bodyPr>
          <a:lstStyle/>
          <a:p>
            <a:pPr marL="36900" marR="0" lvl="0" indent="0" algn="l" defTabSz="457200" rtl="0" eaLnBrk="1" fontAlgn="auto" latinLnBrk="0" hangingPunct="1">
              <a:lnSpc>
                <a:spcPct val="100000"/>
              </a:lnSpc>
              <a:spcBef>
                <a:spcPct val="20000"/>
              </a:spcBef>
              <a:spcAft>
                <a:spcPts val="600"/>
              </a:spcAft>
              <a:buClr>
                <a:srgbClr val="DADADA"/>
              </a:buClr>
              <a:buSzPct val="70000"/>
              <a:buFontTx/>
              <a:buNone/>
              <a:tabLst/>
              <a:defRPr/>
            </a:pPr>
            <a:r>
              <a:rPr kumimoji="0" lang="en-US" sz="2000" b="1" i="0" u="none" strike="noStrike" kern="1200" cap="none" spc="0" normalizeH="0" baseline="0" noProof="0" dirty="0" err="1">
                <a:ln>
                  <a:solidFill>
                    <a:prstClr val="black">
                      <a:lumMod val="75000"/>
                      <a:lumOff val="25000"/>
                      <a:alpha val="10000"/>
                    </a:prstClr>
                  </a:solidFill>
                </a:ln>
                <a:solidFill>
                  <a:srgbClr val="D3BA68">
                    <a:lumMod val="60000"/>
                    <a:lumOff val="40000"/>
                  </a:srgbClr>
                </a:solidFill>
                <a:effectLst>
                  <a:outerShdw blurRad="9525" dist="25400" dir="14640000" algn="tl" rotWithShape="0">
                    <a:prstClr val="black">
                      <a:alpha val="30000"/>
                    </a:prstClr>
                  </a:outerShdw>
                </a:effectLst>
                <a:uLnTx/>
                <a:uFillTx/>
                <a:latin typeface="Calisto MT" panose="02040603050505030304"/>
                <a:ea typeface="+mn-ea"/>
                <a:cs typeface="+mn-cs"/>
              </a:rPr>
              <a:t>EconML</a:t>
            </a: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python library for ML Estimation of Heterogeneous Treatment Effects</a:t>
            </a: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hlinkClick r:id="rId3"/>
              </a:rPr>
              <a:t>https://github.com/microsoft/EconML</a:t>
            </a:r>
            <a:endPar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`pip install </a:t>
            </a:r>
            <a:r>
              <a:rPr kumimoji="0" lang="en-US" sz="2000" b="0"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econml</a:t>
            </a: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a:t>
            </a: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endPar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endPar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endPar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endPar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endPar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pPr marL="36900" marR="0" lvl="0" indent="0" algn="l" defTabSz="457200" rtl="0" eaLnBrk="1" fontAlgn="auto" latinLnBrk="0" hangingPunct="1">
              <a:lnSpc>
                <a:spcPct val="100000"/>
              </a:lnSpc>
              <a:spcBef>
                <a:spcPct val="20000"/>
              </a:spcBef>
              <a:spcAft>
                <a:spcPts val="600"/>
              </a:spcAft>
              <a:buClr>
                <a:srgbClr val="DADADA"/>
              </a:buClr>
              <a:buSzPct val="70000"/>
              <a:buFontTx/>
              <a:buNone/>
              <a:tabLst/>
              <a:defRPr/>
            </a:pPr>
            <a:r>
              <a:rPr kumimoji="0" lang="en-US" sz="2000" b="1" i="0" u="none" strike="noStrike" kern="1200" cap="none" spc="0" normalizeH="0" baseline="0" noProof="0" dirty="0">
                <a:ln>
                  <a:solidFill>
                    <a:prstClr val="black">
                      <a:lumMod val="75000"/>
                      <a:lumOff val="25000"/>
                      <a:alpha val="10000"/>
                    </a:prstClr>
                  </a:solidFill>
                </a:ln>
                <a:solidFill>
                  <a:srgbClr val="D3BA68">
                    <a:lumMod val="60000"/>
                    <a:lumOff val="40000"/>
                  </a:srgbClr>
                </a:solidFill>
                <a:effectLst>
                  <a:outerShdw blurRad="9525" dist="25400" dir="14640000" algn="tl" rotWithShape="0">
                    <a:prstClr val="black">
                      <a:alpha val="30000"/>
                    </a:prstClr>
                  </a:outerShdw>
                </a:effectLst>
                <a:uLnTx/>
                <a:uFillTx/>
                <a:latin typeface="Calisto MT" panose="02040603050505030304"/>
                <a:ea typeface="+mn-ea"/>
                <a:cs typeface="+mn-cs"/>
              </a:rPr>
              <a:t>ALICE</a:t>
            </a: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(Automated Learning and Intelligence for Causation and Economics) project: </a:t>
            </a: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hlinkClick r:id="rId4"/>
              </a:rPr>
              <a:t>https://www.microsoft.com/en-us/research/project/alice/</a:t>
            </a:r>
            <a:endPar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p:txBody>
      </p:sp>
      <p:pic>
        <p:nvPicPr>
          <p:cNvPr id="10" name="Picture 9">
            <a:extLst>
              <a:ext uri="{FF2B5EF4-FFF2-40B4-BE49-F238E27FC236}">
                <a16:creationId xmlns:a16="http://schemas.microsoft.com/office/drawing/2014/main" id="{345F5EFD-A6C7-46EC-A49C-4D371B29300B}"/>
              </a:ext>
            </a:extLst>
          </p:cNvPr>
          <p:cNvPicPr>
            <a:picLocks noChangeAspect="1"/>
          </p:cNvPicPr>
          <p:nvPr/>
        </p:nvPicPr>
        <p:blipFill>
          <a:blip r:embed="rId5"/>
          <a:stretch>
            <a:fillRect/>
          </a:stretch>
        </p:blipFill>
        <p:spPr>
          <a:xfrm>
            <a:off x="1981784" y="3632799"/>
            <a:ext cx="7776410" cy="1541404"/>
          </a:xfrm>
          <a:prstGeom prst="rect">
            <a:avLst/>
          </a:prstGeom>
        </p:spPr>
      </p:pic>
    </p:spTree>
    <p:extLst>
      <p:ext uri="{BB962C8B-B14F-4D97-AF65-F5344CB8AC3E}">
        <p14:creationId xmlns:p14="http://schemas.microsoft.com/office/powerpoint/2010/main" val="435434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graphs and numbers in 3D">
            <a:extLst>
              <a:ext uri="{FF2B5EF4-FFF2-40B4-BE49-F238E27FC236}">
                <a16:creationId xmlns:a16="http://schemas.microsoft.com/office/drawing/2014/main" id="{7A821A64-72CF-498B-B3CA-C8C184C8BE31}"/>
              </a:ext>
            </a:extLst>
          </p:cNvPr>
          <p:cNvPicPr>
            <a:picLocks noChangeAspect="1"/>
          </p:cNvPicPr>
          <p:nvPr/>
        </p:nvPicPr>
        <p:blipFill rotWithShape="1">
          <a:blip r:embed="rId2"/>
          <a:srcRect t="15730"/>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EAFED8-4A8E-47BB-9DB3-89EBA31CD4A2}"/>
              </a:ext>
            </a:extLst>
          </p:cNvPr>
          <p:cNvSpPr>
            <a:spLocks noGrp="1"/>
          </p:cNvSpPr>
          <p:nvPr>
            <p:ph type="title"/>
          </p:nvPr>
        </p:nvSpPr>
        <p:spPr>
          <a:xfrm>
            <a:off x="404553" y="3091928"/>
            <a:ext cx="9078562" cy="2387600"/>
          </a:xfrm>
        </p:spPr>
        <p:txBody>
          <a:bodyPr vert="horz" lIns="91440" tIns="45720" rIns="91440" bIns="45720" rtlCol="0" anchor="b">
            <a:normAutofit fontScale="90000"/>
          </a:bodyPr>
          <a:lstStyle/>
          <a:p>
            <a:r>
              <a:rPr lang="en-US" sz="6600" dirty="0"/>
              <a:t>Deep Dive 2:</a:t>
            </a:r>
            <a:br>
              <a:rPr lang="en-US" sz="6600" dirty="0"/>
            </a:br>
            <a:r>
              <a:rPr lang="en-US" sz="6600" dirty="0"/>
              <a:t>Long-term effects of new treatments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49B0946F-CD7A-4B81-846F-2CF0353336B1}"/>
              </a:ext>
            </a:extLst>
          </p:cNvPr>
          <p:cNvSpPr>
            <a:spLocks noGrp="1"/>
          </p:cNvSpPr>
          <p:nvPr>
            <p:ph type="body" idx="1"/>
          </p:nvPr>
        </p:nvSpPr>
        <p:spPr>
          <a:xfrm>
            <a:off x="404553" y="5624945"/>
            <a:ext cx="9261961" cy="592975"/>
          </a:xfrm>
        </p:spPr>
        <p:txBody>
          <a:bodyPr vert="horz" lIns="91440" tIns="45720" rIns="91440" bIns="45720" rtlCol="0" anchor="ctr">
            <a:normAutofit fontScale="92500"/>
          </a:bodyPr>
          <a:lstStyle/>
          <a:p>
            <a:r>
              <a:rPr lang="en-US" dirty="0">
                <a:solidFill>
                  <a:schemeClr val="tx1"/>
                </a:solidFill>
              </a:rPr>
              <a:t>Through the lens of a Return-on-Investment (ROI) Case-Study at Microsoft</a:t>
            </a:r>
          </a:p>
        </p:txBody>
      </p:sp>
    </p:spTree>
    <p:extLst>
      <p:ext uri="{BB962C8B-B14F-4D97-AF65-F5344CB8AC3E}">
        <p14:creationId xmlns:p14="http://schemas.microsoft.com/office/powerpoint/2010/main" val="91352300"/>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ort Term Care vs Long Term Care: What's The Difference?">
            <a:extLst>
              <a:ext uri="{FF2B5EF4-FFF2-40B4-BE49-F238E27FC236}">
                <a16:creationId xmlns:a16="http://schemas.microsoft.com/office/drawing/2014/main" id="{7BF66706-44D0-48B2-AB04-6227BABE8CC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427" b="99743" l="4924" r="89474">
                        <a14:foregroundMark x1="68591" y1="6427" x2="68591" y2="6427"/>
                        <a14:foregroundMark x1="21902" y1="54756" x2="21902" y2="54756"/>
                        <a14:foregroundMark x1="21392" y1="56041" x2="21392" y2="56041"/>
                        <a14:foregroundMark x1="18676" y1="59126" x2="18676" y2="59126"/>
                        <a14:foregroundMark x1="7980" y1="53213" x2="7980" y2="53213"/>
                        <a14:foregroundMark x1="4924" y1="52956" x2="4924" y2="52956"/>
                        <a14:foregroundMark x1="28014" y1="55527" x2="28014" y2="55527"/>
                        <a14:foregroundMark x1="38200" y1="57841" x2="38200" y2="57841"/>
                        <a14:foregroundMark x1="42784" y1="57841" x2="42784" y2="57841"/>
                        <a14:foregroundMark x1="47708" y1="58098" x2="47708" y2="58098"/>
                        <a14:foregroundMark x1="51613" y1="60154" x2="51613" y2="60154"/>
                        <a14:foregroundMark x1="51613" y1="59897" x2="51613" y2="59897"/>
                        <a14:foregroundMark x1="53650" y1="59126" x2="53820" y2="59126"/>
                        <a14:foregroundMark x1="57385" y1="59126" x2="57385" y2="59126"/>
                        <a14:foregroundMark x1="57385" y1="59126" x2="57385" y2="59126"/>
                        <a14:foregroundMark x1="56537" y1="61954" x2="56537" y2="61954"/>
                        <a14:foregroundMark x1="55518" y1="61954" x2="55008" y2="61954"/>
                        <a14:foregroundMark x1="54839" y1="61440" x2="65535" y2="62468"/>
                        <a14:foregroundMark x1="65535" y1="62468" x2="67402" y2="64524"/>
                        <a14:foregroundMark x1="19185" y1="28535" x2="62139" y2="23650"/>
                        <a14:foregroundMark x1="62139" y1="23650" x2="73854" y2="16452"/>
                        <a14:foregroundMark x1="47029" y1="92802" x2="47029" y2="92802"/>
                        <a14:foregroundMark x1="46010" y1="99743" x2="46010" y2="99743"/>
                        <a14:foregroundMark x1="67912" y1="62468" x2="67912" y2="62468"/>
                      </a14:backgroundRemoval>
                    </a14:imgEffect>
                  </a14:imgLayer>
                </a14:imgProps>
              </a:ext>
              <a:ext uri="{28A0092B-C50C-407E-A947-70E740481C1C}">
                <a14:useLocalDpi xmlns:a14="http://schemas.microsoft.com/office/drawing/2010/main" val="0"/>
              </a:ext>
            </a:extLst>
          </a:blip>
          <a:srcRect/>
          <a:stretch>
            <a:fillRect/>
          </a:stretch>
        </p:blipFill>
        <p:spPr bwMode="auto">
          <a:xfrm>
            <a:off x="7910026" y="2329474"/>
            <a:ext cx="4711600" cy="31117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9E1FBF-895F-4333-9B16-242DE05EDAA6}"/>
              </a:ext>
            </a:extLst>
          </p:cNvPr>
          <p:cNvSpPr>
            <a:spLocks noGrp="1"/>
          </p:cNvSpPr>
          <p:nvPr>
            <p:ph type="title"/>
          </p:nvPr>
        </p:nvSpPr>
        <p:spPr/>
        <p:txBody>
          <a:bodyPr/>
          <a:lstStyle/>
          <a:p>
            <a:r>
              <a:rPr lang="en-US" dirty="0"/>
              <a:t>Estimating Long-Term Returns on Investment</a:t>
            </a:r>
          </a:p>
        </p:txBody>
      </p:sp>
      <p:sp>
        <p:nvSpPr>
          <p:cNvPr id="3" name="Content Placeholder 2">
            <a:extLst>
              <a:ext uri="{FF2B5EF4-FFF2-40B4-BE49-F238E27FC236}">
                <a16:creationId xmlns:a16="http://schemas.microsoft.com/office/drawing/2014/main" id="{70D14D27-5CD3-4063-9067-F6EF92D7B40C}"/>
              </a:ext>
            </a:extLst>
          </p:cNvPr>
          <p:cNvSpPr>
            <a:spLocks noGrp="1"/>
          </p:cNvSpPr>
          <p:nvPr>
            <p:ph idx="1"/>
          </p:nvPr>
        </p:nvSpPr>
        <p:spPr>
          <a:xfrm>
            <a:off x="913795" y="2076450"/>
            <a:ext cx="7359556" cy="3714749"/>
          </a:xfrm>
        </p:spPr>
        <p:txBody>
          <a:bodyPr/>
          <a:lstStyle/>
          <a:p>
            <a:r>
              <a:rPr lang="en-US" dirty="0"/>
              <a:t>Companies frequently deploys new discount or customer support programs</a:t>
            </a:r>
          </a:p>
          <a:p>
            <a:r>
              <a:rPr lang="en-US" dirty="0"/>
              <a:t>Which of these programs (“investments”) are more successful than others?</a:t>
            </a:r>
          </a:p>
          <a:p>
            <a:r>
              <a:rPr lang="en-US" dirty="0"/>
              <a:t>Success is a </a:t>
            </a:r>
            <a:r>
              <a:rPr lang="en-US" dirty="0">
                <a:solidFill>
                  <a:srgbClr val="FFC000"/>
                </a:solidFill>
              </a:rPr>
              <a:t>long-term</a:t>
            </a:r>
            <a:r>
              <a:rPr lang="en-US" dirty="0"/>
              <a:t> objective: what is the effect of the program on the two-year customer journey (e.g., effect on two-year revenue)</a:t>
            </a:r>
          </a:p>
          <a:p>
            <a:r>
              <a:rPr lang="en-US" dirty="0"/>
              <a:t>We cannot wait two years to evaluate a program</a:t>
            </a:r>
          </a:p>
          <a:p>
            <a:r>
              <a:rPr lang="en-US" dirty="0">
                <a:solidFill>
                  <a:srgbClr val="FFC000"/>
                </a:solidFill>
              </a:rPr>
              <a:t>Main Question.</a:t>
            </a:r>
            <a:r>
              <a:rPr lang="en-US" dirty="0"/>
              <a:t> Can we construct estimates of the values of these programs with </a:t>
            </a:r>
            <a:r>
              <a:rPr lang="en-US" dirty="0">
                <a:solidFill>
                  <a:srgbClr val="FFC000"/>
                </a:solidFill>
              </a:rPr>
              <a:t>short-term</a:t>
            </a:r>
            <a:r>
              <a:rPr lang="en-US" dirty="0"/>
              <a:t> data, e.g. after 6 months? </a:t>
            </a:r>
          </a:p>
        </p:txBody>
      </p:sp>
    </p:spTree>
    <p:extLst>
      <p:ext uri="{BB962C8B-B14F-4D97-AF65-F5344CB8AC3E}">
        <p14:creationId xmlns:p14="http://schemas.microsoft.com/office/powerpoint/2010/main" val="98972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A936E-8706-44D3-A88A-CEE1104E4E2B}"/>
              </a:ext>
            </a:extLst>
          </p:cNvPr>
          <p:cNvSpPr>
            <a:spLocks noGrp="1"/>
          </p:cNvSpPr>
          <p:nvPr>
            <p:ph type="title"/>
          </p:nvPr>
        </p:nvSpPr>
        <p:spPr/>
        <p:txBody>
          <a:bodyPr>
            <a:normAutofit fontScale="90000"/>
          </a:bodyPr>
          <a:lstStyle/>
          <a:p>
            <a:r>
              <a:rPr lang="en-US" dirty="0"/>
              <a:t>Long-Term Effects from Short-Term Surrogates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2D8855-A6D6-4CDD-BDD5-30CA22B13881}"/>
                  </a:ext>
                </a:extLst>
              </p:cNvPr>
              <p:cNvSpPr>
                <a:spLocks noGrp="1"/>
              </p:cNvSpPr>
              <p:nvPr>
                <p:ph idx="1"/>
              </p:nvPr>
            </p:nvSpPr>
            <p:spPr/>
            <p:txBody>
              <a:bodyPr/>
              <a:lstStyle/>
              <a:p>
                <a:r>
                  <a:rPr lang="en-US" dirty="0"/>
                  <a:t>Suppose that there are many short-term signals </a:t>
                </a:r>
                <a14:m>
                  <m:oMath xmlns:m="http://schemas.openxmlformats.org/officeDocument/2006/math">
                    <m:r>
                      <a:rPr lang="en-US" b="0" i="1" smtClean="0">
                        <a:latin typeface="Cambria Math" panose="02040503050406030204" pitchFamily="18" charset="0"/>
                      </a:rPr>
                      <m:t>𝑆</m:t>
                    </m:r>
                  </m:oMath>
                </a14:m>
                <a:r>
                  <a:rPr lang="en-US" dirty="0"/>
                  <a:t> that are indicative of a customer’s long-term reward </a:t>
                </a:r>
                <a14:m>
                  <m:oMath xmlns:m="http://schemas.openxmlformats.org/officeDocument/2006/math">
                    <m:r>
                      <a:rPr lang="en-US" b="0" i="1" smtClean="0">
                        <a:latin typeface="Cambria Math" panose="02040503050406030204" pitchFamily="18" charset="0"/>
                      </a:rPr>
                      <m:t>𝑌</m:t>
                    </m:r>
                  </m:oMath>
                </a14:m>
                <a:r>
                  <a:rPr lang="en-US" dirty="0"/>
                  <a:t> (e.g. the next 6-month purchase patterns of a customer could be indicative of their long-term spend)</a:t>
                </a:r>
              </a:p>
              <a:p>
                <a:r>
                  <a:rPr lang="en-US" dirty="0"/>
                  <a:t>Suppose that investment program </a:t>
                </a:r>
                <a14:m>
                  <m:oMath xmlns:m="http://schemas.openxmlformats.org/officeDocument/2006/math">
                    <m:r>
                      <a:rPr lang="en-US" b="0" i="1" smtClean="0">
                        <a:latin typeface="Cambria Math" panose="02040503050406030204" pitchFamily="18" charset="0"/>
                      </a:rPr>
                      <m:t>𝑇</m:t>
                    </m:r>
                  </m:oMath>
                </a14:m>
                <a:r>
                  <a:rPr lang="en-US" dirty="0"/>
                  <a:t> affects long-term rewards if and only if it affects these short-term signals</a:t>
                </a:r>
              </a:p>
              <a:p>
                <a:endParaRPr lang="en-US" dirty="0"/>
              </a:p>
              <a:p>
                <a:endParaRPr lang="en-US" dirty="0"/>
              </a:p>
              <a:p>
                <a:endParaRPr lang="en-US" dirty="0"/>
              </a:p>
              <a:p>
                <a:r>
                  <a:rPr lang="en-US" dirty="0"/>
                  <a:t>We will call these short-term signals </a:t>
                </a:r>
                <a14:m>
                  <m:oMath xmlns:m="http://schemas.openxmlformats.org/officeDocument/2006/math">
                    <m:r>
                      <a:rPr lang="en-US" b="0" i="1" smtClean="0">
                        <a:latin typeface="Cambria Math" panose="02040503050406030204" pitchFamily="18" charset="0"/>
                      </a:rPr>
                      <m:t>𝑆</m:t>
                    </m:r>
                  </m:oMath>
                </a14:m>
                <a:r>
                  <a:rPr lang="en-US" dirty="0"/>
                  <a:t> surrogates</a:t>
                </a:r>
              </a:p>
              <a:p>
                <a:endParaRPr lang="en-US" dirty="0"/>
              </a:p>
            </p:txBody>
          </p:sp>
        </mc:Choice>
        <mc:Fallback xmlns="">
          <p:sp>
            <p:nvSpPr>
              <p:cNvPr id="3" name="Content Placeholder 2">
                <a:extLst>
                  <a:ext uri="{FF2B5EF4-FFF2-40B4-BE49-F238E27FC236}">
                    <a16:creationId xmlns:a16="http://schemas.microsoft.com/office/drawing/2014/main" id="{DA2D8855-A6D6-4CDD-BDD5-30CA22B13881}"/>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13DF02CA-EB2A-4569-94E3-329DC23D3810}"/>
                  </a:ext>
                </a:extLst>
              </p:cNvPr>
              <p:cNvSpPr/>
              <p:nvPr/>
            </p:nvSpPr>
            <p:spPr>
              <a:xfrm>
                <a:off x="3610727" y="4010592"/>
                <a:ext cx="740302"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Calisto MT" panose="02040603050505030304"/>
                    <a:ea typeface="+mn-ea"/>
                    <a:cs typeface="+mn-cs"/>
                  </a:rPr>
                  <a:t> </a:t>
                </a:r>
                <a14:m>
                  <m:oMath xmlns:m="http://schemas.openxmlformats.org/officeDocument/2006/math">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𝑇</m:t>
                    </m:r>
                  </m:oMath>
                </a14:m>
                <a:endParaRPr kumimoji="0" lang="en-US" sz="2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5" name="Oval 4">
                <a:extLst>
                  <a:ext uri="{FF2B5EF4-FFF2-40B4-BE49-F238E27FC236}">
                    <a16:creationId xmlns:a16="http://schemas.microsoft.com/office/drawing/2014/main" id="{13DF02CA-EB2A-4569-94E3-329DC23D3810}"/>
                  </a:ext>
                </a:extLst>
              </p:cNvPr>
              <p:cNvSpPr>
                <a:spLocks noRot="1" noChangeAspect="1" noMove="1" noResize="1" noEditPoints="1" noAdjustHandles="1" noChangeArrowheads="1" noChangeShapeType="1" noTextEdit="1"/>
              </p:cNvSpPr>
              <p:nvPr/>
            </p:nvSpPr>
            <p:spPr>
              <a:xfrm>
                <a:off x="3610727" y="4010592"/>
                <a:ext cx="740302" cy="728573"/>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CE377E5F-4F57-4B58-9CB9-C923EE04EE93}"/>
                  </a:ext>
                </a:extLst>
              </p:cNvPr>
              <p:cNvSpPr/>
              <p:nvPr/>
            </p:nvSpPr>
            <p:spPr>
              <a:xfrm>
                <a:off x="7100671" y="4010590"/>
                <a:ext cx="740301" cy="7285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sto MT" panose="02040603050505030304"/>
                    <a:ea typeface="+mn-ea"/>
                    <a:cs typeface="+mn-cs"/>
                  </a:rPr>
                  <a:t> </a:t>
                </a:r>
                <a14:m>
                  <m:oMath xmlns:m="http://schemas.openxmlformats.org/officeDocument/2006/math">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𝑌</m:t>
                    </m:r>
                  </m:oMath>
                </a14:m>
                <a:endParaRPr kumimoji="0" lang="en-US" sz="2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7" name="Oval 6">
                <a:extLst>
                  <a:ext uri="{FF2B5EF4-FFF2-40B4-BE49-F238E27FC236}">
                    <a16:creationId xmlns:a16="http://schemas.microsoft.com/office/drawing/2014/main" id="{CE377E5F-4F57-4B58-9CB9-C923EE04EE93}"/>
                  </a:ext>
                </a:extLst>
              </p:cNvPr>
              <p:cNvSpPr>
                <a:spLocks noRot="1" noChangeAspect="1" noMove="1" noResize="1" noEditPoints="1" noAdjustHandles="1" noChangeArrowheads="1" noChangeShapeType="1" noTextEdit="1"/>
              </p:cNvSpPr>
              <p:nvPr/>
            </p:nvSpPr>
            <p:spPr>
              <a:xfrm>
                <a:off x="7100671" y="4010590"/>
                <a:ext cx="740301" cy="728573"/>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8441F788-CAC3-4147-AC5B-EA6A290C03BE}"/>
                  </a:ext>
                </a:extLst>
              </p:cNvPr>
              <p:cNvSpPr/>
              <p:nvPr/>
            </p:nvSpPr>
            <p:spPr>
              <a:xfrm>
                <a:off x="5355699" y="4010591"/>
                <a:ext cx="740301" cy="72857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Calisto MT" panose="02040603050505030304"/>
                    <a:ea typeface="+mn-ea"/>
                    <a:cs typeface="+mn-cs"/>
                  </a:rPr>
                  <a:t> </a:t>
                </a:r>
                <a14:m>
                  <m:oMath xmlns:m="http://schemas.openxmlformats.org/officeDocument/2006/math">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𝑆</m:t>
                    </m:r>
                  </m:oMath>
                </a14:m>
                <a:endParaRPr kumimoji="0" lang="en-US" sz="2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9" name="Oval 8">
                <a:extLst>
                  <a:ext uri="{FF2B5EF4-FFF2-40B4-BE49-F238E27FC236}">
                    <a16:creationId xmlns:a16="http://schemas.microsoft.com/office/drawing/2014/main" id="{8441F788-CAC3-4147-AC5B-EA6A290C03BE}"/>
                  </a:ext>
                </a:extLst>
              </p:cNvPr>
              <p:cNvSpPr>
                <a:spLocks noRot="1" noChangeAspect="1" noMove="1" noResize="1" noEditPoints="1" noAdjustHandles="1" noChangeArrowheads="1" noChangeShapeType="1" noTextEdit="1"/>
              </p:cNvSpPr>
              <p:nvPr/>
            </p:nvSpPr>
            <p:spPr>
              <a:xfrm>
                <a:off x="5355699" y="4010591"/>
                <a:ext cx="740301" cy="728573"/>
              </a:xfrm>
              <a:prstGeom prst="ellipse">
                <a:avLst/>
              </a:prstGeom>
              <a:blipFill>
                <a:blip r:embed="rId5"/>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586D70C6-A28F-4B4E-8CA3-3996B28834B3}"/>
              </a:ext>
            </a:extLst>
          </p:cNvPr>
          <p:cNvCxnSpPr>
            <a:cxnSpLocks/>
            <a:stCxn id="5" idx="6"/>
            <a:endCxn id="9" idx="2"/>
          </p:cNvCxnSpPr>
          <p:nvPr/>
        </p:nvCxnSpPr>
        <p:spPr>
          <a:xfrm flipV="1">
            <a:off x="4351029" y="4374878"/>
            <a:ext cx="100467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B0FC3A7-98B7-48DF-9F82-E92037E8DE69}"/>
              </a:ext>
            </a:extLst>
          </p:cNvPr>
          <p:cNvCxnSpPr>
            <a:cxnSpLocks/>
            <a:stCxn id="9" idx="6"/>
            <a:endCxn id="7" idx="2"/>
          </p:cNvCxnSpPr>
          <p:nvPr/>
        </p:nvCxnSpPr>
        <p:spPr>
          <a:xfrm flipV="1">
            <a:off x="6096000" y="4374877"/>
            <a:ext cx="10046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09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B291E-D7CB-4029-892F-77C5E4708D74}"/>
              </a:ext>
            </a:extLst>
          </p:cNvPr>
          <p:cNvSpPr>
            <a:spLocks noGrp="1"/>
          </p:cNvSpPr>
          <p:nvPr>
            <p:ph type="title"/>
          </p:nvPr>
        </p:nvSpPr>
        <p:spPr/>
        <p:txBody>
          <a:bodyPr>
            <a:normAutofit/>
          </a:bodyPr>
          <a:lstStyle/>
          <a:p>
            <a:r>
              <a:rPr lang="en-US" dirty="0"/>
              <a:t>Causal Inference with Surrogates 101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EC84B9-A87F-47CA-9D41-B5AF1CFF9C14}"/>
                  </a:ext>
                </a:extLst>
              </p:cNvPr>
              <p:cNvSpPr>
                <a:spLocks noGrp="1"/>
              </p:cNvSpPr>
              <p:nvPr>
                <p:ph idx="1"/>
              </p:nvPr>
            </p:nvSpPr>
            <p:spPr>
              <a:xfrm>
                <a:off x="913795" y="2076450"/>
                <a:ext cx="10353762" cy="3764513"/>
              </a:xfrm>
            </p:spPr>
            <p:txBody>
              <a:bodyPr>
                <a:normAutofit/>
              </a:bodyPr>
              <a:lstStyle/>
              <a:p>
                <a:r>
                  <a:rPr lang="en-US" sz="1900" dirty="0"/>
                  <a:t>Since long-term effect goes only through surrogates:</a:t>
                </a:r>
              </a:p>
              <a:p>
                <a:pPr marL="36900" indent="0" algn="ctr">
                  <a:buNone/>
                </a:pPr>
                <a:r>
                  <a:rPr lang="en-US" sz="1800" dirty="0"/>
                  <a:t>expected effect on long-term reward = effect on projected long-term reward based on surrogates</a:t>
                </a:r>
              </a:p>
              <a:p>
                <a:pPr marL="36900" indent="0" algn="ctr">
                  <a:buNone/>
                </a:pPr>
                <a:endParaRPr lang="en-US" sz="1800" dirty="0"/>
              </a:p>
              <a:p>
                <a:pPr marL="36900" indent="0" algn="ctr">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𝐸</m:t>
                      </m:r>
                      <m:d>
                        <m:dPr>
                          <m:begChr m:val="["/>
                          <m:endChr m:val="]"/>
                          <m:ctrlPr>
                            <a:rPr lang="en-US" sz="1800" b="0" i="1" smtClean="0">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𝑌</m:t>
                              </m:r>
                            </m:e>
                            <m:sup>
                              <m:d>
                                <m:dPr>
                                  <m:ctrlPr>
                                    <a:rPr lang="en-US" sz="1800" b="0" i="1" smtClean="0">
                                      <a:latin typeface="Cambria Math" panose="02040503050406030204" pitchFamily="18" charset="0"/>
                                    </a:rPr>
                                  </m:ctrlPr>
                                </m:dPr>
                                <m:e>
                                  <m:r>
                                    <a:rPr lang="en-US" sz="1800" i="1">
                                      <a:latin typeface="Cambria Math" panose="02040503050406030204" pitchFamily="18" charset="0"/>
                                    </a:rPr>
                                    <m:t>𝜏</m:t>
                                  </m:r>
                                </m:e>
                              </m:d>
                            </m:sup>
                          </m:sSup>
                        </m:e>
                      </m:d>
                      <m:r>
                        <a:rPr lang="en-US" sz="1800" b="0" i="1" smtClean="0">
                          <a:latin typeface="Cambria Math" panose="02040503050406030204" pitchFamily="18" charset="0"/>
                        </a:rPr>
                        <m:t>=</m:t>
                      </m:r>
                      <m:r>
                        <a:rPr lang="en-US" sz="1800" b="0" i="1" smtClean="0">
                          <a:latin typeface="Cambria Math" panose="02040503050406030204" pitchFamily="18" charset="0"/>
                        </a:rPr>
                        <m:t>𝐸</m:t>
                      </m:r>
                      <m:d>
                        <m:dPr>
                          <m:begChr m:val="["/>
                          <m:endChr m:val="]"/>
                          <m:ctrlPr>
                            <a:rPr lang="en-US" sz="1800" b="0" i="1" smtClean="0">
                              <a:latin typeface="Cambria Math" panose="02040503050406030204" pitchFamily="18" charset="0"/>
                            </a:rPr>
                          </m:ctrlPr>
                        </m:dPr>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𝑌</m:t>
                              </m:r>
                            </m:e>
                            <m: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𝜏</m:t>
                                  </m:r>
                                </m:e>
                              </m:d>
                            </m:sup>
                          </m:sSup>
                        </m:e>
                        <m:e>
                          <m:r>
                            <a:rPr lang="en-US" sz="1800" b="0" i="1" smtClean="0">
                              <a:latin typeface="Cambria Math" panose="02040503050406030204" pitchFamily="18" charset="0"/>
                            </a:rPr>
                            <m:t>𝑇</m:t>
                          </m:r>
                          <m:r>
                            <a:rPr lang="en-US" sz="1800" b="0" i="1" smtClean="0">
                              <a:latin typeface="Cambria Math" panose="02040503050406030204" pitchFamily="18" charset="0"/>
                            </a:rPr>
                            <m:t>=</m:t>
                          </m:r>
                          <m:r>
                            <a:rPr lang="en-US" sz="1800" b="0" i="1" smtClean="0">
                              <a:latin typeface="Cambria Math" panose="02040503050406030204" pitchFamily="18" charset="0"/>
                            </a:rPr>
                            <m:t>𝜏</m:t>
                          </m:r>
                        </m:e>
                      </m:d>
                      <m:r>
                        <a:rPr lang="en-US" sz="1800" b="0" i="1" smtClean="0">
                          <a:latin typeface="Cambria Math" panose="02040503050406030204" pitchFamily="18" charset="0"/>
                        </a:rPr>
                        <m:t>=</m:t>
                      </m:r>
                      <m:r>
                        <a:rPr lang="en-US" sz="1800" b="0" i="1" smtClean="0">
                          <a:latin typeface="Cambria Math" panose="02040503050406030204" pitchFamily="18" charset="0"/>
                        </a:rPr>
                        <m:t>𝐸</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𝑌</m:t>
                          </m:r>
                        </m:e>
                        <m:e>
                          <m:r>
                            <a:rPr lang="en-US" sz="1800" b="0" i="1" smtClean="0">
                              <a:latin typeface="Cambria Math" panose="02040503050406030204" pitchFamily="18" charset="0"/>
                            </a:rPr>
                            <m:t>𝑇</m:t>
                          </m:r>
                          <m:r>
                            <a:rPr lang="en-US" sz="1800" b="0" i="1" smtClean="0">
                              <a:latin typeface="Cambria Math" panose="02040503050406030204" pitchFamily="18" charset="0"/>
                            </a:rPr>
                            <m:t>=</m:t>
                          </m:r>
                          <m:r>
                            <a:rPr lang="en-US" sz="1800" b="0" i="1" smtClean="0">
                              <a:latin typeface="Cambria Math" panose="02040503050406030204" pitchFamily="18" charset="0"/>
                            </a:rPr>
                            <m:t>𝜏</m:t>
                          </m:r>
                        </m:e>
                      </m:d>
                      <m:r>
                        <a:rPr lang="en-US" sz="1800" b="0" i="1" smtClean="0">
                          <a:latin typeface="Cambria Math" panose="02040503050406030204" pitchFamily="18" charset="0"/>
                        </a:rPr>
                        <m:t>=</m:t>
                      </m:r>
                      <m:r>
                        <a:rPr lang="en-US" sz="1800" b="0" i="1" smtClean="0">
                          <a:latin typeface="Cambria Math" panose="02040503050406030204" pitchFamily="18" charset="0"/>
                        </a:rPr>
                        <m:t>𝐸</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𝐸</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𝑌</m:t>
                              </m:r>
                            </m:e>
                            <m:e>
                              <m:r>
                                <a:rPr lang="en-US" sz="1800" b="0" i="1" smtClean="0">
                                  <a:latin typeface="Cambria Math" panose="02040503050406030204" pitchFamily="18" charset="0"/>
                                </a:rPr>
                                <m:t>𝑇</m:t>
                              </m:r>
                              <m:r>
                                <a:rPr lang="en-US" sz="1800" b="0" i="1" smtClean="0">
                                  <a:latin typeface="Cambria Math" panose="02040503050406030204" pitchFamily="18" charset="0"/>
                                </a:rPr>
                                <m:t>=</m:t>
                              </m:r>
                              <m:r>
                                <a:rPr lang="en-US" sz="1800" b="0" i="1" smtClean="0">
                                  <a:latin typeface="Cambria Math" panose="02040503050406030204" pitchFamily="18" charset="0"/>
                                </a:rPr>
                                <m:t>𝜏</m:t>
                              </m:r>
                              <m:r>
                                <a:rPr lang="en-US" sz="1800" b="0" i="1" smtClean="0">
                                  <a:latin typeface="Cambria Math" panose="02040503050406030204" pitchFamily="18" charset="0"/>
                                </a:rPr>
                                <m:t>, </m:t>
                              </m:r>
                              <m:r>
                                <a:rPr lang="en-US" sz="1800" b="0" i="1" smtClean="0">
                                  <a:latin typeface="Cambria Math" panose="02040503050406030204" pitchFamily="18" charset="0"/>
                                </a:rPr>
                                <m:t>𝑆</m:t>
                              </m:r>
                            </m:e>
                          </m:d>
                        </m:e>
                        <m:e>
                          <m:r>
                            <a:rPr lang="en-US" sz="1800" b="0" i="1" smtClean="0">
                              <a:latin typeface="Cambria Math" panose="02040503050406030204" pitchFamily="18" charset="0"/>
                            </a:rPr>
                            <m:t>𝑇</m:t>
                          </m:r>
                          <m:r>
                            <a:rPr lang="en-US" sz="1800" b="0" i="1" smtClean="0">
                              <a:latin typeface="Cambria Math" panose="02040503050406030204" pitchFamily="18" charset="0"/>
                            </a:rPr>
                            <m:t>=</m:t>
                          </m:r>
                          <m:r>
                            <a:rPr lang="en-US" sz="1800" b="0" i="1" smtClean="0">
                              <a:latin typeface="Cambria Math" panose="02040503050406030204" pitchFamily="18" charset="0"/>
                            </a:rPr>
                            <m:t>𝜏</m:t>
                          </m:r>
                        </m:e>
                      </m:d>
                      <m:r>
                        <a:rPr lang="en-US" sz="1800" b="0" i="1" smtClean="0">
                          <a:latin typeface="Cambria Math" panose="02040503050406030204" pitchFamily="18" charset="0"/>
                        </a:rPr>
                        <m:t>=</m:t>
                      </m:r>
                      <m:r>
                        <a:rPr lang="en-US" sz="1800" b="0" i="1" smtClean="0">
                          <a:latin typeface="Cambria Math" panose="02040503050406030204" pitchFamily="18" charset="0"/>
                        </a:rPr>
                        <m:t>𝐸</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𝐸</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𝑌</m:t>
                              </m:r>
                            </m:e>
                            <m:e>
                              <m:r>
                                <a:rPr lang="en-US" sz="1800" b="0" i="1" smtClean="0">
                                  <a:latin typeface="Cambria Math" panose="02040503050406030204" pitchFamily="18" charset="0"/>
                                </a:rPr>
                                <m:t>𝑆</m:t>
                              </m:r>
                            </m:e>
                          </m:d>
                        </m:e>
                      </m:d>
                      <m:r>
                        <a:rPr lang="en-US" sz="1800" b="0" i="1" smtClean="0">
                          <a:latin typeface="Cambria Math" panose="02040503050406030204" pitchFamily="18" charset="0"/>
                        </a:rPr>
                        <m:t>𝑇</m:t>
                      </m:r>
                      <m:r>
                        <a:rPr lang="en-US" sz="1800" b="0" i="1" smtClean="0">
                          <a:latin typeface="Cambria Math" panose="02040503050406030204" pitchFamily="18" charset="0"/>
                        </a:rPr>
                        <m:t>=</m:t>
                      </m:r>
                      <m:r>
                        <a:rPr lang="en-US" sz="1800" b="0" i="1" smtClean="0">
                          <a:latin typeface="Cambria Math" panose="02040503050406030204" pitchFamily="18" charset="0"/>
                        </a:rPr>
                        <m:t>𝜏</m:t>
                      </m:r>
                      <m:r>
                        <a:rPr lang="en-US" sz="1800" b="0" i="1" smtClean="0">
                          <a:latin typeface="Cambria Math" panose="02040503050406030204" pitchFamily="18" charset="0"/>
                        </a:rPr>
                        <m:t>]</m:t>
                      </m:r>
                    </m:oMath>
                  </m:oMathPara>
                </a14:m>
                <a:endParaRPr lang="en-US" sz="1800" dirty="0"/>
              </a:p>
              <a:p>
                <a:endParaRPr lang="en-US" sz="1800" dirty="0"/>
              </a:p>
              <a:p>
                <a:endParaRPr lang="en-US" sz="1800" dirty="0"/>
              </a:p>
              <a:p>
                <a:endParaRPr lang="en-US" sz="1900" dirty="0"/>
              </a:p>
              <a:p>
                <a:pPr marL="36900" indent="0">
                  <a:buNone/>
                </a:pPr>
                <a:endParaRPr lang="en-US" dirty="0">
                  <a:solidFill>
                    <a:srgbClr val="FFC000"/>
                  </a:solidFill>
                </a:endParaRPr>
              </a:p>
            </p:txBody>
          </p:sp>
        </mc:Choice>
        <mc:Fallback xmlns="">
          <p:sp>
            <p:nvSpPr>
              <p:cNvPr id="3" name="Content Placeholder 2">
                <a:extLst>
                  <a:ext uri="{FF2B5EF4-FFF2-40B4-BE49-F238E27FC236}">
                    <a16:creationId xmlns:a16="http://schemas.microsoft.com/office/drawing/2014/main" id="{E6EC84B9-A87F-47CA-9D41-B5AF1CFF9C14}"/>
                  </a:ext>
                </a:extLst>
              </p:cNvPr>
              <p:cNvSpPr>
                <a:spLocks noGrp="1" noRot="1" noChangeAspect="1" noMove="1" noResize="1" noEditPoints="1" noAdjustHandles="1" noChangeArrowheads="1" noChangeShapeType="1" noTextEdit="1"/>
              </p:cNvSpPr>
              <p:nvPr>
                <p:ph idx="1"/>
              </p:nvPr>
            </p:nvSpPr>
            <p:spPr>
              <a:xfrm>
                <a:off x="913795" y="2076450"/>
                <a:ext cx="10353762" cy="3764513"/>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41D93B28-06B4-4AE8-8DC9-658FF5153290}"/>
                  </a:ext>
                </a:extLst>
              </p:cNvPr>
              <p:cNvSpPr/>
              <p:nvPr/>
            </p:nvSpPr>
            <p:spPr>
              <a:xfrm>
                <a:off x="3883181" y="5869572"/>
                <a:ext cx="740302"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Calisto MT" panose="02040603050505030304"/>
                    <a:ea typeface="+mn-ea"/>
                    <a:cs typeface="+mn-cs"/>
                  </a:rPr>
                  <a:t> </a:t>
                </a:r>
                <a14:m>
                  <m:oMath xmlns:m="http://schemas.openxmlformats.org/officeDocument/2006/math">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𝑇</m:t>
                    </m:r>
                  </m:oMath>
                </a14:m>
                <a:endParaRPr kumimoji="0" lang="en-US" sz="2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5" name="Oval 4">
                <a:extLst>
                  <a:ext uri="{FF2B5EF4-FFF2-40B4-BE49-F238E27FC236}">
                    <a16:creationId xmlns:a16="http://schemas.microsoft.com/office/drawing/2014/main" id="{41D93B28-06B4-4AE8-8DC9-658FF5153290}"/>
                  </a:ext>
                </a:extLst>
              </p:cNvPr>
              <p:cNvSpPr>
                <a:spLocks noRot="1" noChangeAspect="1" noMove="1" noResize="1" noEditPoints="1" noAdjustHandles="1" noChangeArrowheads="1" noChangeShapeType="1" noTextEdit="1"/>
              </p:cNvSpPr>
              <p:nvPr/>
            </p:nvSpPr>
            <p:spPr>
              <a:xfrm>
                <a:off x="3883181" y="5869572"/>
                <a:ext cx="740302" cy="728573"/>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232EFEAD-FBAD-4BB5-A797-27E528E37B98}"/>
                  </a:ext>
                </a:extLst>
              </p:cNvPr>
              <p:cNvSpPr/>
              <p:nvPr/>
            </p:nvSpPr>
            <p:spPr>
              <a:xfrm>
                <a:off x="7373125" y="5869570"/>
                <a:ext cx="740301" cy="7285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sto MT" panose="02040603050505030304"/>
                    <a:ea typeface="+mn-ea"/>
                    <a:cs typeface="+mn-cs"/>
                  </a:rPr>
                  <a:t> </a:t>
                </a:r>
                <a14:m>
                  <m:oMath xmlns:m="http://schemas.openxmlformats.org/officeDocument/2006/math">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𝑌</m:t>
                    </m:r>
                  </m:oMath>
                </a14:m>
                <a:endParaRPr kumimoji="0" lang="en-US" sz="2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7" name="Oval 6">
                <a:extLst>
                  <a:ext uri="{FF2B5EF4-FFF2-40B4-BE49-F238E27FC236}">
                    <a16:creationId xmlns:a16="http://schemas.microsoft.com/office/drawing/2014/main" id="{232EFEAD-FBAD-4BB5-A797-27E528E37B98}"/>
                  </a:ext>
                </a:extLst>
              </p:cNvPr>
              <p:cNvSpPr>
                <a:spLocks noRot="1" noChangeAspect="1" noMove="1" noResize="1" noEditPoints="1" noAdjustHandles="1" noChangeArrowheads="1" noChangeShapeType="1" noTextEdit="1"/>
              </p:cNvSpPr>
              <p:nvPr/>
            </p:nvSpPr>
            <p:spPr>
              <a:xfrm>
                <a:off x="7373125" y="5869570"/>
                <a:ext cx="740301" cy="728573"/>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F79C255D-00A9-4166-A494-1E9A1B5E4858}"/>
                  </a:ext>
                </a:extLst>
              </p:cNvPr>
              <p:cNvSpPr/>
              <p:nvPr/>
            </p:nvSpPr>
            <p:spPr>
              <a:xfrm>
                <a:off x="5628153" y="5869571"/>
                <a:ext cx="740301" cy="728573"/>
              </a:xfrm>
              <a:prstGeom prst="ellipse">
                <a:avLst/>
              </a:prstGeom>
              <a:solidFill>
                <a:srgbClr val="D3BA6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Calisto MT" panose="02040603050505030304"/>
                    <a:ea typeface="+mn-ea"/>
                    <a:cs typeface="+mn-cs"/>
                  </a:rPr>
                  <a:t> </a:t>
                </a:r>
                <a14:m>
                  <m:oMath xmlns:m="http://schemas.openxmlformats.org/officeDocument/2006/math">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𝑆</m:t>
                    </m:r>
                  </m:oMath>
                </a14:m>
                <a:endParaRPr kumimoji="0" lang="en-US" sz="2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9" name="Oval 8">
                <a:extLst>
                  <a:ext uri="{FF2B5EF4-FFF2-40B4-BE49-F238E27FC236}">
                    <a16:creationId xmlns:a16="http://schemas.microsoft.com/office/drawing/2014/main" id="{F79C255D-00A9-4166-A494-1E9A1B5E4858}"/>
                  </a:ext>
                </a:extLst>
              </p:cNvPr>
              <p:cNvSpPr>
                <a:spLocks noRot="1" noChangeAspect="1" noMove="1" noResize="1" noEditPoints="1" noAdjustHandles="1" noChangeArrowheads="1" noChangeShapeType="1" noTextEdit="1"/>
              </p:cNvSpPr>
              <p:nvPr/>
            </p:nvSpPr>
            <p:spPr>
              <a:xfrm>
                <a:off x="5628153" y="5869571"/>
                <a:ext cx="740301" cy="728573"/>
              </a:xfrm>
              <a:prstGeom prst="ellipse">
                <a:avLst/>
              </a:prstGeom>
              <a:blipFill>
                <a:blip r:embed="rId5"/>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A525E7A7-96D1-4E78-9D0F-57F4BB015E91}"/>
              </a:ext>
            </a:extLst>
          </p:cNvPr>
          <p:cNvCxnSpPr>
            <a:cxnSpLocks/>
            <a:stCxn id="5" idx="6"/>
            <a:endCxn id="9" idx="2"/>
          </p:cNvCxnSpPr>
          <p:nvPr/>
        </p:nvCxnSpPr>
        <p:spPr>
          <a:xfrm flipV="1">
            <a:off x="4623483" y="6233858"/>
            <a:ext cx="100467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643295-0DE9-46FD-AB18-CA0F38A82620}"/>
              </a:ext>
            </a:extLst>
          </p:cNvPr>
          <p:cNvCxnSpPr>
            <a:cxnSpLocks/>
            <a:stCxn id="9" idx="6"/>
            <a:endCxn id="7" idx="2"/>
          </p:cNvCxnSpPr>
          <p:nvPr/>
        </p:nvCxnSpPr>
        <p:spPr>
          <a:xfrm flipV="1">
            <a:off x="6368454" y="6233857"/>
            <a:ext cx="10046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ight Brace 13">
            <a:extLst>
              <a:ext uri="{FF2B5EF4-FFF2-40B4-BE49-F238E27FC236}">
                <a16:creationId xmlns:a16="http://schemas.microsoft.com/office/drawing/2014/main" id="{151EAB01-D5FB-40D5-A8C5-0EF8D036000E}"/>
              </a:ext>
            </a:extLst>
          </p:cNvPr>
          <p:cNvSpPr/>
          <p:nvPr/>
        </p:nvSpPr>
        <p:spPr>
          <a:xfrm rot="5400000">
            <a:off x="2323903" y="3359369"/>
            <a:ext cx="70006" cy="8451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5D0DDE1-CF3F-4222-9EC9-FE78E01A5598}"/>
                  </a:ext>
                </a:extLst>
              </p:cNvPr>
              <p:cNvSpPr txBox="1"/>
              <p:nvPr/>
            </p:nvSpPr>
            <p:spPr>
              <a:xfrm>
                <a:off x="1284344" y="3809804"/>
                <a:ext cx="1524840"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Average reward if intervene and set</a:t>
                </a:r>
                <a:r>
                  <a:rPr kumimoji="0" lang="en-US" sz="1400" b="0" i="0" u="none" strike="noStrike" kern="1200" cap="none" spc="0" normalizeH="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a:t>
                </a: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investment</a:t>
                </a:r>
                <a14:m>
                  <m:oMath xmlns:m="http://schemas.openxmlformats.org/officeDocument/2006/math">
                    <m:r>
                      <a:rPr kumimoji="0" lang="en-US" sz="14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𝜏</m:t>
                    </m:r>
                  </m:oMath>
                </a14:m>
                <a:endParaRPr kumimoji="0" lang="en-US" sz="1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18" name="TextBox 17">
                <a:extLst>
                  <a:ext uri="{FF2B5EF4-FFF2-40B4-BE49-F238E27FC236}">
                    <a16:creationId xmlns:a16="http://schemas.microsoft.com/office/drawing/2014/main" id="{D5D0DDE1-CF3F-4222-9EC9-FE78E01A5598}"/>
                  </a:ext>
                </a:extLst>
              </p:cNvPr>
              <p:cNvSpPr txBox="1">
                <a:spLocks noRot="1" noChangeAspect="1" noMove="1" noResize="1" noEditPoints="1" noAdjustHandles="1" noChangeArrowheads="1" noChangeShapeType="1" noTextEdit="1"/>
              </p:cNvSpPr>
              <p:nvPr/>
            </p:nvSpPr>
            <p:spPr>
              <a:xfrm>
                <a:off x="1284344" y="3809804"/>
                <a:ext cx="1524840" cy="738664"/>
              </a:xfrm>
              <a:prstGeom prst="rect">
                <a:avLst/>
              </a:prstGeom>
              <a:blipFill>
                <a:blip r:embed="rId6"/>
                <a:stretch>
                  <a:fillRect/>
                </a:stretch>
              </a:blipFill>
            </p:spPr>
            <p:txBody>
              <a:bodyPr/>
              <a:lstStyle/>
              <a:p>
                <a:r>
                  <a:rPr lang="en-US">
                    <a:noFill/>
                  </a:rPr>
                  <a:t> </a:t>
                </a:r>
              </a:p>
            </p:txBody>
          </p:sp>
        </mc:Fallback>
      </mc:AlternateContent>
      <p:sp>
        <p:nvSpPr>
          <p:cNvPr id="19" name="Right Brace 18">
            <a:extLst>
              <a:ext uri="{FF2B5EF4-FFF2-40B4-BE49-F238E27FC236}">
                <a16:creationId xmlns:a16="http://schemas.microsoft.com/office/drawing/2014/main" id="{40238D68-9BE2-4178-AB29-5E03D31485CB}"/>
              </a:ext>
            </a:extLst>
          </p:cNvPr>
          <p:cNvSpPr/>
          <p:nvPr/>
        </p:nvSpPr>
        <p:spPr>
          <a:xfrm rot="5400000">
            <a:off x="5176387" y="3210059"/>
            <a:ext cx="45720" cy="1110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E1F7C2-1425-40B6-ACCF-6640F58D1828}"/>
                  </a:ext>
                </a:extLst>
              </p:cNvPr>
              <p:cNvSpPr txBox="1"/>
              <p:nvPr/>
            </p:nvSpPr>
            <p:spPr>
              <a:xfrm>
                <a:off x="4272409" y="3783045"/>
                <a:ext cx="1782816" cy="738664"/>
              </a:xfrm>
              <a:prstGeom prst="rect">
                <a:avLst/>
              </a:prstGeom>
              <a:noFill/>
            </p:spPr>
            <p:txBody>
              <a:bodyPr wrap="square">
                <a:spAutoFit/>
              </a:bodyPr>
              <a:lstStyle/>
              <a:p>
                <a:pPr lvl="0" algn="ctr">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Average reward of samples that received investment=</a:t>
                </a:r>
                <a14:m>
                  <m:oMath xmlns:m="http://schemas.openxmlformats.org/officeDocument/2006/math">
                    <m:r>
                      <a:rPr kumimoji="0" lang="en-US" sz="14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𝜏</m:t>
                    </m:r>
                  </m:oMath>
                </a14:m>
                <a:r>
                  <a:rPr kumimoji="0" lang="en-US" sz="1400" b="0" i="0" u="none" strike="noStrike" kern="1200" cap="none" spc="0" normalizeH="0" baseline="0" noProof="0" dirty="0">
                    <a:ln>
                      <a:noFill/>
                    </a:ln>
                    <a:solidFill>
                      <a:prstClr val="white"/>
                    </a:solidFill>
                    <a:effectLst/>
                    <a:uLnTx/>
                    <a:uFillTx/>
                    <a:latin typeface="Calisto MT" panose="02040603050505030304"/>
                    <a:ea typeface="+mn-ea"/>
                    <a:cs typeface="+mn-cs"/>
                  </a:rPr>
                  <a:t> </a:t>
                </a:r>
                <a:r>
                  <a:rPr lang="en-US" sz="140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in data</a:t>
                </a:r>
                <a:endParaRPr kumimoji="0" lang="en-US" sz="1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20" name="TextBox 19">
                <a:extLst>
                  <a:ext uri="{FF2B5EF4-FFF2-40B4-BE49-F238E27FC236}">
                    <a16:creationId xmlns:a16="http://schemas.microsoft.com/office/drawing/2014/main" id="{9FE1F7C2-1425-40B6-ACCF-6640F58D1828}"/>
                  </a:ext>
                </a:extLst>
              </p:cNvPr>
              <p:cNvSpPr txBox="1">
                <a:spLocks noRot="1" noChangeAspect="1" noMove="1" noResize="1" noEditPoints="1" noAdjustHandles="1" noChangeArrowheads="1" noChangeShapeType="1" noTextEdit="1"/>
              </p:cNvSpPr>
              <p:nvPr/>
            </p:nvSpPr>
            <p:spPr>
              <a:xfrm>
                <a:off x="4272409" y="3783045"/>
                <a:ext cx="1782816" cy="738664"/>
              </a:xfrm>
              <a:prstGeom prst="rect">
                <a:avLst/>
              </a:prstGeom>
              <a:blipFill>
                <a:blip r:embed="rId7"/>
                <a:stretch>
                  <a:fillRect/>
                </a:stretch>
              </a:blipFill>
            </p:spPr>
            <p:txBody>
              <a:bodyPr/>
              <a:lstStyle/>
              <a:p>
                <a:r>
                  <a:rPr lang="en-US">
                    <a:noFill/>
                  </a:rPr>
                  <a:t> </a:t>
                </a:r>
              </a:p>
            </p:txBody>
          </p:sp>
        </mc:Fallback>
      </mc:AlternateContent>
      <p:sp>
        <p:nvSpPr>
          <p:cNvPr id="21" name="Right Brace 20">
            <a:extLst>
              <a:ext uri="{FF2B5EF4-FFF2-40B4-BE49-F238E27FC236}">
                <a16:creationId xmlns:a16="http://schemas.microsoft.com/office/drawing/2014/main" id="{1AABFCF4-77E5-4D91-8181-77D52B129F85}"/>
              </a:ext>
            </a:extLst>
          </p:cNvPr>
          <p:cNvSpPr/>
          <p:nvPr/>
        </p:nvSpPr>
        <p:spPr>
          <a:xfrm rot="5400000">
            <a:off x="7114436" y="2723665"/>
            <a:ext cx="45719" cy="20825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22" name="TextBox 21">
            <a:extLst>
              <a:ext uri="{FF2B5EF4-FFF2-40B4-BE49-F238E27FC236}">
                <a16:creationId xmlns:a16="http://schemas.microsoft.com/office/drawing/2014/main" id="{B0C00E3E-5AD3-4EB1-9096-8900B67099C9}"/>
              </a:ext>
            </a:extLst>
          </p:cNvPr>
          <p:cNvSpPr txBox="1"/>
          <p:nvPr/>
        </p:nvSpPr>
        <p:spPr>
          <a:xfrm>
            <a:off x="6401208" y="3764035"/>
            <a:ext cx="1437847"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Tower Law of Expectations</a:t>
            </a:r>
            <a:endParaRPr kumimoji="0" lang="en-US" sz="1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p:nvSpPr>
          <p:cNvPr id="23" name="Right Brace 22">
            <a:extLst>
              <a:ext uri="{FF2B5EF4-FFF2-40B4-BE49-F238E27FC236}">
                <a16:creationId xmlns:a16="http://schemas.microsoft.com/office/drawing/2014/main" id="{DB6DD2FD-E7E4-46EE-BBEC-1CEA63E389E7}"/>
              </a:ext>
            </a:extLst>
          </p:cNvPr>
          <p:cNvSpPr/>
          <p:nvPr/>
        </p:nvSpPr>
        <p:spPr>
          <a:xfrm rot="5400000">
            <a:off x="9006621" y="3490372"/>
            <a:ext cx="82576" cy="5860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24" name="TextBox 23">
            <a:extLst>
              <a:ext uri="{FF2B5EF4-FFF2-40B4-BE49-F238E27FC236}">
                <a16:creationId xmlns:a16="http://schemas.microsoft.com/office/drawing/2014/main" id="{0F4E73F2-79C0-4EF9-9736-C196E863EB3C}"/>
              </a:ext>
            </a:extLst>
          </p:cNvPr>
          <p:cNvSpPr txBox="1"/>
          <p:nvPr/>
        </p:nvSpPr>
        <p:spPr>
          <a:xfrm>
            <a:off x="8317250" y="3814620"/>
            <a:ext cx="1524841"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Forecasted </a:t>
            </a:r>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r</a:t>
            </a:r>
            <a:r>
              <a:rPr kumimoji="0" lang="en-US" sz="1400" b="0"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eward</a:t>
            </a: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from surrogates</a:t>
            </a:r>
            <a:endParaRPr kumimoji="0" lang="en-US" sz="1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p:nvSpPr>
          <p:cNvPr id="32" name="TextBox 31">
            <a:extLst>
              <a:ext uri="{FF2B5EF4-FFF2-40B4-BE49-F238E27FC236}">
                <a16:creationId xmlns:a16="http://schemas.microsoft.com/office/drawing/2014/main" id="{8F81FCC9-AE97-4D85-BE7F-5C10DABF9BDA}"/>
              </a:ext>
            </a:extLst>
          </p:cNvPr>
          <p:cNvSpPr txBox="1"/>
          <p:nvPr/>
        </p:nvSpPr>
        <p:spPr>
          <a:xfrm>
            <a:off x="2814112" y="1529666"/>
            <a:ext cx="825199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sto MT" panose="02040603050505030304"/>
                <a:ea typeface="+mn-ea"/>
                <a:cs typeface="+mn-cs"/>
              </a:rPr>
              <a:t>(Prentice, 1989; </a:t>
            </a:r>
            <a:r>
              <a:rPr kumimoji="0" lang="en-US" sz="1400" b="0" i="0" u="none" strike="noStrike" kern="1200" cap="none" spc="0" normalizeH="0" baseline="0" noProof="0" dirty="0" err="1">
                <a:ln>
                  <a:noFill/>
                </a:ln>
                <a:solidFill>
                  <a:prstClr val="white"/>
                </a:solidFill>
                <a:effectLst/>
                <a:uLnTx/>
                <a:uFillTx/>
                <a:latin typeface="Calisto MT" panose="02040603050505030304"/>
                <a:ea typeface="+mn-ea"/>
                <a:cs typeface="+mn-cs"/>
              </a:rPr>
              <a:t>Begg</a:t>
            </a:r>
            <a:r>
              <a:rPr kumimoji="0" lang="en-US" sz="1400" b="0" i="0" u="none" strike="noStrike" kern="1200" cap="none" spc="0" normalizeH="0" baseline="0" noProof="0" dirty="0">
                <a:ln>
                  <a:noFill/>
                </a:ln>
                <a:solidFill>
                  <a:prstClr val="white"/>
                </a:solidFill>
                <a:effectLst/>
                <a:uLnTx/>
                <a:uFillTx/>
                <a:latin typeface="Calisto MT" panose="02040603050505030304"/>
                <a:ea typeface="+mn-ea"/>
                <a:cs typeface="+mn-cs"/>
              </a:rPr>
              <a:t> &amp; Leung, 2000; </a:t>
            </a:r>
            <a:r>
              <a:rPr kumimoji="0" lang="en-US" sz="1400" b="0" i="0" u="none" strike="noStrike" kern="1200" cap="none" spc="0" normalizeH="0" baseline="0" noProof="0" dirty="0" err="1">
                <a:ln>
                  <a:noFill/>
                </a:ln>
                <a:solidFill>
                  <a:prstClr val="white"/>
                </a:solidFill>
                <a:effectLst/>
                <a:uLnTx/>
                <a:uFillTx/>
                <a:latin typeface="Calisto MT" panose="02040603050505030304"/>
                <a:ea typeface="+mn-ea"/>
                <a:cs typeface="+mn-cs"/>
              </a:rPr>
              <a:t>Frangakis</a:t>
            </a:r>
            <a:r>
              <a:rPr kumimoji="0" lang="en-US" sz="1400" b="0" i="0" u="none" strike="noStrike" kern="1200" cap="none" spc="0" normalizeH="0" baseline="0" noProof="0" dirty="0">
                <a:ln>
                  <a:noFill/>
                </a:ln>
                <a:solidFill>
                  <a:prstClr val="white"/>
                </a:solidFill>
                <a:effectLst/>
                <a:uLnTx/>
                <a:uFillTx/>
                <a:latin typeface="Calisto MT" panose="02040603050505030304"/>
                <a:ea typeface="+mn-ea"/>
                <a:cs typeface="+mn-cs"/>
              </a:rPr>
              <a:t> &amp; Rubin, 2002; Freedman et al., 1992; Athey et al., 2020)</a:t>
            </a:r>
          </a:p>
        </p:txBody>
      </p:sp>
      <p:sp>
        <p:nvSpPr>
          <p:cNvPr id="4" name="Chord 3">
            <a:extLst>
              <a:ext uri="{FF2B5EF4-FFF2-40B4-BE49-F238E27FC236}">
                <a16:creationId xmlns:a16="http://schemas.microsoft.com/office/drawing/2014/main" id="{F3109CEF-ED2C-482D-8F65-66E9CF98BFF4}"/>
              </a:ext>
            </a:extLst>
          </p:cNvPr>
          <p:cNvSpPr/>
          <p:nvPr/>
        </p:nvSpPr>
        <p:spPr>
          <a:xfrm flipH="1">
            <a:off x="3883182" y="4964047"/>
            <a:ext cx="740301" cy="728573"/>
          </a:xfrm>
          <a:prstGeom prst="chord">
            <a:avLst>
              <a:gd name="adj1" fmla="val 5435082"/>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2" b="1" i="0" u="none" strike="noStrike" kern="1200" cap="none" spc="0" normalizeH="0" noProof="0" dirty="0">
              <a:ln>
                <a:noFill/>
              </a:ln>
              <a:solidFill>
                <a:prstClr val="white"/>
              </a:solidFill>
              <a:effectLst/>
              <a:uLnTx/>
              <a:uFillTx/>
              <a:latin typeface="Calisto MT" panose="02040603050505030304"/>
              <a:ea typeface="+mn-ea"/>
              <a:cs typeface="+mn-cs"/>
            </a:endParaRPr>
          </a:p>
        </p:txBody>
      </p:sp>
      <p:sp>
        <p:nvSpPr>
          <p:cNvPr id="6" name="Chord 5">
            <a:extLst>
              <a:ext uri="{FF2B5EF4-FFF2-40B4-BE49-F238E27FC236}">
                <a16:creationId xmlns:a16="http://schemas.microsoft.com/office/drawing/2014/main" id="{6041404C-770F-4406-8EF0-9FB099D4B88C}"/>
              </a:ext>
            </a:extLst>
          </p:cNvPr>
          <p:cNvSpPr/>
          <p:nvPr/>
        </p:nvSpPr>
        <p:spPr>
          <a:xfrm>
            <a:off x="3795351" y="4968535"/>
            <a:ext cx="740301" cy="728573"/>
          </a:xfrm>
          <a:prstGeom prst="chord">
            <a:avLst>
              <a:gd name="adj1" fmla="val 5435082"/>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2" b="1" i="0" u="none" strike="noStrike" kern="1200" cap="none" spc="0" normalizeH="0" noProof="0" dirty="0">
              <a:ln>
                <a:noFill/>
              </a:ln>
              <a:solidFill>
                <a:prstClr val="white"/>
              </a:solidFill>
              <a:effectLst/>
              <a:uLnTx/>
              <a:uFillTx/>
              <a:latin typeface="Calisto MT" panose="02040603050505030304"/>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04BBB74-552B-46D4-9AB8-3B51EAECCB92}"/>
                  </a:ext>
                </a:extLst>
              </p:cNvPr>
              <p:cNvSpPr txBox="1"/>
              <p:nvPr/>
            </p:nvSpPr>
            <p:spPr>
              <a:xfrm>
                <a:off x="3836443" y="5161326"/>
                <a:ext cx="3869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oMath>
                  </m:oMathPara>
                </a14:m>
                <a:endParaRPr lang="en-US" dirty="0"/>
              </a:p>
            </p:txBody>
          </p:sp>
        </mc:Choice>
        <mc:Fallback xmlns="">
          <p:sp>
            <p:nvSpPr>
              <p:cNvPr id="8" name="TextBox 7">
                <a:extLst>
                  <a:ext uri="{FF2B5EF4-FFF2-40B4-BE49-F238E27FC236}">
                    <a16:creationId xmlns:a16="http://schemas.microsoft.com/office/drawing/2014/main" id="{204BBB74-552B-46D4-9AB8-3B51EAECCB92}"/>
                  </a:ext>
                </a:extLst>
              </p:cNvPr>
              <p:cNvSpPr txBox="1">
                <a:spLocks noRot="1" noChangeAspect="1" noMove="1" noResize="1" noEditPoints="1" noAdjustHandles="1" noChangeArrowheads="1" noChangeShapeType="1" noTextEdit="1"/>
              </p:cNvSpPr>
              <p:nvPr/>
            </p:nvSpPr>
            <p:spPr>
              <a:xfrm>
                <a:off x="3836443" y="5161326"/>
                <a:ext cx="386901"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620ADF-53C3-465A-AA78-5A0AA5BB36C7}"/>
                  </a:ext>
                </a:extLst>
              </p:cNvPr>
              <p:cNvSpPr txBox="1"/>
              <p:nvPr/>
            </p:nvSpPr>
            <p:spPr>
              <a:xfrm>
                <a:off x="4223344" y="5156838"/>
                <a:ext cx="3547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𝜏</m:t>
                      </m:r>
                    </m:oMath>
                  </m:oMathPara>
                </a14:m>
                <a:endParaRPr lang="en-US" dirty="0"/>
              </a:p>
            </p:txBody>
          </p:sp>
        </mc:Choice>
        <mc:Fallback xmlns="">
          <p:sp>
            <p:nvSpPr>
              <p:cNvPr id="10" name="TextBox 9">
                <a:extLst>
                  <a:ext uri="{FF2B5EF4-FFF2-40B4-BE49-F238E27FC236}">
                    <a16:creationId xmlns:a16="http://schemas.microsoft.com/office/drawing/2014/main" id="{FF620ADF-53C3-465A-AA78-5A0AA5BB36C7}"/>
                  </a:ext>
                </a:extLst>
              </p:cNvPr>
              <p:cNvSpPr txBox="1">
                <a:spLocks noRot="1" noChangeAspect="1" noMove="1" noResize="1" noEditPoints="1" noAdjustHandles="1" noChangeArrowheads="1" noChangeShapeType="1" noTextEdit="1"/>
              </p:cNvSpPr>
              <p:nvPr/>
            </p:nvSpPr>
            <p:spPr>
              <a:xfrm>
                <a:off x="4223344" y="5156838"/>
                <a:ext cx="35471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6F88B1A7-5444-47A2-B139-9C4D1520D461}"/>
                  </a:ext>
                </a:extLst>
              </p:cNvPr>
              <p:cNvSpPr/>
              <p:nvPr/>
            </p:nvSpPr>
            <p:spPr>
              <a:xfrm>
                <a:off x="7373125" y="4966289"/>
                <a:ext cx="740301" cy="7285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r>
                  <a:rPr kumimoji="0" lang="en-US" sz="800" b="0" i="0" u="none" strike="noStrike" kern="1200" cap="none" spc="0" normalizeH="0" baseline="0" noProof="0" dirty="0">
                    <a:ln>
                      <a:noFill/>
                    </a:ln>
                    <a:solidFill>
                      <a:prstClr val="white"/>
                    </a:solidFill>
                    <a:effectLst/>
                    <a:uLnTx/>
                    <a:uFillTx/>
                    <a:latin typeface="Calisto MT" panose="02040603050505030304"/>
                    <a:ea typeface="+mn-ea"/>
                    <a:cs typeface="+mn-cs"/>
                  </a:rPr>
                  <a:t> </a:t>
                </a:r>
                <a14:m>
                  <m:oMath xmlns:m="http://schemas.openxmlformats.org/officeDocument/2006/math">
                    <m:sSup>
                      <m:sSupPr>
                        <m:ctrlP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𝑌</m:t>
                        </m:r>
                      </m:e>
                      <m:sup>
                        <m:d>
                          <m:dPr>
                            <m:ctrlPr>
                              <a:rPr lang="en-US" sz="2400" i="1" dirty="0">
                                <a:solidFill>
                                  <a:prstClr val="white"/>
                                </a:solidFill>
                                <a:latin typeface="Cambria Math" panose="02040503050406030204" pitchFamily="18" charset="0"/>
                              </a:rPr>
                            </m:ctrlPr>
                          </m:dPr>
                          <m:e>
                            <m:r>
                              <a:rPr lang="en-US" sz="2400" b="0" i="1" dirty="0" smtClean="0">
                                <a:solidFill>
                                  <a:prstClr val="white"/>
                                </a:solidFill>
                                <a:latin typeface="Cambria Math" panose="02040503050406030204" pitchFamily="18" charset="0"/>
                              </a:rPr>
                              <m:t>𝜏</m:t>
                            </m:r>
                          </m:e>
                        </m:d>
                      </m:sup>
                    </m:sSup>
                  </m:oMath>
                </a14:m>
                <a:endParaRPr kumimoji="0" lang="en-US" sz="2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31" name="Oval 30">
                <a:extLst>
                  <a:ext uri="{FF2B5EF4-FFF2-40B4-BE49-F238E27FC236}">
                    <a16:creationId xmlns:a16="http://schemas.microsoft.com/office/drawing/2014/main" id="{6F88B1A7-5444-47A2-B139-9C4D1520D461}"/>
                  </a:ext>
                </a:extLst>
              </p:cNvPr>
              <p:cNvSpPr>
                <a:spLocks noRot="1" noChangeAspect="1" noMove="1" noResize="1" noEditPoints="1" noAdjustHandles="1" noChangeArrowheads="1" noChangeShapeType="1" noTextEdit="1"/>
              </p:cNvSpPr>
              <p:nvPr/>
            </p:nvSpPr>
            <p:spPr>
              <a:xfrm>
                <a:off x="7373125" y="4966289"/>
                <a:ext cx="740301" cy="728573"/>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285276E6-2DA6-4DDE-8C7C-32AB605F8789}"/>
                  </a:ext>
                </a:extLst>
              </p:cNvPr>
              <p:cNvSpPr/>
              <p:nvPr/>
            </p:nvSpPr>
            <p:spPr>
              <a:xfrm>
                <a:off x="5628153" y="4966290"/>
                <a:ext cx="740301" cy="728573"/>
              </a:xfrm>
              <a:prstGeom prst="ellipse">
                <a:avLst/>
              </a:prstGeom>
              <a:solidFill>
                <a:srgbClr val="D3BA6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Calisto MT" panose="02040603050505030304"/>
                    <a:ea typeface="+mn-ea"/>
                    <a:cs typeface="+mn-cs"/>
                  </a:rPr>
                  <a:t> </a:t>
                </a:r>
                <a14:m>
                  <m:oMath xmlns:m="http://schemas.openxmlformats.org/officeDocument/2006/math">
                    <m:sSup>
                      <m:sSupPr>
                        <m:ctrlP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𝑆</m:t>
                        </m:r>
                      </m:e>
                      <m:sup>
                        <m:d>
                          <m:dPr>
                            <m:ctrlP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𝜏</m:t>
                            </m:r>
                          </m:e>
                        </m:d>
                      </m:sup>
                    </m:sSup>
                  </m:oMath>
                </a14:m>
                <a:endParaRPr kumimoji="0" lang="en-US" sz="2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33" name="Oval 32">
                <a:extLst>
                  <a:ext uri="{FF2B5EF4-FFF2-40B4-BE49-F238E27FC236}">
                    <a16:creationId xmlns:a16="http://schemas.microsoft.com/office/drawing/2014/main" id="{285276E6-2DA6-4DDE-8C7C-32AB605F8789}"/>
                  </a:ext>
                </a:extLst>
              </p:cNvPr>
              <p:cNvSpPr>
                <a:spLocks noRot="1" noChangeAspect="1" noMove="1" noResize="1" noEditPoints="1" noAdjustHandles="1" noChangeArrowheads="1" noChangeShapeType="1" noTextEdit="1"/>
              </p:cNvSpPr>
              <p:nvPr/>
            </p:nvSpPr>
            <p:spPr>
              <a:xfrm>
                <a:off x="5628153" y="4966290"/>
                <a:ext cx="740301" cy="728573"/>
              </a:xfrm>
              <a:prstGeom prst="ellipse">
                <a:avLst/>
              </a:prstGeom>
              <a:blipFill>
                <a:blip r:embed="rId11"/>
                <a:stretch>
                  <a:fillRect/>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E2AF50B9-F8F7-4C41-A420-54EAF84F1875}"/>
              </a:ext>
            </a:extLst>
          </p:cNvPr>
          <p:cNvCxnSpPr>
            <a:cxnSpLocks/>
            <a:endCxn id="33" idx="2"/>
          </p:cNvCxnSpPr>
          <p:nvPr/>
        </p:nvCxnSpPr>
        <p:spPr>
          <a:xfrm flipV="1">
            <a:off x="4623483" y="5330577"/>
            <a:ext cx="100467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8833D22-F93E-4169-85AA-BD8EA584CA24}"/>
              </a:ext>
            </a:extLst>
          </p:cNvPr>
          <p:cNvCxnSpPr>
            <a:cxnSpLocks/>
            <a:stCxn id="33" idx="6"/>
            <a:endCxn id="31" idx="2"/>
          </p:cNvCxnSpPr>
          <p:nvPr/>
        </p:nvCxnSpPr>
        <p:spPr>
          <a:xfrm flipV="1">
            <a:off x="6368454" y="5330576"/>
            <a:ext cx="10046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CF0D21F-7D9E-4EBE-8A89-9F9AF54A5252}"/>
              </a:ext>
            </a:extLst>
          </p:cNvPr>
          <p:cNvSpPr txBox="1"/>
          <p:nvPr/>
        </p:nvSpPr>
        <p:spPr>
          <a:xfrm>
            <a:off x="2772076" y="3781924"/>
            <a:ext cx="1686166"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Independence</a:t>
            </a:r>
            <a:r>
              <a:rPr kumimoji="0" lang="en-US" sz="1400" b="0" i="0" u="none" strike="noStrike" kern="1200" cap="none" spc="0" normalizeH="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in counterfactual graph</a:t>
            </a:r>
            <a:endParaRPr kumimoji="0" lang="en-US" sz="14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p:nvSpPr>
          <p:cNvPr id="38" name="Right Brace 37">
            <a:extLst>
              <a:ext uri="{FF2B5EF4-FFF2-40B4-BE49-F238E27FC236}">
                <a16:creationId xmlns:a16="http://schemas.microsoft.com/office/drawing/2014/main" id="{2E5F54A4-D15C-4415-8514-0DD3645B4E1D}"/>
              </a:ext>
            </a:extLst>
          </p:cNvPr>
          <p:cNvSpPr/>
          <p:nvPr/>
        </p:nvSpPr>
        <p:spPr>
          <a:xfrm rot="5400000">
            <a:off x="3613200" y="3209790"/>
            <a:ext cx="45720" cy="1110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Tree>
    <p:extLst>
      <p:ext uri="{BB962C8B-B14F-4D97-AF65-F5344CB8AC3E}">
        <p14:creationId xmlns:p14="http://schemas.microsoft.com/office/powerpoint/2010/main" val="73205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p:bldP spid="19" grpId="0" animBg="1"/>
      <p:bldP spid="20" grpId="0"/>
      <p:bldP spid="21" grpId="0" animBg="1"/>
      <p:bldP spid="22" grpId="0"/>
      <p:bldP spid="23" grpId="0" animBg="1"/>
      <p:bldP spid="24" grpId="0"/>
      <p:bldP spid="4" grpId="0" animBg="1"/>
      <p:bldP spid="6" grpId="0" animBg="1"/>
      <p:bldP spid="8" grpId="0"/>
      <p:bldP spid="10" grpId="0"/>
      <p:bldP spid="31" grpId="0" animBg="1"/>
      <p:bldP spid="33" grpId="0" animBg="1"/>
      <p:bldP spid="37" grpId="0"/>
      <p:bldP spid="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48F50-342E-4391-9084-A8924CFCE0CB}"/>
              </a:ext>
            </a:extLst>
          </p:cNvPr>
          <p:cNvSpPr>
            <a:spLocks noGrp="1"/>
          </p:cNvSpPr>
          <p:nvPr>
            <p:ph type="title"/>
          </p:nvPr>
        </p:nvSpPr>
        <p:spPr/>
        <p:txBody>
          <a:bodyPr/>
          <a:lstStyle/>
          <a:p>
            <a:r>
              <a:rPr lang="en-US" dirty="0"/>
              <a:t>Causal Inference with Surrogates 101</a:t>
            </a:r>
          </a:p>
        </p:txBody>
      </p:sp>
      <p:cxnSp>
        <p:nvCxnSpPr>
          <p:cNvPr id="70" name="Straight Arrow Connector 69">
            <a:extLst>
              <a:ext uri="{FF2B5EF4-FFF2-40B4-BE49-F238E27FC236}">
                <a16:creationId xmlns:a16="http://schemas.microsoft.com/office/drawing/2014/main" id="{9787EEAF-5D75-428F-A7BD-9CEADBF50555}"/>
              </a:ext>
            </a:extLst>
          </p:cNvPr>
          <p:cNvCxnSpPr>
            <a:cxnSpLocks/>
            <a:stCxn id="74" idx="5"/>
            <a:endCxn id="72" idx="1"/>
          </p:cNvCxnSpPr>
          <p:nvPr/>
        </p:nvCxnSpPr>
        <p:spPr>
          <a:xfrm>
            <a:off x="8494838" y="3083094"/>
            <a:ext cx="437590" cy="6786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62CADE1F-AD1B-40A4-A2E3-1769CBF9A3A6}"/>
                  </a:ext>
                </a:extLst>
              </p:cNvPr>
              <p:cNvSpPr/>
              <p:nvPr/>
            </p:nvSpPr>
            <p:spPr>
              <a:xfrm>
                <a:off x="8824013" y="3655024"/>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𝑺</m:t>
                      </m:r>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72" name="Oval 71">
                <a:extLst>
                  <a:ext uri="{FF2B5EF4-FFF2-40B4-BE49-F238E27FC236}">
                    <a16:creationId xmlns:a16="http://schemas.microsoft.com/office/drawing/2014/main" id="{62CADE1F-AD1B-40A4-A2E3-1769CBF9A3A6}"/>
                  </a:ext>
                </a:extLst>
              </p:cNvPr>
              <p:cNvSpPr>
                <a:spLocks noRot="1" noChangeAspect="1" noMove="1" noResize="1" noEditPoints="1" noAdjustHandles="1" noChangeArrowheads="1" noChangeShapeType="1" noTextEdit="1"/>
              </p:cNvSpPr>
              <p:nvPr/>
            </p:nvSpPr>
            <p:spPr>
              <a:xfrm>
                <a:off x="8824013" y="3655024"/>
                <a:ext cx="740301" cy="728573"/>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Oval 73">
                <a:extLst>
                  <a:ext uri="{FF2B5EF4-FFF2-40B4-BE49-F238E27FC236}">
                    <a16:creationId xmlns:a16="http://schemas.microsoft.com/office/drawing/2014/main" id="{DF90AEF1-EC5D-41DB-A269-62B630353660}"/>
                  </a:ext>
                </a:extLst>
              </p:cNvPr>
              <p:cNvSpPr/>
              <p:nvPr/>
            </p:nvSpPr>
            <p:spPr>
              <a:xfrm>
                <a:off x="7862952" y="2461218"/>
                <a:ext cx="740301"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𝑻</m:t>
                      </m:r>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74" name="Oval 73">
                <a:extLst>
                  <a:ext uri="{FF2B5EF4-FFF2-40B4-BE49-F238E27FC236}">
                    <a16:creationId xmlns:a16="http://schemas.microsoft.com/office/drawing/2014/main" id="{DF90AEF1-EC5D-41DB-A269-62B630353660}"/>
                  </a:ext>
                </a:extLst>
              </p:cNvPr>
              <p:cNvSpPr>
                <a:spLocks noRot="1" noChangeAspect="1" noMove="1" noResize="1" noEditPoints="1" noAdjustHandles="1" noChangeArrowheads="1" noChangeShapeType="1" noTextEdit="1"/>
              </p:cNvSpPr>
              <p:nvPr/>
            </p:nvSpPr>
            <p:spPr>
              <a:xfrm>
                <a:off x="7862952" y="2461218"/>
                <a:ext cx="740301" cy="728573"/>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Oval 85">
                <a:extLst>
                  <a:ext uri="{FF2B5EF4-FFF2-40B4-BE49-F238E27FC236}">
                    <a16:creationId xmlns:a16="http://schemas.microsoft.com/office/drawing/2014/main" id="{AB3D0189-D0F3-4FDD-8C09-02241C39FC91}"/>
                  </a:ext>
                </a:extLst>
              </p:cNvPr>
              <p:cNvSpPr/>
              <p:nvPr/>
            </p:nvSpPr>
            <p:spPr>
              <a:xfrm>
                <a:off x="10795209" y="3702135"/>
                <a:ext cx="740301" cy="728573"/>
              </a:xfrm>
              <a:prstGeom prst="ellipse">
                <a:avLst/>
              </a:prstGeom>
              <a:solidFill>
                <a:schemeClr val="tx2"/>
              </a:solidFill>
              <a:ln>
                <a:solidFill>
                  <a:schemeClr val="tx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dirty="0" smtClean="0">
                          <a:solidFill>
                            <a:schemeClr val="tx1">
                              <a:lumMod val="65000"/>
                            </a:schemeClr>
                          </a:solidFill>
                          <a:latin typeface="Cambria Math" panose="02040503050406030204" pitchFamily="18" charset="0"/>
                        </a:rPr>
                        <m:t>𝒀</m:t>
                      </m:r>
                    </m:oMath>
                  </m:oMathPara>
                </a14:m>
                <a:endParaRPr kumimoji="0" lang="en-US" sz="1802" b="1" i="0" u="none" strike="noStrike" kern="1200" cap="none" spc="0" normalizeH="0" baseline="0" noProof="0" dirty="0">
                  <a:ln>
                    <a:noFill/>
                  </a:ln>
                  <a:solidFill>
                    <a:schemeClr val="tx1">
                      <a:lumMod val="65000"/>
                    </a:schemeClr>
                  </a:solidFill>
                  <a:effectLst/>
                  <a:uLnTx/>
                  <a:uFillTx/>
                  <a:latin typeface="Calisto MT" panose="02040603050505030304"/>
                  <a:ea typeface="+mn-ea"/>
                  <a:cs typeface="+mn-cs"/>
                </a:endParaRPr>
              </a:p>
            </p:txBody>
          </p:sp>
        </mc:Choice>
        <mc:Fallback xmlns="">
          <p:sp>
            <p:nvSpPr>
              <p:cNvPr id="86" name="Oval 85">
                <a:extLst>
                  <a:ext uri="{FF2B5EF4-FFF2-40B4-BE49-F238E27FC236}">
                    <a16:creationId xmlns:a16="http://schemas.microsoft.com/office/drawing/2014/main" id="{AB3D0189-D0F3-4FDD-8C09-02241C39FC91}"/>
                  </a:ext>
                </a:extLst>
              </p:cNvPr>
              <p:cNvSpPr>
                <a:spLocks noRot="1" noChangeAspect="1" noMove="1" noResize="1" noEditPoints="1" noAdjustHandles="1" noChangeArrowheads="1" noChangeShapeType="1" noTextEdit="1"/>
              </p:cNvSpPr>
              <p:nvPr/>
            </p:nvSpPr>
            <p:spPr>
              <a:xfrm>
                <a:off x="10795209" y="3702135"/>
                <a:ext cx="740301" cy="728573"/>
              </a:xfrm>
              <a:prstGeom prst="ellipse">
                <a:avLst/>
              </a:prstGeom>
              <a:blipFill>
                <a:blip r:embed="rId4"/>
                <a:stretch>
                  <a:fillRect/>
                </a:stretch>
              </a:blipFill>
              <a:ln>
                <a:solidFill>
                  <a:schemeClr val="tx1">
                    <a:lumMod val="75000"/>
                  </a:schemeClr>
                </a:solidFill>
              </a:ln>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0C269D7B-D90A-402B-9F47-167D869A98B6}"/>
              </a:ext>
            </a:extLst>
          </p:cNvPr>
          <p:cNvCxnSpPr>
            <a:cxnSpLocks/>
          </p:cNvCxnSpPr>
          <p:nvPr/>
        </p:nvCxnSpPr>
        <p:spPr>
          <a:xfrm>
            <a:off x="9581904" y="4017137"/>
            <a:ext cx="1200456" cy="2173"/>
          </a:xfrm>
          <a:prstGeom prst="straightConnector1">
            <a:avLst/>
          </a:prstGeom>
          <a:ln w="381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B0248BC-BE86-4E3B-8B91-47067D9FA01C}"/>
              </a:ext>
            </a:extLst>
          </p:cNvPr>
          <p:cNvCxnSpPr>
            <a:cxnSpLocks/>
            <a:stCxn id="45" idx="5"/>
            <a:endCxn id="40" idx="1"/>
          </p:cNvCxnSpPr>
          <p:nvPr/>
        </p:nvCxnSpPr>
        <p:spPr>
          <a:xfrm>
            <a:off x="2247963" y="3083094"/>
            <a:ext cx="437590" cy="678627"/>
          </a:xfrm>
          <a:prstGeom prst="straightConnector1">
            <a:avLst/>
          </a:prstGeom>
          <a:ln w="127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916031B9-B4FA-4B7B-8500-B58AD03ED911}"/>
                  </a:ext>
                </a:extLst>
              </p:cNvPr>
              <p:cNvSpPr/>
              <p:nvPr/>
            </p:nvSpPr>
            <p:spPr>
              <a:xfrm>
                <a:off x="2577138" y="3655024"/>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𝑺</m:t>
                      </m:r>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40" name="Oval 39">
                <a:extLst>
                  <a:ext uri="{FF2B5EF4-FFF2-40B4-BE49-F238E27FC236}">
                    <a16:creationId xmlns:a16="http://schemas.microsoft.com/office/drawing/2014/main" id="{916031B9-B4FA-4B7B-8500-B58AD03ED911}"/>
                  </a:ext>
                </a:extLst>
              </p:cNvPr>
              <p:cNvSpPr>
                <a:spLocks noRot="1" noChangeAspect="1" noMove="1" noResize="1" noEditPoints="1" noAdjustHandles="1" noChangeArrowheads="1" noChangeShapeType="1" noTextEdit="1"/>
              </p:cNvSpPr>
              <p:nvPr/>
            </p:nvSpPr>
            <p:spPr>
              <a:xfrm>
                <a:off x="2577138" y="3655024"/>
                <a:ext cx="740301" cy="72857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Oval 44">
                <a:extLst>
                  <a:ext uri="{FF2B5EF4-FFF2-40B4-BE49-F238E27FC236}">
                    <a16:creationId xmlns:a16="http://schemas.microsoft.com/office/drawing/2014/main" id="{DE5BF941-6388-470A-BE77-7132852B4D65}"/>
                  </a:ext>
                </a:extLst>
              </p:cNvPr>
              <p:cNvSpPr/>
              <p:nvPr/>
            </p:nvSpPr>
            <p:spPr>
              <a:xfrm>
                <a:off x="1616077" y="2461218"/>
                <a:ext cx="740301" cy="728573"/>
              </a:xfrm>
              <a:prstGeom prst="ellipse">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2" b="1" i="1" u="none" strike="noStrike" kern="1200" cap="none" spc="0" normalizeH="0" baseline="0" noProof="0" dirty="0" smtClean="0">
                          <a:ln>
                            <a:noFill/>
                          </a:ln>
                          <a:solidFill>
                            <a:schemeClr val="tx1">
                              <a:lumMod val="65000"/>
                            </a:schemeClr>
                          </a:solidFill>
                          <a:effectLst/>
                          <a:uLnTx/>
                          <a:uFillTx/>
                          <a:latin typeface="Cambria Math" panose="02040503050406030204" pitchFamily="18" charset="0"/>
                          <a:ea typeface="+mn-ea"/>
                          <a:cs typeface="+mn-cs"/>
                        </a:rPr>
                        <m:t>𝑻</m:t>
                      </m:r>
                    </m:oMath>
                  </m:oMathPara>
                </a14:m>
                <a:endParaRPr kumimoji="0" lang="en-US" sz="1802" b="1" i="0" u="none" strike="noStrike" kern="1200" cap="none" spc="0" normalizeH="0" baseline="0" noProof="0" dirty="0">
                  <a:ln>
                    <a:noFill/>
                  </a:ln>
                  <a:solidFill>
                    <a:schemeClr val="tx1">
                      <a:lumMod val="65000"/>
                    </a:schemeClr>
                  </a:solidFill>
                  <a:effectLst/>
                  <a:uLnTx/>
                  <a:uFillTx/>
                  <a:latin typeface="Calisto MT" panose="02040603050505030304"/>
                  <a:ea typeface="+mn-ea"/>
                  <a:cs typeface="+mn-cs"/>
                </a:endParaRPr>
              </a:p>
            </p:txBody>
          </p:sp>
        </mc:Choice>
        <mc:Fallback xmlns="">
          <p:sp>
            <p:nvSpPr>
              <p:cNvPr id="45" name="Oval 44">
                <a:extLst>
                  <a:ext uri="{FF2B5EF4-FFF2-40B4-BE49-F238E27FC236}">
                    <a16:creationId xmlns:a16="http://schemas.microsoft.com/office/drawing/2014/main" id="{DE5BF941-6388-470A-BE77-7132852B4D65}"/>
                  </a:ext>
                </a:extLst>
              </p:cNvPr>
              <p:cNvSpPr>
                <a:spLocks noRot="1" noChangeAspect="1" noMove="1" noResize="1" noEditPoints="1" noAdjustHandles="1" noChangeArrowheads="1" noChangeShapeType="1" noTextEdit="1"/>
              </p:cNvSpPr>
              <p:nvPr/>
            </p:nvSpPr>
            <p:spPr>
              <a:xfrm>
                <a:off x="1616077" y="2461218"/>
                <a:ext cx="740301" cy="728573"/>
              </a:xfrm>
              <a:prstGeom prst="ellipse">
                <a:avLst/>
              </a:prstGeom>
              <a:blipFill>
                <a:blip r:embed="rId6"/>
                <a:stretch>
                  <a:fillRect/>
                </a:stretch>
              </a:blipFill>
              <a:ln>
                <a:solidFill>
                  <a:schemeClr val="tx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Oval 45">
                <a:extLst>
                  <a:ext uri="{FF2B5EF4-FFF2-40B4-BE49-F238E27FC236}">
                    <a16:creationId xmlns:a16="http://schemas.microsoft.com/office/drawing/2014/main" id="{EE2C0F77-794F-4DA0-B378-EFE6F6C270F3}"/>
                  </a:ext>
                </a:extLst>
              </p:cNvPr>
              <p:cNvSpPr/>
              <p:nvPr/>
            </p:nvSpPr>
            <p:spPr>
              <a:xfrm>
                <a:off x="4548334" y="3702135"/>
                <a:ext cx="740301" cy="72857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𝒀</m:t>
                      </m:r>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46" name="Oval 45">
                <a:extLst>
                  <a:ext uri="{FF2B5EF4-FFF2-40B4-BE49-F238E27FC236}">
                    <a16:creationId xmlns:a16="http://schemas.microsoft.com/office/drawing/2014/main" id="{EE2C0F77-794F-4DA0-B378-EFE6F6C270F3}"/>
                  </a:ext>
                </a:extLst>
              </p:cNvPr>
              <p:cNvSpPr>
                <a:spLocks noRot="1" noChangeAspect="1" noMove="1" noResize="1" noEditPoints="1" noAdjustHandles="1" noChangeArrowheads="1" noChangeShapeType="1" noTextEdit="1"/>
              </p:cNvSpPr>
              <p:nvPr/>
            </p:nvSpPr>
            <p:spPr>
              <a:xfrm>
                <a:off x="4548334" y="3702135"/>
                <a:ext cx="740301" cy="728573"/>
              </a:xfrm>
              <a:prstGeom prst="ellipse">
                <a:avLst/>
              </a:prstGeom>
              <a:blipFill>
                <a:blip r:embed="rId8"/>
                <a:stretch>
                  <a:fillRect/>
                </a:stretch>
              </a:blipFill>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B553020F-C88F-4133-952F-4CC5D1C34DDD}"/>
              </a:ext>
            </a:extLst>
          </p:cNvPr>
          <p:cNvCxnSpPr>
            <a:cxnSpLocks/>
          </p:cNvCxnSpPr>
          <p:nvPr/>
        </p:nvCxnSpPr>
        <p:spPr>
          <a:xfrm>
            <a:off x="3335029" y="4017137"/>
            <a:ext cx="1200456" cy="21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A33279D3-55EC-4DD7-B3B7-5249259E9FD3}"/>
              </a:ext>
            </a:extLst>
          </p:cNvPr>
          <p:cNvSpPr/>
          <p:nvPr/>
        </p:nvSpPr>
        <p:spPr>
          <a:xfrm>
            <a:off x="4358869" y="3526971"/>
            <a:ext cx="1120656" cy="1087705"/>
          </a:xfrm>
          <a:prstGeom prst="roundRect">
            <a:avLst/>
          </a:prstGeom>
          <a:noFill/>
          <a:ln>
            <a:solidFill>
              <a:schemeClr val="tx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D855F85-956F-4296-902C-AFD0CCE3B93E}"/>
              </a:ext>
            </a:extLst>
          </p:cNvPr>
          <p:cNvSpPr/>
          <p:nvPr/>
        </p:nvSpPr>
        <p:spPr>
          <a:xfrm>
            <a:off x="10605031" y="3522568"/>
            <a:ext cx="1120656" cy="1087705"/>
          </a:xfrm>
          <a:prstGeom prst="roundRect">
            <a:avLst/>
          </a:prstGeom>
          <a:noFill/>
          <a:ln>
            <a:solidFill>
              <a:schemeClr val="tx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D24C43-890D-4C90-9562-BD829E45346F}"/>
              </a:ext>
            </a:extLst>
          </p:cNvPr>
          <p:cNvSpPr/>
          <p:nvPr/>
        </p:nvSpPr>
        <p:spPr>
          <a:xfrm>
            <a:off x="5369522" y="4530749"/>
            <a:ext cx="5238893" cy="987723"/>
          </a:xfrm>
          <a:custGeom>
            <a:avLst/>
            <a:gdLst>
              <a:gd name="connsiteX0" fmla="*/ 0 w 5238893"/>
              <a:gd name="connsiteY0" fmla="*/ 89377 h 571447"/>
              <a:gd name="connsiteX1" fmla="*/ 1361287 w 5238893"/>
              <a:gd name="connsiteY1" fmla="*/ 488138 h 571447"/>
              <a:gd name="connsiteX2" fmla="*/ 3396343 w 5238893"/>
              <a:gd name="connsiteY2" fmla="*/ 529389 h 571447"/>
              <a:gd name="connsiteX3" fmla="*/ 5238893 w 5238893"/>
              <a:gd name="connsiteY3" fmla="*/ 0 h 571447"/>
            </a:gdLst>
            <a:ahLst/>
            <a:cxnLst>
              <a:cxn ang="0">
                <a:pos x="connsiteX0" y="connsiteY0"/>
              </a:cxn>
              <a:cxn ang="0">
                <a:pos x="connsiteX1" y="connsiteY1"/>
              </a:cxn>
              <a:cxn ang="0">
                <a:pos x="connsiteX2" y="connsiteY2"/>
              </a:cxn>
              <a:cxn ang="0">
                <a:pos x="connsiteX3" y="connsiteY3"/>
              </a:cxn>
            </a:cxnLst>
            <a:rect l="l" t="t" r="r" b="b"/>
            <a:pathLst>
              <a:path w="5238893" h="571447">
                <a:moveTo>
                  <a:pt x="0" y="89377"/>
                </a:moveTo>
                <a:cubicBezTo>
                  <a:pt x="397615" y="252090"/>
                  <a:pt x="795230" y="414803"/>
                  <a:pt x="1361287" y="488138"/>
                </a:cubicBezTo>
                <a:cubicBezTo>
                  <a:pt x="1927344" y="561473"/>
                  <a:pt x="2750075" y="610745"/>
                  <a:pt x="3396343" y="529389"/>
                </a:cubicBezTo>
                <a:cubicBezTo>
                  <a:pt x="4042611" y="448033"/>
                  <a:pt x="4640752" y="224016"/>
                  <a:pt x="5238893" y="0"/>
                </a:cubicBezTo>
              </a:path>
            </a:pathLst>
          </a:custGeom>
          <a:noFill/>
          <a:ln>
            <a:solidFill>
              <a:schemeClr val="tx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74342AC-8BB9-4F41-BCB6-4F09FDE51F44}"/>
                  </a:ext>
                </a:extLst>
              </p:cNvPr>
              <p:cNvSpPr txBox="1"/>
              <p:nvPr/>
            </p:nvSpPr>
            <p:spPr>
              <a:xfrm>
                <a:off x="4548334" y="4632220"/>
                <a:ext cx="1758879"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2"/>
                          </a:solidFill>
                          <a:effectLst>
                            <a:outerShdw blurRad="38100" dist="38100" dir="2700000" algn="tl">
                              <a:srgbClr val="000000">
                                <a:alpha val="43137"/>
                              </a:srgbClr>
                            </a:outerShdw>
                          </a:effectLst>
                          <a:latin typeface="Cambria Math" panose="02040503050406030204" pitchFamily="18" charset="0"/>
                        </a:rPr>
                        <m:t>𝑔</m:t>
                      </m:r>
                      <m:d>
                        <m:dPr>
                          <m:ctrlPr>
                            <a:rPr lang="en-US" b="0" i="1" smtClean="0">
                              <a:solidFill>
                                <a:schemeClr val="tx2"/>
                              </a:solidFill>
                              <a:effectLst>
                                <a:outerShdw blurRad="38100" dist="38100" dir="2700000" algn="tl">
                                  <a:srgbClr val="000000">
                                    <a:alpha val="43137"/>
                                  </a:srgbClr>
                                </a:outerShdw>
                              </a:effectLst>
                              <a:latin typeface="Cambria Math" panose="02040503050406030204" pitchFamily="18" charset="0"/>
                            </a:rPr>
                          </m:ctrlPr>
                        </m:dPr>
                        <m:e>
                          <m:r>
                            <a:rPr lang="en-US" b="0" i="1" smtClean="0">
                              <a:solidFill>
                                <a:schemeClr val="tx2"/>
                              </a:solidFill>
                              <a:effectLst>
                                <a:outerShdw blurRad="38100" dist="38100" dir="2700000" algn="tl">
                                  <a:srgbClr val="000000">
                                    <a:alpha val="43137"/>
                                  </a:srgbClr>
                                </a:outerShdw>
                              </a:effectLst>
                              <a:latin typeface="Cambria Math" panose="02040503050406030204" pitchFamily="18" charset="0"/>
                            </a:rPr>
                            <m:t>𝑆</m:t>
                          </m:r>
                        </m:e>
                      </m:d>
                      <m:r>
                        <a:rPr lang="en-US" b="0" i="1" smtClean="0">
                          <a:solidFill>
                            <a:schemeClr val="tx2"/>
                          </a:solidFill>
                          <a:effectLst>
                            <a:outerShdw blurRad="38100" dist="38100" dir="2700000" algn="tl">
                              <a:srgbClr val="000000">
                                <a:alpha val="43137"/>
                              </a:srgbClr>
                            </a:outerShdw>
                          </a:effectLst>
                          <a:latin typeface="Cambria Math" panose="02040503050406030204" pitchFamily="18" charset="0"/>
                        </a:rPr>
                        <m:t>=</m:t>
                      </m:r>
                      <m:sSub>
                        <m:sSubPr>
                          <m:ctrlPr>
                            <a:rPr lang="en-US" b="0" i="1" smtClean="0">
                              <a:solidFill>
                                <a:schemeClr val="tx2"/>
                              </a:solidFill>
                              <a:effectLst>
                                <a:outerShdw blurRad="38100" dist="38100" dir="2700000" algn="tl">
                                  <a:srgbClr val="000000">
                                    <a:alpha val="43137"/>
                                  </a:srgbClr>
                                </a:outerShdw>
                              </a:effectLst>
                              <a:latin typeface="Cambria Math" panose="02040503050406030204" pitchFamily="18" charset="0"/>
                            </a:rPr>
                          </m:ctrlPr>
                        </m:sSubPr>
                        <m:e>
                          <m:r>
                            <a:rPr lang="en-US" b="0" i="1" smtClean="0">
                              <a:solidFill>
                                <a:schemeClr val="tx2"/>
                              </a:solidFill>
                              <a:effectLst>
                                <a:outerShdw blurRad="38100" dist="38100" dir="2700000" algn="tl">
                                  <a:srgbClr val="000000">
                                    <a:alpha val="43137"/>
                                  </a:srgbClr>
                                </a:outerShdw>
                              </a:effectLst>
                              <a:latin typeface="Cambria Math" panose="02040503050406030204" pitchFamily="18" charset="0"/>
                            </a:rPr>
                            <m:t>𝐸</m:t>
                          </m:r>
                        </m:e>
                        <m:sub>
                          <m:r>
                            <a:rPr lang="en-US" b="0" i="1" smtClean="0">
                              <a:solidFill>
                                <a:schemeClr val="tx2"/>
                              </a:solidFill>
                              <a:effectLst>
                                <a:outerShdw blurRad="38100" dist="38100" dir="2700000" algn="tl">
                                  <a:srgbClr val="000000">
                                    <a:alpha val="43137"/>
                                  </a:srgbClr>
                                </a:outerShdw>
                              </a:effectLst>
                              <a:latin typeface="Cambria Math" panose="02040503050406030204" pitchFamily="18" charset="0"/>
                            </a:rPr>
                            <m:t>𝑜</m:t>
                          </m:r>
                        </m:sub>
                      </m:sSub>
                      <m:d>
                        <m:dPr>
                          <m:begChr m:val="["/>
                          <m:endChr m:val="]"/>
                          <m:ctrlPr>
                            <a:rPr lang="en-US" b="0" i="1" smtClean="0">
                              <a:solidFill>
                                <a:schemeClr val="tx2"/>
                              </a:solidFill>
                              <a:effectLst>
                                <a:outerShdw blurRad="38100" dist="38100" dir="2700000" algn="tl">
                                  <a:srgbClr val="000000">
                                    <a:alpha val="43137"/>
                                  </a:srgbClr>
                                </a:outerShdw>
                              </a:effectLst>
                              <a:latin typeface="Cambria Math" panose="02040503050406030204" pitchFamily="18" charset="0"/>
                            </a:rPr>
                          </m:ctrlPr>
                        </m:dPr>
                        <m:e>
                          <m:r>
                            <a:rPr lang="en-US" b="0" i="1" smtClean="0">
                              <a:solidFill>
                                <a:schemeClr val="tx2"/>
                              </a:solidFill>
                              <a:effectLst>
                                <a:outerShdw blurRad="38100" dist="38100" dir="2700000" algn="tl">
                                  <a:srgbClr val="000000">
                                    <a:alpha val="43137"/>
                                  </a:srgbClr>
                                </a:outerShdw>
                              </a:effectLst>
                              <a:latin typeface="Cambria Math" panose="02040503050406030204" pitchFamily="18" charset="0"/>
                            </a:rPr>
                            <m:t>𝑌</m:t>
                          </m:r>
                        </m:e>
                        <m:e>
                          <m:r>
                            <a:rPr lang="en-US" b="0" i="1" smtClean="0">
                              <a:solidFill>
                                <a:schemeClr val="tx2"/>
                              </a:solidFill>
                              <a:effectLst>
                                <a:outerShdw blurRad="38100" dist="38100" dir="2700000" algn="tl">
                                  <a:srgbClr val="000000">
                                    <a:alpha val="43137"/>
                                  </a:srgbClr>
                                </a:outerShdw>
                              </a:effectLst>
                              <a:latin typeface="Cambria Math" panose="02040503050406030204" pitchFamily="18" charset="0"/>
                            </a:rPr>
                            <m:t>𝑆</m:t>
                          </m:r>
                        </m:e>
                      </m:d>
                    </m:oMath>
                  </m:oMathPara>
                </a14:m>
                <a:endParaRPr lang="en-US" dirty="0">
                  <a:solidFill>
                    <a:schemeClr val="tx2"/>
                  </a:solidFill>
                  <a:effectLst>
                    <a:outerShdw blurRad="38100" dist="38100" dir="2700000" algn="tl">
                      <a:srgbClr val="000000">
                        <a:alpha val="43137"/>
                      </a:srgbClr>
                    </a:outerShdw>
                  </a:effectLst>
                </a:endParaRPr>
              </a:p>
            </p:txBody>
          </p:sp>
        </mc:Choice>
        <mc:Fallback xmlns="">
          <p:sp>
            <p:nvSpPr>
              <p:cNvPr id="13" name="TextBox 12">
                <a:extLst>
                  <a:ext uri="{FF2B5EF4-FFF2-40B4-BE49-F238E27FC236}">
                    <a16:creationId xmlns:a16="http://schemas.microsoft.com/office/drawing/2014/main" id="{774342AC-8BB9-4F41-BCB6-4F09FDE51F44}"/>
                  </a:ext>
                </a:extLst>
              </p:cNvPr>
              <p:cNvSpPr txBox="1">
                <a:spLocks noRot="1" noChangeAspect="1" noMove="1" noResize="1" noEditPoints="1" noAdjustHandles="1" noChangeArrowheads="1" noChangeShapeType="1" noTextEdit="1"/>
              </p:cNvSpPr>
              <p:nvPr/>
            </p:nvSpPr>
            <p:spPr>
              <a:xfrm>
                <a:off x="4548334" y="4632220"/>
                <a:ext cx="1758879" cy="369332"/>
              </a:xfrm>
              <a:prstGeom prst="rect">
                <a:avLst/>
              </a:prstGeom>
              <a:blipFill>
                <a:blip r:embed="rId9"/>
                <a:stretch>
                  <a:fillRect b="-16667"/>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47D131E-D40F-4E9B-8BE6-00C0F412C494}"/>
              </a:ext>
            </a:extLst>
          </p:cNvPr>
          <p:cNvCxnSpPr>
            <a:cxnSpLocks/>
          </p:cNvCxnSpPr>
          <p:nvPr/>
        </p:nvCxnSpPr>
        <p:spPr>
          <a:xfrm>
            <a:off x="6675804" y="1770136"/>
            <a:ext cx="0" cy="4870697"/>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2B7E7F-3374-4AB8-B851-6EAA484491BC}"/>
                  </a:ext>
                </a:extLst>
              </p:cNvPr>
              <p:cNvSpPr txBox="1"/>
              <p:nvPr/>
            </p:nvSpPr>
            <p:spPr>
              <a:xfrm>
                <a:off x="180025" y="5078359"/>
                <a:ext cx="5065454" cy="677108"/>
              </a:xfrm>
              <a:prstGeom prst="rect">
                <a:avLst/>
              </a:prstGeom>
              <a:noFill/>
            </p:spPr>
            <p:txBody>
              <a:bodyPr wrap="square">
                <a:spAutoFit/>
              </a:bodyPr>
              <a:lstStyle/>
              <a:p>
                <a:pPr marL="494100" marR="0" lvl="0" indent="-457200" algn="l" defTabSz="457200" rtl="0" eaLnBrk="1" fontAlgn="auto" latinLnBrk="0" hangingPunct="1">
                  <a:lnSpc>
                    <a:spcPct val="100000"/>
                  </a:lnSpc>
                  <a:spcBef>
                    <a:spcPct val="20000"/>
                  </a:spcBef>
                  <a:spcAft>
                    <a:spcPts val="600"/>
                  </a:spcAft>
                  <a:buClr>
                    <a:srgbClr val="DADADA"/>
                  </a:buClr>
                  <a:buSzPct val="100000"/>
                  <a:buFont typeface="+mj-lt"/>
                  <a:buAutoNum type="arabicPeriod"/>
                  <a:tabLst/>
                  <a:defRPr/>
                </a:pPr>
                <a:r>
                  <a:rPr kumimoji="0" lang="en-US" sz="19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Estimate </a:t>
                </a:r>
                <a14:m>
                  <m:oMath xmlns:m="http://schemas.openxmlformats.org/officeDocument/2006/math">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𝑔</m:t>
                    </m:r>
                    <m:d>
                      <m:dPr>
                        <m:ctrlP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dPr>
                      <m:e>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𝑆</m:t>
                        </m:r>
                      </m:e>
                    </m:d>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m:t>
                    </m:r>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𝐸</m:t>
                    </m:r>
                    <m:d>
                      <m:dPr>
                        <m:begChr m:val="["/>
                        <m:endChr m:val="]"/>
                        <m:ctrlP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dPr>
                      <m:e>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𝑌</m:t>
                        </m:r>
                      </m:e>
                      <m:e>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𝑆</m:t>
                        </m:r>
                      </m:e>
                    </m:d>
                  </m:oMath>
                </a14:m>
                <a:r>
                  <a:rPr kumimoji="0" lang="en-US" sz="1900" b="0" i="0" u="none" strike="noStrike" kern="1200" cap="none" spc="0" normalizeH="0" baseline="0" noProof="0" dirty="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uLnTx/>
                    <a:uFillTx/>
                    <a:latin typeface="Calisto MT" panose="02040603050505030304"/>
                    <a:ea typeface="+mn-ea"/>
                    <a:cs typeface="+mn-cs"/>
                  </a:rPr>
                  <a:t> (surrogate index) </a:t>
                </a:r>
                <a:r>
                  <a:rPr kumimoji="0" lang="en-US" sz="19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from (</a:t>
                </a:r>
                <a14:m>
                  <m:oMath xmlns:m="http://schemas.openxmlformats.org/officeDocument/2006/math">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𝑂</m:t>
                    </m:r>
                  </m:oMath>
                </a14:m>
                <a:r>
                  <a:rPr kumimoji="0" lang="en-US" sz="19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by regressing </a:t>
                </a:r>
                <a14:m>
                  <m:oMath xmlns:m="http://schemas.openxmlformats.org/officeDocument/2006/math">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𝑌</m:t>
                    </m:r>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m:t>
                    </m:r>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𝑆</m:t>
                    </m:r>
                  </m:oMath>
                </a14:m>
                <a:endParaRPr kumimoji="0" lang="en-US" sz="19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p:txBody>
          </p:sp>
        </mc:Choice>
        <mc:Fallback xmlns="">
          <p:sp>
            <p:nvSpPr>
              <p:cNvPr id="37" name="TextBox 36">
                <a:extLst>
                  <a:ext uri="{FF2B5EF4-FFF2-40B4-BE49-F238E27FC236}">
                    <a16:creationId xmlns:a16="http://schemas.microsoft.com/office/drawing/2014/main" id="{4E2B7E7F-3374-4AB8-B851-6EAA484491BC}"/>
                  </a:ext>
                </a:extLst>
              </p:cNvPr>
              <p:cNvSpPr txBox="1">
                <a:spLocks noRot="1" noChangeAspect="1" noMove="1" noResize="1" noEditPoints="1" noAdjustHandles="1" noChangeArrowheads="1" noChangeShapeType="1" noTextEdit="1"/>
              </p:cNvSpPr>
              <p:nvPr/>
            </p:nvSpPr>
            <p:spPr>
              <a:xfrm>
                <a:off x="180025" y="5078359"/>
                <a:ext cx="5065454" cy="67710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A7E1CE-36D8-4F64-B53F-BE6F55999D93}"/>
                  </a:ext>
                </a:extLst>
              </p:cNvPr>
              <p:cNvSpPr txBox="1"/>
              <p:nvPr/>
            </p:nvSpPr>
            <p:spPr>
              <a:xfrm>
                <a:off x="6799848" y="5535915"/>
                <a:ext cx="5238893" cy="1104918"/>
              </a:xfrm>
              <a:prstGeom prst="rect">
                <a:avLst/>
              </a:prstGeom>
              <a:noFill/>
            </p:spPr>
            <p:txBody>
              <a:bodyPr wrap="square">
                <a:spAutoFit/>
              </a:bodyPr>
              <a:lstStyle/>
              <a:p>
                <a:pPr marL="494100" marR="0" lvl="0" indent="-457200" algn="l" defTabSz="457200" rtl="0" eaLnBrk="1" fontAlgn="auto" latinLnBrk="0" hangingPunct="1">
                  <a:lnSpc>
                    <a:spcPct val="100000"/>
                  </a:lnSpc>
                  <a:spcBef>
                    <a:spcPct val="20000"/>
                  </a:spcBef>
                  <a:spcAft>
                    <a:spcPts val="600"/>
                  </a:spcAft>
                  <a:buClr>
                    <a:srgbClr val="DADADA"/>
                  </a:buClr>
                  <a:buSzPct val="100000"/>
                  <a:buFont typeface="+mj-lt"/>
                  <a:buAutoNum type="arabicPeriod" startAt="2"/>
                  <a:tabLst/>
                  <a:defRPr/>
                </a:pPr>
                <a:r>
                  <a:rPr lang="en-US" sz="19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Impute expected long-term outcomes in (E)</a:t>
                </a:r>
              </a:p>
              <a:p>
                <a:pPr marL="494100" lvl="0" indent="-457200" defTabSz="457200">
                  <a:spcBef>
                    <a:spcPct val="20000"/>
                  </a:spcBef>
                  <a:spcAft>
                    <a:spcPts val="600"/>
                  </a:spcAft>
                  <a:buClr>
                    <a:srgbClr val="DADADA"/>
                  </a:buClr>
                  <a:buSzPct val="100000"/>
                  <a:buFont typeface="+mj-lt"/>
                  <a:buAutoNum type="arabicPeriod" startAt="2"/>
                  <a:defRPr/>
                </a:pPr>
                <a:r>
                  <a:rPr lang="en-US" sz="19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Regress </a:t>
                </a:r>
                <a14:m>
                  <m:oMath xmlns:m="http://schemas.openxmlformats.org/officeDocument/2006/math">
                    <m:r>
                      <a:rPr lang="en-US" sz="1900" i="1"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𝑔</m:t>
                    </m:r>
                    <m:d>
                      <m:dPr>
                        <m:ctrlPr>
                          <a:rPr lang="en-US" sz="1900" i="1"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ctrlPr>
                      </m:dPr>
                      <m:e>
                        <m:r>
                          <a:rPr lang="en-US" sz="1900" i="1"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𝑆</m:t>
                        </m:r>
                      </m:e>
                    </m:d>
                    <m:r>
                      <a:rPr lang="en-US" sz="1900" i="1"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m:t>
                    </m:r>
                    <m:r>
                      <a:rPr lang="en-US" sz="1900" b="0" i="1" dirty="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𝑇</m:t>
                    </m:r>
                  </m:oMath>
                </a14:m>
                <a:r>
                  <a:rPr kumimoji="0" lang="en-US" sz="19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to estimate effect of </a:t>
                </a:r>
                <a14:m>
                  <m:oMath xmlns:m="http://schemas.openxmlformats.org/officeDocument/2006/math">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𝑇</m:t>
                    </m:r>
                  </m:oMath>
                </a14:m>
                <a:r>
                  <a:rPr kumimoji="0" lang="en-US" sz="19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on </a:t>
                </a:r>
                <a14:m>
                  <m:oMath xmlns:m="http://schemas.openxmlformats.org/officeDocument/2006/math">
                    <m:r>
                      <a:rPr kumimoji="0" lang="en-US" sz="19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𝑌</m:t>
                    </m:r>
                  </m:oMath>
                </a14:m>
                <a:r>
                  <a:rPr kumimoji="0" lang="en-US" sz="19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from (E)</a:t>
                </a:r>
                <a:endParaRPr lang="en-US" dirty="0"/>
              </a:p>
            </p:txBody>
          </p:sp>
        </mc:Choice>
        <mc:Fallback xmlns="">
          <p:sp>
            <p:nvSpPr>
              <p:cNvPr id="41" name="TextBox 40">
                <a:extLst>
                  <a:ext uri="{FF2B5EF4-FFF2-40B4-BE49-F238E27FC236}">
                    <a16:creationId xmlns:a16="http://schemas.microsoft.com/office/drawing/2014/main" id="{07A7E1CE-36D8-4F64-B53F-BE6F55999D93}"/>
                  </a:ext>
                </a:extLst>
              </p:cNvPr>
              <p:cNvSpPr txBox="1">
                <a:spLocks noRot="1" noChangeAspect="1" noMove="1" noResize="1" noEditPoints="1" noAdjustHandles="1" noChangeArrowheads="1" noChangeShapeType="1" noTextEdit="1"/>
              </p:cNvSpPr>
              <p:nvPr/>
            </p:nvSpPr>
            <p:spPr>
              <a:xfrm>
                <a:off x="6799848" y="5535915"/>
                <a:ext cx="5238893" cy="110491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F29D6D1-C258-4FB4-9C76-98517EA384BA}"/>
                  </a:ext>
                </a:extLst>
              </p:cNvPr>
              <p:cNvSpPr txBox="1"/>
              <p:nvPr/>
            </p:nvSpPr>
            <p:spPr>
              <a:xfrm>
                <a:off x="2360643" y="2235796"/>
                <a:ext cx="4315161" cy="1055674"/>
              </a:xfrm>
              <a:prstGeom prst="rect">
                <a:avLst/>
              </a:prstGeom>
              <a:noFill/>
            </p:spPr>
            <p:txBody>
              <a:bodyPr wrap="square">
                <a:spAutoFit/>
              </a:bodyPr>
              <a:lstStyle/>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lang="en-US" sz="18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C</a:t>
                </a:r>
                <a:r>
                  <a:rPr kumimoji="0" lang="en-US" sz="1800" b="0"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ontains</a:t>
                </a:r>
                <a:r>
                  <a:rPr kumimoji="0" lang="en-US" sz="18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long-term </a:t>
                </a:r>
                <a14:m>
                  <m:oMath xmlns:m="http://schemas.openxmlformats.org/officeDocument/2006/math">
                    <m:r>
                      <a:rPr kumimoji="0" lang="en-US" sz="18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𝑌</m:t>
                    </m:r>
                  </m:oMath>
                </a14:m>
                <a:r>
                  <a:rPr kumimoji="0" lang="en-US" sz="18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and surrogates </a:t>
                </a:r>
                <a14:m>
                  <m:oMath xmlns:m="http://schemas.openxmlformats.org/officeDocument/2006/math">
                    <m:r>
                      <a:rPr kumimoji="0" lang="en-US" sz="18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𝑆</m:t>
                    </m:r>
                  </m:oMath>
                </a14:m>
                <a:endParaRPr kumimoji="0" lang="en-US" sz="18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kumimoji="0" lang="en-US" sz="18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Relationship between </a:t>
                </a:r>
                <a14:m>
                  <m:oMath xmlns:m="http://schemas.openxmlformats.org/officeDocument/2006/math">
                    <m:r>
                      <a:rPr kumimoji="0" lang="en-US" sz="18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𝑌</m:t>
                    </m:r>
                  </m:oMath>
                </a14:m>
                <a:r>
                  <a:rPr kumimoji="0" lang="en-US" sz="18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and </a:t>
                </a:r>
                <a14:m>
                  <m:oMath xmlns:m="http://schemas.openxmlformats.org/officeDocument/2006/math">
                    <m:r>
                      <a:rPr kumimoji="0" lang="en-US" sz="1800" b="0" i="1" u="none" strike="noStrike" kern="1200" cap="none" spc="0" normalizeH="0" baseline="0" noProof="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𝑆</m:t>
                    </m:r>
                  </m:oMath>
                </a14:m>
                <a:r>
                  <a:rPr kumimoji="0" lang="en-US" sz="18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the same as in </a:t>
                </a:r>
                <a:r>
                  <a:rPr kumimoji="0" lang="en-US" sz="1800" b="0" i="0" u="none" strike="noStrike" kern="1200" cap="none" spc="0" normalizeH="0" baseline="0" noProof="0" dirty="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uLnTx/>
                    <a:uFillTx/>
                    <a:latin typeface="Calisto MT" panose="02040603050505030304"/>
                    <a:ea typeface="+mn-ea"/>
                    <a:cs typeface="+mn-cs"/>
                  </a:rPr>
                  <a:t>short-term dataset (</a:t>
                </a:r>
                <a14:m>
                  <m:oMath xmlns:m="http://schemas.openxmlformats.org/officeDocument/2006/math">
                    <m:r>
                      <a:rPr kumimoji="0" lang="en-US" sz="1800" b="0" i="1" u="none" strike="noStrike" kern="1200" cap="none" spc="0" normalizeH="0" baseline="0" noProof="0" smtClean="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𝐸</m:t>
                    </m:r>
                  </m:oMath>
                </a14:m>
                <a:r>
                  <a:rPr kumimoji="0" lang="en-US" sz="1800" b="0" i="0" u="none" strike="noStrike" kern="1200" cap="none" spc="0" normalizeH="0" baseline="0" noProof="0" dirty="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uLnTx/>
                    <a:uFillTx/>
                    <a:latin typeface="Calisto MT" panose="02040603050505030304"/>
                    <a:ea typeface="+mn-ea"/>
                    <a:cs typeface="+mn-cs"/>
                  </a:rPr>
                  <a:t>)</a:t>
                </a:r>
                <a:endParaRPr lang="en-US" dirty="0"/>
              </a:p>
            </p:txBody>
          </p:sp>
        </mc:Choice>
        <mc:Fallback xmlns="">
          <p:sp>
            <p:nvSpPr>
              <p:cNvPr id="43" name="TextBox 42">
                <a:extLst>
                  <a:ext uri="{FF2B5EF4-FFF2-40B4-BE49-F238E27FC236}">
                    <a16:creationId xmlns:a16="http://schemas.microsoft.com/office/drawing/2014/main" id="{1F29D6D1-C258-4FB4-9C76-98517EA384BA}"/>
                  </a:ext>
                </a:extLst>
              </p:cNvPr>
              <p:cNvSpPr txBox="1">
                <a:spLocks noRot="1" noChangeAspect="1" noMove="1" noResize="1" noEditPoints="1" noAdjustHandles="1" noChangeArrowheads="1" noChangeShapeType="1" noTextEdit="1"/>
              </p:cNvSpPr>
              <p:nvPr/>
            </p:nvSpPr>
            <p:spPr>
              <a:xfrm>
                <a:off x="2360643" y="2235796"/>
                <a:ext cx="4315161" cy="1055674"/>
              </a:xfrm>
              <a:prstGeom prst="rect">
                <a:avLst/>
              </a:prstGeom>
              <a:blipFill>
                <a:blip r:embed="rId1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92EDBD8-4BE9-4C00-A660-FA33DBDEBDE0}"/>
              </a:ext>
            </a:extLst>
          </p:cNvPr>
          <p:cNvSpPr txBox="1"/>
          <p:nvPr/>
        </p:nvSpPr>
        <p:spPr>
          <a:xfrm>
            <a:off x="1656590" y="1835400"/>
            <a:ext cx="2795177" cy="400110"/>
          </a:xfrm>
          <a:prstGeom prst="rect">
            <a:avLst/>
          </a:prstGeom>
          <a:noFill/>
        </p:spPr>
        <p:txBody>
          <a:bodyPr wrap="square">
            <a:spAutoFit/>
          </a:bodyPr>
          <a:lstStyle/>
          <a:p>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h</a:t>
            </a:r>
            <a:r>
              <a:rPr kumimoji="0" lang="en-US" sz="2000" b="0"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istorical</a:t>
            </a: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/long-term (O)</a:t>
            </a:r>
            <a:endParaRPr lang="en-US" dirty="0"/>
          </a:p>
        </p:txBody>
      </p:sp>
      <p:sp>
        <p:nvSpPr>
          <p:cNvPr id="17" name="TextBox 16">
            <a:extLst>
              <a:ext uri="{FF2B5EF4-FFF2-40B4-BE49-F238E27FC236}">
                <a16:creationId xmlns:a16="http://schemas.microsoft.com/office/drawing/2014/main" id="{16D6CF12-D35C-410C-95F8-7321A62B28F9}"/>
              </a:ext>
            </a:extLst>
          </p:cNvPr>
          <p:cNvSpPr txBox="1"/>
          <p:nvPr/>
        </p:nvSpPr>
        <p:spPr>
          <a:xfrm>
            <a:off x="8371544" y="1835400"/>
            <a:ext cx="2795177" cy="400110"/>
          </a:xfrm>
          <a:prstGeom prst="rect">
            <a:avLst/>
          </a:prstGeom>
          <a:noFill/>
        </p:spPr>
        <p:txBody>
          <a:bodyPr wrap="square">
            <a:spAutoFit/>
          </a:bodyPr>
          <a:lstStyle/>
          <a:p>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recent</a:t>
            </a: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/short-term (E)</a:t>
            </a:r>
            <a:endParaRPr lang="en-US" dirty="0"/>
          </a:p>
        </p:txBody>
      </p:sp>
    </p:spTree>
    <p:extLst>
      <p:ext uri="{BB962C8B-B14F-4D97-AF65-F5344CB8AC3E}">
        <p14:creationId xmlns:p14="http://schemas.microsoft.com/office/powerpoint/2010/main" val="40546714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7" grpId="0" animBg="1"/>
      <p:bldP spid="12" grpId="0" animBg="1"/>
      <p:bldP spid="13" grpId="0" animBg="1"/>
      <p:bldP spid="3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Yellow question mark">
            <a:extLst>
              <a:ext uri="{FF2B5EF4-FFF2-40B4-BE49-F238E27FC236}">
                <a16:creationId xmlns:a16="http://schemas.microsoft.com/office/drawing/2014/main" id="{683F25AA-AEA6-433D-AB59-E94DD097BD89}"/>
              </a:ext>
            </a:extLst>
          </p:cNvPr>
          <p:cNvPicPr>
            <a:picLocks noChangeAspect="1"/>
          </p:cNvPicPr>
          <p:nvPr/>
        </p:nvPicPr>
        <p:blipFill rotWithShape="1">
          <a:blip r:embed="rId2">
            <a:alphaModFix amt="25000"/>
          </a:blip>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EE753B11-BEDB-40A3-984F-3A59AB458CF6}"/>
              </a:ext>
            </a:extLst>
          </p:cNvPr>
          <p:cNvSpPr>
            <a:spLocks noGrp="1"/>
          </p:cNvSpPr>
          <p:nvPr>
            <p:ph type="title"/>
          </p:nvPr>
        </p:nvSpPr>
        <p:spPr>
          <a:xfrm>
            <a:off x="913795" y="609600"/>
            <a:ext cx="10353762" cy="1257300"/>
          </a:xfrm>
        </p:spPr>
        <p:txBody>
          <a:bodyPr>
            <a:normAutofit/>
          </a:bodyPr>
          <a:lstStyle/>
          <a:p>
            <a:r>
              <a:rPr lang="en-US" dirty="0"/>
              <a:t>Key Assumptions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B3811D-62A4-47BB-966A-52DE05514BC3}"/>
                  </a:ext>
                </a:extLst>
              </p:cNvPr>
              <p:cNvSpPr>
                <a:spLocks noGrp="1"/>
              </p:cNvSpPr>
              <p:nvPr>
                <p:ph idx="1"/>
              </p:nvPr>
            </p:nvSpPr>
            <p:spPr>
              <a:xfrm>
                <a:off x="913795" y="2076450"/>
                <a:ext cx="10353762" cy="3714749"/>
              </a:xfrm>
            </p:spPr>
            <p:txBody>
              <a:bodyPr anchor="ctr">
                <a:normAutofit/>
              </a:bodyPr>
              <a:lstStyle/>
              <a:p>
                <a:r>
                  <a:rPr lang="en-US" dirty="0"/>
                  <a:t>Long-term effect only goes through surrogates</a:t>
                </a:r>
              </a:p>
              <a:p>
                <a:r>
                  <a:rPr lang="en-US" dirty="0"/>
                  <a:t>Expected relationship between surrogates and long-term reward is the same long-term setting (</a:t>
                </a:r>
                <a14:m>
                  <m:oMath xmlns:m="http://schemas.openxmlformats.org/officeDocument/2006/math">
                    <m:r>
                      <a:rPr lang="en-US" i="1" dirty="0" smtClean="0">
                        <a:latin typeface="Cambria Math" panose="02040503050406030204" pitchFamily="18" charset="0"/>
                      </a:rPr>
                      <m:t>𝑂</m:t>
                    </m:r>
                  </m:oMath>
                </a14:m>
                <a:r>
                  <a:rPr lang="en-US" dirty="0"/>
                  <a:t>) and in short-term setting (</a:t>
                </a:r>
                <a14:m>
                  <m:oMath xmlns:m="http://schemas.openxmlformats.org/officeDocument/2006/math">
                    <m:r>
                      <a:rPr lang="en-US" b="0" i="1" smtClean="0">
                        <a:latin typeface="Cambria Math" panose="02040503050406030204" pitchFamily="18" charset="0"/>
                      </a:rPr>
                      <m:t>𝐸</m:t>
                    </m:r>
                  </m:oMath>
                </a14:m>
                <a:r>
                  <a:rPr lang="en-US" dirty="0"/>
                  <a:t>)</a:t>
                </a:r>
              </a:p>
              <a:p>
                <a:pPr marL="36900" indent="0">
                  <a:buNone/>
                </a:pPr>
                <a:endParaRPr lang="en-US" dirty="0"/>
              </a:p>
            </p:txBody>
          </p:sp>
        </mc:Choice>
        <mc:Fallback xmlns="">
          <p:sp>
            <p:nvSpPr>
              <p:cNvPr id="3" name="Content Placeholder 2">
                <a:extLst>
                  <a:ext uri="{FF2B5EF4-FFF2-40B4-BE49-F238E27FC236}">
                    <a16:creationId xmlns:a16="http://schemas.microsoft.com/office/drawing/2014/main" id="{2EB3811D-62A4-47BB-966A-52DE05514BC3}"/>
                  </a:ext>
                </a:extLst>
              </p:cNvPr>
              <p:cNvSpPr>
                <a:spLocks noGrp="1" noRot="1" noChangeAspect="1" noMove="1" noResize="1" noEditPoints="1" noAdjustHandles="1" noChangeArrowheads="1" noChangeShapeType="1" noTextEdit="1"/>
              </p:cNvSpPr>
              <p:nvPr>
                <p:ph idx="1"/>
              </p:nvPr>
            </p:nvSpPr>
            <p:spPr>
              <a:xfrm>
                <a:off x="913795" y="2076450"/>
                <a:ext cx="10353762" cy="3714749"/>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754094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a:extLst>
              <a:ext uri="{FF2B5EF4-FFF2-40B4-BE49-F238E27FC236}">
                <a16:creationId xmlns:a16="http://schemas.microsoft.com/office/drawing/2014/main" id="{F9ED8B1E-30B6-4FCB-8EC0-BB05E88A62B9}"/>
              </a:ext>
            </a:extLst>
          </p:cNvPr>
          <p:cNvSpPr/>
          <p:nvPr/>
        </p:nvSpPr>
        <p:spPr>
          <a:xfrm>
            <a:off x="6790758" y="1990139"/>
            <a:ext cx="4887834" cy="244056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C86C891-34E5-44A8-AD4E-3725C7C293A7}"/>
              </a:ext>
            </a:extLst>
          </p:cNvPr>
          <p:cNvSpPr/>
          <p:nvPr/>
        </p:nvSpPr>
        <p:spPr>
          <a:xfrm>
            <a:off x="343759" y="1990139"/>
            <a:ext cx="4887834" cy="244056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48F50-342E-4391-9084-A8924CFCE0CB}"/>
              </a:ext>
            </a:extLst>
          </p:cNvPr>
          <p:cNvSpPr>
            <a:spLocks noGrp="1"/>
          </p:cNvSpPr>
          <p:nvPr>
            <p:ph type="title"/>
          </p:nvPr>
        </p:nvSpPr>
        <p:spPr>
          <a:xfrm>
            <a:off x="913795" y="609600"/>
            <a:ext cx="10353762" cy="1257300"/>
          </a:xfrm>
        </p:spPr>
        <p:txBody>
          <a:bodyPr>
            <a:normAutofit fontScale="90000"/>
          </a:bodyPr>
          <a:lstStyle/>
          <a:p>
            <a:r>
              <a:rPr lang="en-US" dirty="0"/>
              <a:t>Key Assumptions can be Easily Violated</a:t>
            </a:r>
            <a:br>
              <a:rPr lang="en-US" dirty="0"/>
            </a:br>
            <a:r>
              <a:rPr lang="en-US" sz="4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I</a:t>
            </a:r>
            <a:r>
              <a:rPr kumimoji="0" lang="en-US" sz="4000" b="0"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nvestment</a:t>
            </a:r>
            <a:r>
              <a:rPr kumimoji="0" lang="en-US" sz="4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policies are dynamic and change</a:t>
            </a:r>
            <a:endParaRPr lang="en-US" dirty="0"/>
          </a:p>
        </p:txBody>
      </p:sp>
      <p:cxnSp>
        <p:nvCxnSpPr>
          <p:cNvPr id="38" name="Straight Arrow Connector 37">
            <a:extLst>
              <a:ext uri="{FF2B5EF4-FFF2-40B4-BE49-F238E27FC236}">
                <a16:creationId xmlns:a16="http://schemas.microsoft.com/office/drawing/2014/main" id="{66BEF82B-55E8-48D0-9114-70EE95823BDD}"/>
              </a:ext>
            </a:extLst>
          </p:cNvPr>
          <p:cNvCxnSpPr>
            <a:cxnSpLocks/>
            <a:stCxn id="41" idx="5"/>
            <a:endCxn id="40" idx="1"/>
          </p:cNvCxnSpPr>
          <p:nvPr/>
        </p:nvCxnSpPr>
        <p:spPr>
          <a:xfrm>
            <a:off x="8494838" y="3083094"/>
            <a:ext cx="437590" cy="6786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8251C819-6A8F-4F2A-9672-2A85E0FFCE53}"/>
                  </a:ext>
                </a:extLst>
              </p:cNvPr>
              <p:cNvSpPr/>
              <p:nvPr/>
            </p:nvSpPr>
            <p:spPr>
              <a:xfrm>
                <a:off x="8824013" y="3655024"/>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𝑺</m:t>
                      </m:r>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40" name="Oval 39">
                <a:extLst>
                  <a:ext uri="{FF2B5EF4-FFF2-40B4-BE49-F238E27FC236}">
                    <a16:creationId xmlns:a16="http://schemas.microsoft.com/office/drawing/2014/main" id="{8251C819-6A8F-4F2A-9672-2A85E0FFCE53}"/>
                  </a:ext>
                </a:extLst>
              </p:cNvPr>
              <p:cNvSpPr>
                <a:spLocks noRot="1" noChangeAspect="1" noMove="1" noResize="1" noEditPoints="1" noAdjustHandles="1" noChangeArrowheads="1" noChangeShapeType="1" noTextEdit="1"/>
              </p:cNvSpPr>
              <p:nvPr/>
            </p:nvSpPr>
            <p:spPr>
              <a:xfrm>
                <a:off x="8824013" y="3655024"/>
                <a:ext cx="740301" cy="728573"/>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C90E424D-AE59-4EFA-A7E1-8D79E17D29FD}"/>
                  </a:ext>
                </a:extLst>
              </p:cNvPr>
              <p:cNvSpPr/>
              <p:nvPr/>
            </p:nvSpPr>
            <p:spPr>
              <a:xfrm>
                <a:off x="7862952" y="2461218"/>
                <a:ext cx="740301"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Sup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𝑻</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up>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𝒏𝒆𝒘</m:t>
                          </m:r>
                        </m:sup>
                      </m:sSubSup>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41" name="Oval 40">
                <a:extLst>
                  <a:ext uri="{FF2B5EF4-FFF2-40B4-BE49-F238E27FC236}">
                    <a16:creationId xmlns:a16="http://schemas.microsoft.com/office/drawing/2014/main" id="{C90E424D-AE59-4EFA-A7E1-8D79E17D29FD}"/>
                  </a:ext>
                </a:extLst>
              </p:cNvPr>
              <p:cNvSpPr>
                <a:spLocks noRot="1" noChangeAspect="1" noMove="1" noResize="1" noEditPoints="1" noAdjustHandles="1" noChangeArrowheads="1" noChangeShapeType="1" noTextEdit="1"/>
              </p:cNvSpPr>
              <p:nvPr/>
            </p:nvSpPr>
            <p:spPr>
              <a:xfrm>
                <a:off x="7862952" y="2461218"/>
                <a:ext cx="740301" cy="728573"/>
              </a:xfrm>
              <a:prstGeom prst="ellipse">
                <a:avLst/>
              </a:prstGeom>
              <a:blipFill>
                <a:blip r:embed="rId3"/>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6F0AE565-C7A0-424B-A682-95312485FF12}"/>
              </a:ext>
            </a:extLst>
          </p:cNvPr>
          <p:cNvCxnSpPr>
            <a:cxnSpLocks/>
            <a:stCxn id="48" idx="5"/>
            <a:endCxn id="47" idx="1"/>
          </p:cNvCxnSpPr>
          <p:nvPr/>
        </p:nvCxnSpPr>
        <p:spPr>
          <a:xfrm>
            <a:off x="1197957" y="3033810"/>
            <a:ext cx="437590" cy="6786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Oval 46">
                <a:extLst>
                  <a:ext uri="{FF2B5EF4-FFF2-40B4-BE49-F238E27FC236}">
                    <a16:creationId xmlns:a16="http://schemas.microsoft.com/office/drawing/2014/main" id="{2A805834-2F23-4FB4-BF5B-7206DA2DBDCE}"/>
                  </a:ext>
                </a:extLst>
              </p:cNvPr>
              <p:cNvSpPr/>
              <p:nvPr/>
            </p:nvSpPr>
            <p:spPr>
              <a:xfrm>
                <a:off x="1527132" y="3605740"/>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𝑺</m:t>
                      </m:r>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47" name="Oval 46">
                <a:extLst>
                  <a:ext uri="{FF2B5EF4-FFF2-40B4-BE49-F238E27FC236}">
                    <a16:creationId xmlns:a16="http://schemas.microsoft.com/office/drawing/2014/main" id="{2A805834-2F23-4FB4-BF5B-7206DA2DBDCE}"/>
                  </a:ext>
                </a:extLst>
              </p:cNvPr>
              <p:cNvSpPr>
                <a:spLocks noRot="1" noChangeAspect="1" noMove="1" noResize="1" noEditPoints="1" noAdjustHandles="1" noChangeArrowheads="1" noChangeShapeType="1" noTextEdit="1"/>
              </p:cNvSpPr>
              <p:nvPr/>
            </p:nvSpPr>
            <p:spPr>
              <a:xfrm>
                <a:off x="1527132" y="3605740"/>
                <a:ext cx="740301" cy="728573"/>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E5912358-96B7-4909-9671-A33045286ED5}"/>
                  </a:ext>
                </a:extLst>
              </p:cNvPr>
              <p:cNvSpPr/>
              <p:nvPr/>
            </p:nvSpPr>
            <p:spPr>
              <a:xfrm>
                <a:off x="566071" y="2411934"/>
                <a:ext cx="740301"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𝑻</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48" name="Oval 47">
                <a:extLst>
                  <a:ext uri="{FF2B5EF4-FFF2-40B4-BE49-F238E27FC236}">
                    <a16:creationId xmlns:a16="http://schemas.microsoft.com/office/drawing/2014/main" id="{E5912358-96B7-4909-9671-A33045286ED5}"/>
                  </a:ext>
                </a:extLst>
              </p:cNvPr>
              <p:cNvSpPr>
                <a:spLocks noRot="1" noChangeAspect="1" noMove="1" noResize="1" noEditPoints="1" noAdjustHandles="1" noChangeArrowheads="1" noChangeShapeType="1" noTextEdit="1"/>
              </p:cNvSpPr>
              <p:nvPr/>
            </p:nvSpPr>
            <p:spPr>
              <a:xfrm>
                <a:off x="566071" y="2411934"/>
                <a:ext cx="740301" cy="728573"/>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3251BFCD-23F9-48C0-B96A-8971BF2B892A}"/>
                  </a:ext>
                </a:extLst>
              </p:cNvPr>
              <p:cNvSpPr/>
              <p:nvPr/>
            </p:nvSpPr>
            <p:spPr>
              <a:xfrm>
                <a:off x="3826598" y="3652851"/>
                <a:ext cx="740301" cy="72857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𝒀</m:t>
                      </m:r>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49" name="Oval 48">
                <a:extLst>
                  <a:ext uri="{FF2B5EF4-FFF2-40B4-BE49-F238E27FC236}">
                    <a16:creationId xmlns:a16="http://schemas.microsoft.com/office/drawing/2014/main" id="{3251BFCD-23F9-48C0-B96A-8971BF2B892A}"/>
                  </a:ext>
                </a:extLst>
              </p:cNvPr>
              <p:cNvSpPr>
                <a:spLocks noRot="1" noChangeAspect="1" noMove="1" noResize="1" noEditPoints="1" noAdjustHandles="1" noChangeArrowheads="1" noChangeShapeType="1" noTextEdit="1"/>
              </p:cNvSpPr>
              <p:nvPr/>
            </p:nvSpPr>
            <p:spPr>
              <a:xfrm>
                <a:off x="3826598" y="3652851"/>
                <a:ext cx="740301" cy="728573"/>
              </a:xfrm>
              <a:prstGeom prst="ellipse">
                <a:avLst/>
              </a:prstGeom>
              <a:blipFill>
                <a:blip r:embed="rId7"/>
                <a:stretch>
                  <a:fillRect/>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309578C8-55AF-401E-8A9E-4B0A24A36D06}"/>
              </a:ext>
            </a:extLst>
          </p:cNvPr>
          <p:cNvCxnSpPr>
            <a:cxnSpLocks/>
            <a:stCxn id="47" idx="6"/>
          </p:cNvCxnSpPr>
          <p:nvPr/>
        </p:nvCxnSpPr>
        <p:spPr>
          <a:xfrm>
            <a:off x="2267433" y="3970027"/>
            <a:ext cx="157229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2E883F9D-8903-433B-AA55-4F1BC5063439}"/>
                  </a:ext>
                </a:extLst>
              </p:cNvPr>
              <p:cNvSpPr/>
              <p:nvPr/>
            </p:nvSpPr>
            <p:spPr>
              <a:xfrm>
                <a:off x="2772095" y="2411934"/>
                <a:ext cx="740301"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𝑻</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𝟐</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51" name="Oval 50">
                <a:extLst>
                  <a:ext uri="{FF2B5EF4-FFF2-40B4-BE49-F238E27FC236}">
                    <a16:creationId xmlns:a16="http://schemas.microsoft.com/office/drawing/2014/main" id="{2E883F9D-8903-433B-AA55-4F1BC5063439}"/>
                  </a:ext>
                </a:extLst>
              </p:cNvPr>
              <p:cNvSpPr>
                <a:spLocks noRot="1" noChangeAspect="1" noMove="1" noResize="1" noEditPoints="1" noAdjustHandles="1" noChangeArrowheads="1" noChangeShapeType="1" noTextEdit="1"/>
              </p:cNvSpPr>
              <p:nvPr/>
            </p:nvSpPr>
            <p:spPr>
              <a:xfrm>
                <a:off x="2772095" y="2411934"/>
                <a:ext cx="740301" cy="728573"/>
              </a:xfrm>
              <a:prstGeom prst="ellipse">
                <a:avLst/>
              </a:prstGeom>
              <a:blipFill>
                <a:blip r:embed="rId8"/>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CA8E48EB-CF0C-4964-B513-81430EFFA188}"/>
              </a:ext>
            </a:extLst>
          </p:cNvPr>
          <p:cNvCxnSpPr>
            <a:cxnSpLocks/>
            <a:stCxn id="47" idx="7"/>
            <a:endCxn id="51" idx="3"/>
          </p:cNvCxnSpPr>
          <p:nvPr/>
        </p:nvCxnSpPr>
        <p:spPr>
          <a:xfrm flipV="1">
            <a:off x="2159018" y="3033810"/>
            <a:ext cx="721492" cy="6786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99B155F-229C-4570-B71A-743C2A87C24A}"/>
              </a:ext>
            </a:extLst>
          </p:cNvPr>
          <p:cNvCxnSpPr>
            <a:cxnSpLocks/>
            <a:stCxn id="48" idx="6"/>
            <a:endCxn id="51" idx="2"/>
          </p:cNvCxnSpPr>
          <p:nvPr/>
        </p:nvCxnSpPr>
        <p:spPr>
          <a:xfrm>
            <a:off x="1306372" y="2776221"/>
            <a:ext cx="146572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DE6ED04-B496-4462-A973-6F87EE51412C}"/>
              </a:ext>
            </a:extLst>
          </p:cNvPr>
          <p:cNvCxnSpPr>
            <a:cxnSpLocks/>
            <a:stCxn id="51" idx="5"/>
            <a:endCxn id="49" idx="1"/>
          </p:cNvCxnSpPr>
          <p:nvPr/>
        </p:nvCxnSpPr>
        <p:spPr>
          <a:xfrm>
            <a:off x="3403981" y="3033810"/>
            <a:ext cx="531032" cy="72573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867A17F-C697-4266-9481-BE46849DB2E9}"/>
              </a:ext>
            </a:extLst>
          </p:cNvPr>
          <p:cNvSpPr txBox="1"/>
          <p:nvPr/>
        </p:nvSpPr>
        <p:spPr>
          <a:xfrm>
            <a:off x="448869" y="4760168"/>
            <a:ext cx="6289077" cy="1597360"/>
          </a:xfrm>
          <a:prstGeom prst="rect">
            <a:avLst/>
          </a:prstGeom>
          <a:noFill/>
        </p:spPr>
        <p:txBody>
          <a:bodyPr wrap="square">
            <a:spAutoFit/>
          </a:bodyPr>
          <a:lstStyle/>
          <a:p>
            <a:pPr marL="262800" indent="-270000" defTabSz="457200">
              <a:spcBef>
                <a:spcPct val="20000"/>
              </a:spcBef>
              <a:spcAft>
                <a:spcPts val="600"/>
              </a:spcAft>
              <a:buClr>
                <a:srgbClr val="DADADA"/>
              </a:buClr>
              <a:buSzPct val="70000"/>
              <a:buFont typeface="Wingdings 2" charset="2"/>
              <a:buChar char=""/>
              <a:defRPr/>
            </a:pPr>
            <a:r>
              <a:rPr lang="en-US"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W</a:t>
            </a:r>
            <a:r>
              <a:rPr kumimoji="0" lang="en-US"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e deployed </a:t>
            </a:r>
            <a:r>
              <a:rPr kumimoji="0" lang="en-US" b="0" i="0" u="none" strike="noStrike" kern="1200" cap="none" spc="0" normalizeH="0" baseline="0" noProof="0" dirty="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uLnTx/>
                <a:uFillTx/>
                <a:latin typeface="Calisto MT" panose="02040603050505030304"/>
                <a:ea typeface="+mn-ea"/>
                <a:cs typeface="+mn-cs"/>
              </a:rPr>
              <a:t>older/deprecated investments</a:t>
            </a:r>
          </a:p>
          <a:p>
            <a:pPr marL="262800" indent="-270000" defTabSz="457200">
              <a:spcBef>
                <a:spcPct val="20000"/>
              </a:spcBef>
              <a:spcAft>
                <a:spcPts val="600"/>
              </a:spcAft>
              <a:buClr>
                <a:srgbClr val="DADADA"/>
              </a:buClr>
              <a:buSzPct val="70000"/>
              <a:buFont typeface="Wingdings 2" charset="2"/>
              <a:buChar char=""/>
              <a:defRPr/>
            </a:pPr>
            <a:r>
              <a:rPr kumimoji="0" lang="en-US"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In a potentially long-term </a:t>
            </a:r>
            <a:r>
              <a:rPr kumimoji="0" lang="en-US" b="0" i="0" u="none" strike="noStrike" kern="1200" cap="none" spc="0" normalizeH="0" baseline="0" noProof="0" dirty="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uLnTx/>
                <a:uFillTx/>
                <a:latin typeface="Calisto MT" panose="02040603050505030304"/>
                <a:ea typeface="+mn-ea"/>
                <a:cs typeface="+mn-cs"/>
              </a:rPr>
              <a:t>highly auto-correlated</a:t>
            </a:r>
            <a:r>
              <a:rPr kumimoji="0" lang="en-US"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manner</a:t>
            </a:r>
          </a:p>
          <a:p>
            <a:pPr marL="262800" indent="-270000" defTabSz="457200">
              <a:spcBef>
                <a:spcPct val="20000"/>
              </a:spcBef>
              <a:spcAft>
                <a:spcPts val="600"/>
              </a:spcAft>
              <a:buClr>
                <a:srgbClr val="DADADA"/>
              </a:buClr>
              <a:buSzPct val="70000"/>
              <a:buFont typeface="Wingdings 2" charset="2"/>
              <a:buChar char=""/>
              <a:defRPr/>
            </a:pPr>
            <a:r>
              <a:rPr kumimoji="0" lang="en-US"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Investments are potentially </a:t>
            </a:r>
            <a:r>
              <a:rPr kumimoji="0" lang="en-US" b="0" i="0" u="none" strike="noStrike" kern="1200" cap="none" spc="0" normalizeH="0" baseline="0" noProof="0" dirty="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uLnTx/>
                <a:uFillTx/>
                <a:latin typeface="Calisto MT" panose="02040603050505030304"/>
                <a:ea typeface="+mn-ea"/>
                <a:cs typeface="+mn-cs"/>
              </a:rPr>
              <a:t>adaptive</a:t>
            </a:r>
            <a:endParaRPr kumimoji="0" lang="en-US"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pPr marL="262800" indent="-270000" defTabSz="457200">
              <a:spcBef>
                <a:spcPct val="20000"/>
              </a:spcBef>
              <a:spcAft>
                <a:spcPts val="600"/>
              </a:spcAft>
              <a:buClr>
                <a:srgbClr val="DADADA"/>
              </a:buClr>
              <a:buSzPct val="70000"/>
              <a:buFont typeface="Wingdings 2" charset="2"/>
              <a:buChar char=""/>
              <a:defRPr/>
            </a:pPr>
            <a:r>
              <a:rPr kumimoji="0" lang="en-US"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Investment </a:t>
            </a:r>
            <a:r>
              <a:rPr kumimoji="0" lang="en-US" b="0" i="0" u="none" strike="noStrike" kern="1200" cap="none" spc="0" normalizeH="0" baseline="0" noProof="0" dirty="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uLnTx/>
                <a:uFillTx/>
                <a:latin typeface="Calisto MT" panose="02040603050505030304"/>
                <a:ea typeface="+mn-ea"/>
                <a:cs typeface="+mn-cs"/>
              </a:rPr>
              <a:t>policies change</a:t>
            </a:r>
            <a:endParaRPr lang="en-US" dirty="0"/>
          </a:p>
        </p:txBody>
      </p:sp>
      <p:cxnSp>
        <p:nvCxnSpPr>
          <p:cNvPr id="9" name="Straight Connector 8">
            <a:extLst>
              <a:ext uri="{FF2B5EF4-FFF2-40B4-BE49-F238E27FC236}">
                <a16:creationId xmlns:a16="http://schemas.microsoft.com/office/drawing/2014/main" id="{B852062B-1169-4248-8937-913D4D960E86}"/>
              </a:ext>
            </a:extLst>
          </p:cNvPr>
          <p:cNvCxnSpPr>
            <a:cxnSpLocks/>
          </p:cNvCxnSpPr>
          <p:nvPr/>
        </p:nvCxnSpPr>
        <p:spPr>
          <a:xfrm>
            <a:off x="6476427" y="2042064"/>
            <a:ext cx="0" cy="2339360"/>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Oval 2">
                <a:extLst>
                  <a:ext uri="{FF2B5EF4-FFF2-40B4-BE49-F238E27FC236}">
                    <a16:creationId xmlns:a16="http://schemas.microsoft.com/office/drawing/2014/main" id="{C150E377-44CF-4CDA-90DA-4050B7FFFB2A}"/>
                  </a:ext>
                </a:extLst>
              </p:cNvPr>
              <p:cNvSpPr/>
              <p:nvPr/>
            </p:nvSpPr>
            <p:spPr>
              <a:xfrm>
                <a:off x="10795209" y="3702135"/>
                <a:ext cx="740301" cy="728573"/>
              </a:xfrm>
              <a:prstGeom prst="ellipse">
                <a:avLst/>
              </a:prstGeom>
              <a:solidFill>
                <a:schemeClr val="tx2"/>
              </a:solidFill>
              <a:ln>
                <a:solidFill>
                  <a:schemeClr val="tx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dirty="0" smtClean="0">
                          <a:solidFill>
                            <a:schemeClr val="tx1">
                              <a:lumMod val="65000"/>
                            </a:schemeClr>
                          </a:solidFill>
                          <a:latin typeface="Cambria Math" panose="02040503050406030204" pitchFamily="18" charset="0"/>
                        </a:rPr>
                        <m:t>𝒀</m:t>
                      </m:r>
                    </m:oMath>
                  </m:oMathPara>
                </a14:m>
                <a:endParaRPr kumimoji="0" lang="en-US" sz="1802" b="1" i="0" u="none" strike="noStrike" kern="1200" cap="none" spc="0" normalizeH="0" baseline="0" noProof="0" dirty="0">
                  <a:ln>
                    <a:noFill/>
                  </a:ln>
                  <a:solidFill>
                    <a:schemeClr val="tx1">
                      <a:lumMod val="65000"/>
                    </a:schemeClr>
                  </a:solidFill>
                  <a:effectLst/>
                  <a:uLnTx/>
                  <a:uFillTx/>
                  <a:latin typeface="Calisto MT" panose="02040603050505030304"/>
                  <a:ea typeface="+mn-ea"/>
                  <a:cs typeface="+mn-cs"/>
                </a:endParaRPr>
              </a:p>
            </p:txBody>
          </p:sp>
        </mc:Choice>
        <mc:Fallback xmlns="">
          <p:sp>
            <p:nvSpPr>
              <p:cNvPr id="3" name="Oval 2">
                <a:extLst>
                  <a:ext uri="{FF2B5EF4-FFF2-40B4-BE49-F238E27FC236}">
                    <a16:creationId xmlns:a16="http://schemas.microsoft.com/office/drawing/2014/main" id="{C150E377-44CF-4CDA-90DA-4050B7FFFB2A}"/>
                  </a:ext>
                </a:extLst>
              </p:cNvPr>
              <p:cNvSpPr>
                <a:spLocks noRot="1" noChangeAspect="1" noMove="1" noResize="1" noEditPoints="1" noAdjustHandles="1" noChangeArrowheads="1" noChangeShapeType="1" noTextEdit="1"/>
              </p:cNvSpPr>
              <p:nvPr/>
            </p:nvSpPr>
            <p:spPr>
              <a:xfrm>
                <a:off x="10795209" y="3702135"/>
                <a:ext cx="740301" cy="728573"/>
              </a:xfrm>
              <a:prstGeom prst="ellipse">
                <a:avLst/>
              </a:prstGeom>
              <a:blipFill>
                <a:blip r:embed="rId9"/>
                <a:stretch>
                  <a:fillRect/>
                </a:stretch>
              </a:blipFill>
              <a:ln>
                <a:solidFill>
                  <a:schemeClr val="tx1">
                    <a:lumMod val="75000"/>
                  </a:schemeClr>
                </a:solid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15A8DF5A-E9E3-4CC7-ACE4-974616106467}"/>
              </a:ext>
            </a:extLst>
          </p:cNvPr>
          <p:cNvCxnSpPr>
            <a:cxnSpLocks/>
          </p:cNvCxnSpPr>
          <p:nvPr/>
        </p:nvCxnSpPr>
        <p:spPr>
          <a:xfrm>
            <a:off x="9581904" y="4017137"/>
            <a:ext cx="1200456" cy="2173"/>
          </a:xfrm>
          <a:prstGeom prst="straightConnector1">
            <a:avLst/>
          </a:prstGeom>
          <a:ln w="381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6043D92-9D4B-4E07-A4D9-43CD7C36A309}"/>
              </a:ext>
            </a:extLst>
          </p:cNvPr>
          <p:cNvSpPr txBox="1"/>
          <p:nvPr/>
        </p:nvSpPr>
        <p:spPr>
          <a:xfrm>
            <a:off x="1656590" y="1835400"/>
            <a:ext cx="2795177" cy="400110"/>
          </a:xfrm>
          <a:prstGeom prst="rect">
            <a:avLst/>
          </a:prstGeom>
          <a:noFill/>
        </p:spPr>
        <p:txBody>
          <a:bodyPr wrap="square">
            <a:spAutoFit/>
          </a:bodyPr>
          <a:lstStyle/>
          <a:p>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h</a:t>
            </a:r>
            <a:r>
              <a:rPr kumimoji="0" lang="en-US" sz="2000" b="0"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istorical</a:t>
            </a: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/long-term (O)</a:t>
            </a:r>
            <a:endParaRPr lang="en-US" dirty="0"/>
          </a:p>
        </p:txBody>
      </p:sp>
      <p:sp>
        <p:nvSpPr>
          <p:cNvPr id="6" name="TextBox 5">
            <a:extLst>
              <a:ext uri="{FF2B5EF4-FFF2-40B4-BE49-F238E27FC236}">
                <a16:creationId xmlns:a16="http://schemas.microsoft.com/office/drawing/2014/main" id="{4A1DA95E-3C03-4D1C-BD33-8D63BE1716B2}"/>
              </a:ext>
            </a:extLst>
          </p:cNvPr>
          <p:cNvSpPr txBox="1"/>
          <p:nvPr/>
        </p:nvSpPr>
        <p:spPr>
          <a:xfrm>
            <a:off x="8371544" y="1835400"/>
            <a:ext cx="2795177" cy="400110"/>
          </a:xfrm>
          <a:prstGeom prst="rect">
            <a:avLst/>
          </a:prstGeom>
          <a:noFill/>
        </p:spPr>
        <p:txBody>
          <a:bodyPr wrap="square">
            <a:spAutoFit/>
          </a:bodyPr>
          <a:lstStyle/>
          <a:p>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recent</a:t>
            </a: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/short-term (E)</a:t>
            </a:r>
            <a:endParaRPr lang="en-US" dirty="0"/>
          </a:p>
        </p:txBody>
      </p:sp>
    </p:spTree>
    <p:extLst>
      <p:ext uri="{BB962C8B-B14F-4D97-AF65-F5344CB8AC3E}">
        <p14:creationId xmlns:p14="http://schemas.microsoft.com/office/powerpoint/2010/main" val="12999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AA79E1F-534A-9744-0258-EBC611D247A9}"/>
              </a:ext>
            </a:extLst>
          </p:cNvPr>
          <p:cNvGraphicFramePr/>
          <p:nvPr>
            <p:extLst>
              <p:ext uri="{D42A27DB-BD31-4B8C-83A1-F6EECF244321}">
                <p14:modId xmlns:p14="http://schemas.microsoft.com/office/powerpoint/2010/main" val="3291764803"/>
              </p:ext>
            </p:extLst>
          </p:nvPr>
        </p:nvGraphicFramePr>
        <p:xfrm>
          <a:off x="1749465"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Rounded Corners 5">
            <a:extLst>
              <a:ext uri="{FF2B5EF4-FFF2-40B4-BE49-F238E27FC236}">
                <a16:creationId xmlns:a16="http://schemas.microsoft.com/office/drawing/2014/main" id="{C117A608-8551-0F0E-D4B7-88381AFDDCEF}"/>
              </a:ext>
            </a:extLst>
          </p:cNvPr>
          <p:cNvSpPr/>
          <p:nvPr/>
        </p:nvSpPr>
        <p:spPr>
          <a:xfrm>
            <a:off x="1656725" y="611404"/>
            <a:ext cx="8442924" cy="1455465"/>
          </a:xfrm>
          <a:prstGeom prst="round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1FA505B-1246-799C-9CC9-699B01A16761}"/>
              </a:ext>
            </a:extLst>
          </p:cNvPr>
          <p:cNvSpPr txBox="1"/>
          <p:nvPr/>
        </p:nvSpPr>
        <p:spPr>
          <a:xfrm>
            <a:off x="1598941" y="152875"/>
            <a:ext cx="3875637" cy="369332"/>
          </a:xfrm>
          <a:prstGeom prst="rect">
            <a:avLst/>
          </a:prstGeom>
          <a:noFill/>
        </p:spPr>
        <p:txBody>
          <a:bodyPr wrap="square">
            <a:spAutoFit/>
          </a:bodyPr>
          <a:lstStyle/>
          <a:p>
            <a:pPr lvl="0"/>
            <a:r>
              <a:rPr lang="en-US" dirty="0"/>
              <a:t>Causal Identification</a:t>
            </a:r>
            <a:endParaRPr lang="en-US" sz="1800" dirty="0"/>
          </a:p>
        </p:txBody>
      </p:sp>
      <p:sp>
        <p:nvSpPr>
          <p:cNvPr id="15" name="TextBox 14">
            <a:extLst>
              <a:ext uri="{FF2B5EF4-FFF2-40B4-BE49-F238E27FC236}">
                <a16:creationId xmlns:a16="http://schemas.microsoft.com/office/drawing/2014/main" id="{B5A4F416-DC48-6BA3-2C72-05EA95264DE8}"/>
              </a:ext>
            </a:extLst>
          </p:cNvPr>
          <p:cNvSpPr txBox="1"/>
          <p:nvPr/>
        </p:nvSpPr>
        <p:spPr>
          <a:xfrm>
            <a:off x="10163370" y="2828834"/>
            <a:ext cx="1699585" cy="1200329"/>
          </a:xfrm>
          <a:prstGeom prst="rect">
            <a:avLst/>
          </a:prstGeom>
          <a:noFill/>
        </p:spPr>
        <p:txBody>
          <a:bodyPr wrap="square">
            <a:spAutoFit/>
          </a:bodyPr>
          <a:lstStyle/>
          <a:p>
            <a:pPr lvl="0"/>
            <a:r>
              <a:rPr lang="en-US" dirty="0"/>
              <a:t>Estimation and Inference on Causal Parameters</a:t>
            </a:r>
            <a:endParaRPr lang="en-US" sz="1800" dirty="0"/>
          </a:p>
        </p:txBody>
      </p:sp>
      <p:sp>
        <p:nvSpPr>
          <p:cNvPr id="16" name="TextBox 15">
            <a:extLst>
              <a:ext uri="{FF2B5EF4-FFF2-40B4-BE49-F238E27FC236}">
                <a16:creationId xmlns:a16="http://schemas.microsoft.com/office/drawing/2014/main" id="{6ACC7B35-DE2C-1EF0-AA23-1F8D858A56C2}"/>
              </a:ext>
            </a:extLst>
          </p:cNvPr>
          <p:cNvSpPr txBox="1"/>
          <p:nvPr/>
        </p:nvSpPr>
        <p:spPr>
          <a:xfrm>
            <a:off x="-92521" y="4855343"/>
            <a:ext cx="1619802" cy="1200329"/>
          </a:xfrm>
          <a:prstGeom prst="rect">
            <a:avLst/>
          </a:prstGeom>
          <a:noFill/>
        </p:spPr>
        <p:txBody>
          <a:bodyPr wrap="square">
            <a:spAutoFit/>
          </a:bodyPr>
          <a:lstStyle/>
          <a:p>
            <a:pPr lvl="0" algn="r"/>
            <a:r>
              <a:rPr lang="en-US" dirty="0"/>
              <a:t>Estimation and Inference on Causal Functions</a:t>
            </a:r>
            <a:endParaRPr lang="en-US" sz="1800" dirty="0"/>
          </a:p>
        </p:txBody>
      </p:sp>
      <p:sp>
        <p:nvSpPr>
          <p:cNvPr id="18" name="Rectangle: Rounded Corners 17">
            <a:extLst>
              <a:ext uri="{FF2B5EF4-FFF2-40B4-BE49-F238E27FC236}">
                <a16:creationId xmlns:a16="http://schemas.microsoft.com/office/drawing/2014/main" id="{E845016A-EA00-FC24-ECDB-6A59C1901FD7}"/>
              </a:ext>
            </a:extLst>
          </p:cNvPr>
          <p:cNvSpPr/>
          <p:nvPr/>
        </p:nvSpPr>
        <p:spPr>
          <a:xfrm rot="10800000">
            <a:off x="1688722" y="4715536"/>
            <a:ext cx="8374219" cy="1655769"/>
          </a:xfrm>
          <a:prstGeom prst="roundRect">
            <a:avLst/>
          </a:prstGeom>
          <a:noFill/>
          <a:ln w="57150">
            <a:solidFill>
              <a:srgbClr val="ED4F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2D91B75-96B7-D803-7083-4D4B08D219C5}"/>
              </a:ext>
            </a:extLst>
          </p:cNvPr>
          <p:cNvSpPr/>
          <p:nvPr/>
        </p:nvSpPr>
        <p:spPr>
          <a:xfrm rot="10800000">
            <a:off x="1688724" y="2668781"/>
            <a:ext cx="8374220" cy="1499027"/>
          </a:xfrm>
          <a:prstGeom prst="roundRect">
            <a:avLst/>
          </a:prstGeom>
          <a:noFill/>
          <a:ln w="57150">
            <a:solidFill>
              <a:srgbClr val="92C9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626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48F50-342E-4391-9084-A8924CFCE0CB}"/>
              </a:ext>
            </a:extLst>
          </p:cNvPr>
          <p:cNvSpPr>
            <a:spLocks noGrp="1"/>
          </p:cNvSpPr>
          <p:nvPr>
            <p:ph type="title"/>
          </p:nvPr>
        </p:nvSpPr>
        <p:spPr>
          <a:xfrm>
            <a:off x="919119" y="649074"/>
            <a:ext cx="10353762" cy="1257300"/>
          </a:xfrm>
        </p:spPr>
        <p:txBody>
          <a:bodyPr>
            <a:normAutofit/>
          </a:bodyPr>
          <a:lstStyle/>
          <a:p>
            <a:r>
              <a:rPr lang="en-US" dirty="0"/>
              <a:t>Beyond Two Periods</a:t>
            </a:r>
          </a:p>
        </p:txBody>
      </p:sp>
      <p:cxnSp>
        <p:nvCxnSpPr>
          <p:cNvPr id="70" name="Straight Arrow Connector 69">
            <a:extLst>
              <a:ext uri="{FF2B5EF4-FFF2-40B4-BE49-F238E27FC236}">
                <a16:creationId xmlns:a16="http://schemas.microsoft.com/office/drawing/2014/main" id="{9787EEAF-5D75-428F-A7BD-9CEADBF50555}"/>
              </a:ext>
            </a:extLst>
          </p:cNvPr>
          <p:cNvCxnSpPr>
            <a:cxnSpLocks/>
            <a:stCxn id="74" idx="5"/>
            <a:endCxn id="72" idx="1"/>
          </p:cNvCxnSpPr>
          <p:nvPr/>
        </p:nvCxnSpPr>
        <p:spPr>
          <a:xfrm>
            <a:off x="9090730" y="3033810"/>
            <a:ext cx="437590" cy="6786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62CADE1F-AD1B-40A4-A2E3-1769CBF9A3A6}"/>
                  </a:ext>
                </a:extLst>
              </p:cNvPr>
              <p:cNvSpPr/>
              <p:nvPr/>
            </p:nvSpPr>
            <p:spPr>
              <a:xfrm>
                <a:off x="9419905" y="3605740"/>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𝑺</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72" name="Oval 71">
                <a:extLst>
                  <a:ext uri="{FF2B5EF4-FFF2-40B4-BE49-F238E27FC236}">
                    <a16:creationId xmlns:a16="http://schemas.microsoft.com/office/drawing/2014/main" id="{62CADE1F-AD1B-40A4-A2E3-1769CBF9A3A6}"/>
                  </a:ext>
                </a:extLst>
              </p:cNvPr>
              <p:cNvSpPr>
                <a:spLocks noRot="1" noChangeAspect="1" noMove="1" noResize="1" noEditPoints="1" noAdjustHandles="1" noChangeArrowheads="1" noChangeShapeType="1" noTextEdit="1"/>
              </p:cNvSpPr>
              <p:nvPr/>
            </p:nvSpPr>
            <p:spPr>
              <a:xfrm>
                <a:off x="9419905" y="3605740"/>
                <a:ext cx="740301" cy="728573"/>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Oval 73">
                <a:extLst>
                  <a:ext uri="{FF2B5EF4-FFF2-40B4-BE49-F238E27FC236}">
                    <a16:creationId xmlns:a16="http://schemas.microsoft.com/office/drawing/2014/main" id="{DF90AEF1-EC5D-41DB-A269-62B630353660}"/>
                  </a:ext>
                </a:extLst>
              </p:cNvPr>
              <p:cNvSpPr/>
              <p:nvPr/>
            </p:nvSpPr>
            <p:spPr>
              <a:xfrm>
                <a:off x="8458844" y="2411934"/>
                <a:ext cx="740301"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Sup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𝑻</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up>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𝒏𝒆𝒘</m:t>
                          </m:r>
                        </m:sup>
                      </m:sSubSup>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74" name="Oval 73">
                <a:extLst>
                  <a:ext uri="{FF2B5EF4-FFF2-40B4-BE49-F238E27FC236}">
                    <a16:creationId xmlns:a16="http://schemas.microsoft.com/office/drawing/2014/main" id="{DF90AEF1-EC5D-41DB-A269-62B630353660}"/>
                  </a:ext>
                </a:extLst>
              </p:cNvPr>
              <p:cNvSpPr>
                <a:spLocks noRot="1" noChangeAspect="1" noMove="1" noResize="1" noEditPoints="1" noAdjustHandles="1" noChangeArrowheads="1" noChangeShapeType="1" noTextEdit="1"/>
              </p:cNvSpPr>
              <p:nvPr/>
            </p:nvSpPr>
            <p:spPr>
              <a:xfrm>
                <a:off x="8458844" y="2411934"/>
                <a:ext cx="740301" cy="728573"/>
              </a:xfrm>
              <a:prstGeom prst="ellipse">
                <a:avLst/>
              </a:prstGeom>
              <a:blipFill>
                <a:blip r:embed="rId3"/>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417AB4FE-25E4-419E-88E5-69E8242D5DA1}"/>
              </a:ext>
            </a:extLst>
          </p:cNvPr>
          <p:cNvCxnSpPr>
            <a:cxnSpLocks/>
            <a:stCxn id="31" idx="5"/>
            <a:endCxn id="30" idx="1"/>
          </p:cNvCxnSpPr>
          <p:nvPr/>
        </p:nvCxnSpPr>
        <p:spPr>
          <a:xfrm>
            <a:off x="803189" y="3033810"/>
            <a:ext cx="217590" cy="6786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CB16EF92-CABB-4B78-B572-3CB0A13D76FB}"/>
                  </a:ext>
                </a:extLst>
              </p:cNvPr>
              <p:cNvSpPr/>
              <p:nvPr/>
            </p:nvSpPr>
            <p:spPr>
              <a:xfrm>
                <a:off x="912364" y="3605740"/>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𝑺</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30" name="Oval 29">
                <a:extLst>
                  <a:ext uri="{FF2B5EF4-FFF2-40B4-BE49-F238E27FC236}">
                    <a16:creationId xmlns:a16="http://schemas.microsoft.com/office/drawing/2014/main" id="{CB16EF92-CABB-4B78-B572-3CB0A13D76FB}"/>
                  </a:ext>
                </a:extLst>
              </p:cNvPr>
              <p:cNvSpPr>
                <a:spLocks noRot="1" noChangeAspect="1" noMove="1" noResize="1" noEditPoints="1" noAdjustHandles="1" noChangeArrowheads="1" noChangeShapeType="1" noTextEdit="1"/>
              </p:cNvSpPr>
              <p:nvPr/>
            </p:nvSpPr>
            <p:spPr>
              <a:xfrm>
                <a:off x="912364" y="3605740"/>
                <a:ext cx="740301" cy="72857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D23AC07E-41D9-4CEE-9D51-02E1293FE02B}"/>
                  </a:ext>
                </a:extLst>
              </p:cNvPr>
              <p:cNvSpPr/>
              <p:nvPr/>
            </p:nvSpPr>
            <p:spPr>
              <a:xfrm>
                <a:off x="171303" y="2411934"/>
                <a:ext cx="740301"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𝑻</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31" name="Oval 30">
                <a:extLst>
                  <a:ext uri="{FF2B5EF4-FFF2-40B4-BE49-F238E27FC236}">
                    <a16:creationId xmlns:a16="http://schemas.microsoft.com/office/drawing/2014/main" id="{D23AC07E-41D9-4CEE-9D51-02E1293FE02B}"/>
                  </a:ext>
                </a:extLst>
              </p:cNvPr>
              <p:cNvSpPr>
                <a:spLocks noRot="1" noChangeAspect="1" noMove="1" noResize="1" noEditPoints="1" noAdjustHandles="1" noChangeArrowheads="1" noChangeShapeType="1" noTextEdit="1"/>
              </p:cNvSpPr>
              <p:nvPr/>
            </p:nvSpPr>
            <p:spPr>
              <a:xfrm>
                <a:off x="171303" y="2411934"/>
                <a:ext cx="740301" cy="728573"/>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5760533-72AD-48C3-94CF-85788E86EFF2}"/>
                  </a:ext>
                </a:extLst>
              </p:cNvPr>
              <p:cNvSpPr/>
              <p:nvPr/>
            </p:nvSpPr>
            <p:spPr>
              <a:xfrm>
                <a:off x="4083888" y="3599247"/>
                <a:ext cx="740301" cy="72857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𝒀</m:t>
                      </m:r>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32" name="Oval 31">
                <a:extLst>
                  <a:ext uri="{FF2B5EF4-FFF2-40B4-BE49-F238E27FC236}">
                    <a16:creationId xmlns:a16="http://schemas.microsoft.com/office/drawing/2014/main" id="{85760533-72AD-48C3-94CF-85788E86EFF2}"/>
                  </a:ext>
                </a:extLst>
              </p:cNvPr>
              <p:cNvSpPr>
                <a:spLocks noRot="1" noChangeAspect="1" noMove="1" noResize="1" noEditPoints="1" noAdjustHandles="1" noChangeArrowheads="1" noChangeShapeType="1" noTextEdit="1"/>
              </p:cNvSpPr>
              <p:nvPr/>
            </p:nvSpPr>
            <p:spPr>
              <a:xfrm>
                <a:off x="4083888" y="3599247"/>
                <a:ext cx="740301" cy="728573"/>
              </a:xfrm>
              <a:prstGeom prst="ellipse">
                <a:avLst/>
              </a:prstGeom>
              <a:blipFill>
                <a:blip r:embed="rId7"/>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0676DD12-7CEE-46C6-82A6-656DF3A99C60}"/>
              </a:ext>
            </a:extLst>
          </p:cNvPr>
          <p:cNvCxnSpPr>
            <a:cxnSpLocks/>
            <a:stCxn id="30" idx="6"/>
            <a:endCxn id="34" idx="2"/>
          </p:cNvCxnSpPr>
          <p:nvPr/>
        </p:nvCxnSpPr>
        <p:spPr>
          <a:xfrm flipV="1">
            <a:off x="1652665" y="3967852"/>
            <a:ext cx="1038714" cy="21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875F3881-13D3-4392-9D67-CD515FDFB80E}"/>
                  </a:ext>
                </a:extLst>
              </p:cNvPr>
              <p:cNvSpPr/>
              <p:nvPr/>
            </p:nvSpPr>
            <p:spPr>
              <a:xfrm>
                <a:off x="1814033" y="2412134"/>
                <a:ext cx="740301"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𝑻</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𝟐</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39" name="Oval 38">
                <a:extLst>
                  <a:ext uri="{FF2B5EF4-FFF2-40B4-BE49-F238E27FC236}">
                    <a16:creationId xmlns:a16="http://schemas.microsoft.com/office/drawing/2014/main" id="{875F3881-13D3-4392-9D67-CD515FDFB80E}"/>
                  </a:ext>
                </a:extLst>
              </p:cNvPr>
              <p:cNvSpPr>
                <a:spLocks noRot="1" noChangeAspect="1" noMove="1" noResize="1" noEditPoints="1" noAdjustHandles="1" noChangeArrowheads="1" noChangeShapeType="1" noTextEdit="1"/>
              </p:cNvSpPr>
              <p:nvPr/>
            </p:nvSpPr>
            <p:spPr>
              <a:xfrm>
                <a:off x="1814033" y="2412134"/>
                <a:ext cx="740301" cy="728573"/>
              </a:xfrm>
              <a:prstGeom prst="ellipse">
                <a:avLst/>
              </a:prstGeom>
              <a:blipFill>
                <a:blip r:embed="rId8"/>
                <a:stretch>
                  <a:fillRect/>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4504F83B-2AA0-46E4-8F78-27A350540970}"/>
              </a:ext>
            </a:extLst>
          </p:cNvPr>
          <p:cNvCxnSpPr>
            <a:cxnSpLocks/>
            <a:stCxn id="30" idx="7"/>
            <a:endCxn id="39" idx="3"/>
          </p:cNvCxnSpPr>
          <p:nvPr/>
        </p:nvCxnSpPr>
        <p:spPr>
          <a:xfrm flipV="1">
            <a:off x="1544250" y="3034010"/>
            <a:ext cx="378198" cy="6784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2ABA408-0F5C-4AD8-AD0A-FDFFF4DBE4FB}"/>
              </a:ext>
            </a:extLst>
          </p:cNvPr>
          <p:cNvCxnSpPr>
            <a:cxnSpLocks/>
            <a:stCxn id="31" idx="6"/>
            <a:endCxn id="39" idx="2"/>
          </p:cNvCxnSpPr>
          <p:nvPr/>
        </p:nvCxnSpPr>
        <p:spPr>
          <a:xfrm>
            <a:off x="911604" y="2776221"/>
            <a:ext cx="902429" cy="2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EB8DE17-2A3B-4B96-AC6E-0E5C1FA92208}"/>
              </a:ext>
            </a:extLst>
          </p:cNvPr>
          <p:cNvCxnSpPr>
            <a:cxnSpLocks/>
            <a:stCxn id="39" idx="5"/>
            <a:endCxn id="34" idx="1"/>
          </p:cNvCxnSpPr>
          <p:nvPr/>
        </p:nvCxnSpPr>
        <p:spPr>
          <a:xfrm>
            <a:off x="2445919" y="3034010"/>
            <a:ext cx="353875" cy="67625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1A345030-2A15-4A53-9B14-BC8B9FC0C25F}"/>
                  </a:ext>
                </a:extLst>
              </p:cNvPr>
              <p:cNvSpPr/>
              <p:nvPr/>
            </p:nvSpPr>
            <p:spPr>
              <a:xfrm>
                <a:off x="7479148" y="3603567"/>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𝑺</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𝟎</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52" name="Oval 51">
                <a:extLst>
                  <a:ext uri="{FF2B5EF4-FFF2-40B4-BE49-F238E27FC236}">
                    <a16:creationId xmlns:a16="http://schemas.microsoft.com/office/drawing/2014/main" id="{1A345030-2A15-4A53-9B14-BC8B9FC0C25F}"/>
                  </a:ext>
                </a:extLst>
              </p:cNvPr>
              <p:cNvSpPr>
                <a:spLocks noRot="1" noChangeAspect="1" noMove="1" noResize="1" noEditPoints="1" noAdjustHandles="1" noChangeArrowheads="1" noChangeShapeType="1" noTextEdit="1"/>
              </p:cNvSpPr>
              <p:nvPr/>
            </p:nvSpPr>
            <p:spPr>
              <a:xfrm>
                <a:off x="7479148" y="3603567"/>
                <a:ext cx="740301" cy="728573"/>
              </a:xfrm>
              <a:prstGeom prst="ellipse">
                <a:avLst/>
              </a:prstGeom>
              <a:blipFill>
                <a:blip r:embed="rId9"/>
                <a:stretch>
                  <a:fillRect/>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AF8ABD0C-BB1F-47B4-845B-9A40C45C1213}"/>
              </a:ext>
            </a:extLst>
          </p:cNvPr>
          <p:cNvCxnSpPr>
            <a:cxnSpLocks/>
            <a:stCxn id="52" idx="6"/>
            <a:endCxn id="72" idx="2"/>
          </p:cNvCxnSpPr>
          <p:nvPr/>
        </p:nvCxnSpPr>
        <p:spPr>
          <a:xfrm>
            <a:off x="8219449" y="3967854"/>
            <a:ext cx="1200456" cy="21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31818D1-EAA4-4A0B-9B53-677CC71F2200}"/>
              </a:ext>
            </a:extLst>
          </p:cNvPr>
          <p:cNvCxnSpPr>
            <a:cxnSpLocks/>
            <a:stCxn id="52" idx="7"/>
            <a:endCxn id="74" idx="3"/>
          </p:cNvCxnSpPr>
          <p:nvPr/>
        </p:nvCxnSpPr>
        <p:spPr>
          <a:xfrm flipV="1">
            <a:off x="8111034" y="3033810"/>
            <a:ext cx="456225" cy="67645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42A14C-02E8-4C1C-98B2-71DEF1D4EC94}"/>
              </a:ext>
            </a:extLst>
          </p:cNvPr>
          <p:cNvCxnSpPr>
            <a:cxnSpLocks/>
          </p:cNvCxnSpPr>
          <p:nvPr/>
        </p:nvCxnSpPr>
        <p:spPr>
          <a:xfrm>
            <a:off x="7299200" y="2042064"/>
            <a:ext cx="0" cy="2339360"/>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40CB6624-EB21-4DBF-8BF6-64A2A9E8FF0E}"/>
                  </a:ext>
                </a:extLst>
              </p:cNvPr>
              <p:cNvSpPr/>
              <p:nvPr/>
            </p:nvSpPr>
            <p:spPr>
              <a:xfrm>
                <a:off x="2691379" y="3603565"/>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𝑺</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𝟐</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34" name="Oval 33">
                <a:extLst>
                  <a:ext uri="{FF2B5EF4-FFF2-40B4-BE49-F238E27FC236}">
                    <a16:creationId xmlns:a16="http://schemas.microsoft.com/office/drawing/2014/main" id="{40CB6624-EB21-4DBF-8BF6-64A2A9E8FF0E}"/>
                  </a:ext>
                </a:extLst>
              </p:cNvPr>
              <p:cNvSpPr>
                <a:spLocks noRot="1" noChangeAspect="1" noMove="1" noResize="1" noEditPoints="1" noAdjustHandles="1" noChangeArrowheads="1" noChangeShapeType="1" noTextEdit="1"/>
              </p:cNvSpPr>
              <p:nvPr/>
            </p:nvSpPr>
            <p:spPr>
              <a:xfrm>
                <a:off x="2691379" y="3603565"/>
                <a:ext cx="740301" cy="728573"/>
              </a:xfrm>
              <a:prstGeom prst="ellipse">
                <a:avLst/>
              </a:prstGeom>
              <a:blipFill>
                <a:blip r:embed="rId10"/>
                <a:stretch>
                  <a:fillRect/>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111644ED-10BA-471B-8CEA-1B69451DD1C3}"/>
              </a:ext>
            </a:extLst>
          </p:cNvPr>
          <p:cNvCxnSpPr>
            <a:cxnSpLocks/>
            <a:stCxn id="34" idx="7"/>
            <a:endCxn id="48" idx="3"/>
          </p:cNvCxnSpPr>
          <p:nvPr/>
        </p:nvCxnSpPr>
        <p:spPr>
          <a:xfrm flipV="1">
            <a:off x="3323265" y="3029693"/>
            <a:ext cx="339174" cy="68056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2955B465-0048-4F8A-B1EA-8C9C94A42774}"/>
                  </a:ext>
                </a:extLst>
              </p:cNvPr>
              <p:cNvSpPr/>
              <p:nvPr/>
            </p:nvSpPr>
            <p:spPr>
              <a:xfrm>
                <a:off x="3554024" y="2407817"/>
                <a:ext cx="740301"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𝑻</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𝟑</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48" name="Oval 47">
                <a:extLst>
                  <a:ext uri="{FF2B5EF4-FFF2-40B4-BE49-F238E27FC236}">
                    <a16:creationId xmlns:a16="http://schemas.microsoft.com/office/drawing/2014/main" id="{2955B465-0048-4F8A-B1EA-8C9C94A42774}"/>
                  </a:ext>
                </a:extLst>
              </p:cNvPr>
              <p:cNvSpPr>
                <a:spLocks noRot="1" noChangeAspect="1" noMove="1" noResize="1" noEditPoints="1" noAdjustHandles="1" noChangeArrowheads="1" noChangeShapeType="1" noTextEdit="1"/>
              </p:cNvSpPr>
              <p:nvPr/>
            </p:nvSpPr>
            <p:spPr>
              <a:xfrm>
                <a:off x="3554024" y="2407817"/>
                <a:ext cx="740301" cy="728573"/>
              </a:xfrm>
              <a:prstGeom prst="ellipse">
                <a:avLst/>
              </a:prstGeom>
              <a:blipFill>
                <a:blip r:embed="rId13"/>
                <a:stretch>
                  <a:fillRect/>
                </a:stretch>
              </a:blipFill>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BDDF8E7C-8CC8-4E7C-A7CD-273A7B4060FF}"/>
              </a:ext>
            </a:extLst>
          </p:cNvPr>
          <p:cNvCxnSpPr>
            <a:cxnSpLocks/>
            <a:stCxn id="39" idx="6"/>
            <a:endCxn id="48" idx="2"/>
          </p:cNvCxnSpPr>
          <p:nvPr/>
        </p:nvCxnSpPr>
        <p:spPr>
          <a:xfrm flipV="1">
            <a:off x="2554334" y="2772104"/>
            <a:ext cx="999690" cy="43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516BA09-7FF0-4DBF-9EC2-9E0D9C0A092B}"/>
              </a:ext>
            </a:extLst>
          </p:cNvPr>
          <p:cNvCxnSpPr>
            <a:cxnSpLocks/>
            <a:endCxn id="32" idx="2"/>
          </p:cNvCxnSpPr>
          <p:nvPr/>
        </p:nvCxnSpPr>
        <p:spPr>
          <a:xfrm flipV="1">
            <a:off x="3442410" y="3963534"/>
            <a:ext cx="641478" cy="12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6F53B15-D532-44BE-8F3C-0A2DD8CE0A9F}"/>
              </a:ext>
            </a:extLst>
          </p:cNvPr>
          <p:cNvCxnSpPr>
            <a:cxnSpLocks/>
            <a:endCxn id="32" idx="0"/>
          </p:cNvCxnSpPr>
          <p:nvPr/>
        </p:nvCxnSpPr>
        <p:spPr>
          <a:xfrm>
            <a:off x="4112883" y="3025374"/>
            <a:ext cx="341156" cy="57387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Oval 2">
                <a:extLst>
                  <a:ext uri="{FF2B5EF4-FFF2-40B4-BE49-F238E27FC236}">
                    <a16:creationId xmlns:a16="http://schemas.microsoft.com/office/drawing/2014/main" id="{97E359AF-CBC0-4B25-BBD7-67F4FC2927D7}"/>
                  </a:ext>
                </a:extLst>
              </p:cNvPr>
              <p:cNvSpPr/>
              <p:nvPr/>
            </p:nvSpPr>
            <p:spPr>
              <a:xfrm>
                <a:off x="11391733" y="3652851"/>
                <a:ext cx="740301" cy="728573"/>
              </a:xfrm>
              <a:prstGeom prst="ellipse">
                <a:avLst/>
              </a:prstGeom>
              <a:solidFill>
                <a:schemeClr val="tx2"/>
              </a:solidFill>
              <a:ln>
                <a:solidFill>
                  <a:schemeClr val="tx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dirty="0" smtClean="0">
                          <a:solidFill>
                            <a:schemeClr val="tx1">
                              <a:lumMod val="65000"/>
                            </a:schemeClr>
                          </a:solidFill>
                          <a:latin typeface="Cambria Math" panose="02040503050406030204" pitchFamily="18" charset="0"/>
                        </a:rPr>
                        <m:t>𝒀</m:t>
                      </m:r>
                    </m:oMath>
                  </m:oMathPara>
                </a14:m>
                <a:endParaRPr kumimoji="0" lang="en-US" sz="1802" b="1" i="0" u="none" strike="noStrike" kern="1200" cap="none" spc="0" normalizeH="0" baseline="0" noProof="0" dirty="0">
                  <a:ln>
                    <a:noFill/>
                  </a:ln>
                  <a:solidFill>
                    <a:schemeClr val="tx1">
                      <a:lumMod val="65000"/>
                    </a:schemeClr>
                  </a:solidFill>
                  <a:effectLst/>
                  <a:uLnTx/>
                  <a:uFillTx/>
                  <a:latin typeface="Calisto MT" panose="02040603050505030304"/>
                  <a:ea typeface="+mn-ea"/>
                  <a:cs typeface="+mn-cs"/>
                </a:endParaRPr>
              </a:p>
            </p:txBody>
          </p:sp>
        </mc:Choice>
        <mc:Fallback xmlns="">
          <p:sp>
            <p:nvSpPr>
              <p:cNvPr id="3" name="Oval 2">
                <a:extLst>
                  <a:ext uri="{FF2B5EF4-FFF2-40B4-BE49-F238E27FC236}">
                    <a16:creationId xmlns:a16="http://schemas.microsoft.com/office/drawing/2014/main" id="{97E359AF-CBC0-4B25-BBD7-67F4FC2927D7}"/>
                  </a:ext>
                </a:extLst>
              </p:cNvPr>
              <p:cNvSpPr>
                <a:spLocks noRot="1" noChangeAspect="1" noMove="1" noResize="1" noEditPoints="1" noAdjustHandles="1" noChangeArrowheads="1" noChangeShapeType="1" noTextEdit="1"/>
              </p:cNvSpPr>
              <p:nvPr/>
            </p:nvSpPr>
            <p:spPr>
              <a:xfrm>
                <a:off x="11391733" y="3652851"/>
                <a:ext cx="740301" cy="728573"/>
              </a:xfrm>
              <a:prstGeom prst="ellipse">
                <a:avLst/>
              </a:prstGeom>
              <a:blipFill>
                <a:blip r:embed="rId17"/>
                <a:stretch>
                  <a:fillRect/>
                </a:stretch>
              </a:blipFill>
              <a:ln>
                <a:solidFill>
                  <a:schemeClr val="tx1">
                    <a:lumMod val="75000"/>
                  </a:schemeClr>
                </a:solid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21F16C4C-2C47-4206-9B93-71ADD2F5468B}"/>
              </a:ext>
            </a:extLst>
          </p:cNvPr>
          <p:cNvCxnSpPr>
            <a:cxnSpLocks/>
          </p:cNvCxnSpPr>
          <p:nvPr/>
        </p:nvCxnSpPr>
        <p:spPr>
          <a:xfrm>
            <a:off x="10178428" y="3967853"/>
            <a:ext cx="1200456" cy="2173"/>
          </a:xfrm>
          <a:prstGeom prst="straightConnector1">
            <a:avLst/>
          </a:prstGeom>
          <a:ln w="381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46D21D47-F8F3-460F-A08D-5F3E11A1458D}"/>
              </a:ext>
            </a:extLst>
          </p:cNvPr>
          <p:cNvSpPr txBox="1"/>
          <p:nvPr/>
        </p:nvSpPr>
        <p:spPr>
          <a:xfrm>
            <a:off x="1020778" y="4833581"/>
            <a:ext cx="10584535" cy="1292662"/>
          </a:xfrm>
          <a:prstGeom prst="rect">
            <a:avLst/>
          </a:prstGeom>
          <a:noFill/>
        </p:spPr>
        <p:txBody>
          <a:bodyPr wrap="square">
            <a:spAutoFit/>
          </a:bodyPr>
          <a:lstStyle/>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Treatments are offered in an adaptive manner, in response to previous period surrogate/state</a:t>
            </a: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The surrogate – treatment feedback precludes viewing this as a one-shot treatment problem</a:t>
            </a: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kumimoji="0" lang="en-US" sz="2000" b="0" i="0" u="none" strike="noStrike" kern="1200" cap="none" spc="0" normalizeH="0" baseline="0" noProof="0" dirty="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listo MT" panose="02040603050505030304"/>
                <a:ea typeface="+mn-ea"/>
                <a:cs typeface="+mn-cs"/>
              </a:rPr>
              <a:t>Setting is known as the </a:t>
            </a:r>
            <a:r>
              <a:rPr kumimoji="0" lang="en-US" sz="2000" b="0" i="0" u="none" strike="noStrike" kern="1200" cap="none" spc="0" normalizeH="0" baseline="0" noProof="0" dirty="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uLnTx/>
                <a:uFillTx/>
                <a:latin typeface="Calisto MT" panose="02040603050505030304"/>
                <a:ea typeface="+mn-ea"/>
                <a:cs typeface="+mn-cs"/>
              </a:rPr>
              <a:t>dynamic treatment regime [Robins’94,’04, Chakraborty-Murphy’14]</a:t>
            </a:r>
            <a:endParaRPr kumimoji="0" lang="en-US" sz="2000" b="0" i="0" u="none" strike="noStrike" kern="1200" cap="none" spc="0" normalizeH="0" baseline="0" noProof="0" dirty="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listo MT" panose="02040603050505030304"/>
              <a:ea typeface="+mn-ea"/>
              <a:cs typeface="+mn-cs"/>
            </a:endParaRPr>
          </a:p>
        </p:txBody>
      </p:sp>
      <p:sp>
        <p:nvSpPr>
          <p:cNvPr id="60" name="TextBox 59">
            <a:extLst>
              <a:ext uri="{FF2B5EF4-FFF2-40B4-BE49-F238E27FC236}">
                <a16:creationId xmlns:a16="http://schemas.microsoft.com/office/drawing/2014/main" id="{EBF25A30-3D04-4242-8DA8-CCB54CCC4477}"/>
              </a:ext>
            </a:extLst>
          </p:cNvPr>
          <p:cNvSpPr txBox="1"/>
          <p:nvPr/>
        </p:nvSpPr>
        <p:spPr>
          <a:xfrm>
            <a:off x="1656590" y="1835400"/>
            <a:ext cx="2795177" cy="400110"/>
          </a:xfrm>
          <a:prstGeom prst="rect">
            <a:avLst/>
          </a:prstGeom>
          <a:noFill/>
        </p:spPr>
        <p:txBody>
          <a:bodyPr wrap="square">
            <a:spAutoFit/>
          </a:bodyPr>
          <a:lstStyle/>
          <a:p>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h</a:t>
            </a:r>
            <a:r>
              <a:rPr kumimoji="0" lang="en-US" sz="2000" b="0"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istorical</a:t>
            </a: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/long-term (O)</a:t>
            </a:r>
            <a:endParaRPr lang="en-US" dirty="0"/>
          </a:p>
        </p:txBody>
      </p:sp>
      <p:sp>
        <p:nvSpPr>
          <p:cNvPr id="62" name="TextBox 61">
            <a:extLst>
              <a:ext uri="{FF2B5EF4-FFF2-40B4-BE49-F238E27FC236}">
                <a16:creationId xmlns:a16="http://schemas.microsoft.com/office/drawing/2014/main" id="{D0B16027-5B31-43A2-BC42-3747085FFB96}"/>
              </a:ext>
            </a:extLst>
          </p:cNvPr>
          <p:cNvSpPr txBox="1"/>
          <p:nvPr/>
        </p:nvSpPr>
        <p:spPr>
          <a:xfrm>
            <a:off x="8371544" y="1835400"/>
            <a:ext cx="2795177" cy="400110"/>
          </a:xfrm>
          <a:prstGeom prst="rect">
            <a:avLst/>
          </a:prstGeom>
          <a:noFill/>
        </p:spPr>
        <p:txBody>
          <a:bodyPr wrap="square">
            <a:spAutoFit/>
          </a:bodyPr>
          <a:lstStyle/>
          <a:p>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recent</a:t>
            </a: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/short-term (E)</a:t>
            </a:r>
            <a:endParaRPr lang="en-US" dirty="0"/>
          </a:p>
        </p:txBody>
      </p:sp>
    </p:spTree>
    <p:extLst>
      <p:ext uri="{BB962C8B-B14F-4D97-AF65-F5344CB8AC3E}">
        <p14:creationId xmlns:p14="http://schemas.microsoft.com/office/powerpoint/2010/main" val="397170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48F50-342E-4391-9084-A8924CFCE0CB}"/>
              </a:ext>
            </a:extLst>
          </p:cNvPr>
          <p:cNvSpPr>
            <a:spLocks noGrp="1"/>
          </p:cNvSpPr>
          <p:nvPr>
            <p:ph type="title"/>
          </p:nvPr>
        </p:nvSpPr>
        <p:spPr>
          <a:xfrm>
            <a:off x="919119" y="649074"/>
            <a:ext cx="10353762" cy="1257300"/>
          </a:xfrm>
        </p:spPr>
        <p:txBody>
          <a:bodyPr>
            <a:normAutofit/>
          </a:bodyPr>
          <a:lstStyle/>
          <a:p>
            <a:r>
              <a:rPr lang="en-US" dirty="0"/>
              <a:t>General Setting</a:t>
            </a:r>
          </a:p>
        </p:txBody>
      </p:sp>
      <p:cxnSp>
        <p:nvCxnSpPr>
          <p:cNvPr id="70" name="Straight Arrow Connector 69">
            <a:extLst>
              <a:ext uri="{FF2B5EF4-FFF2-40B4-BE49-F238E27FC236}">
                <a16:creationId xmlns:a16="http://schemas.microsoft.com/office/drawing/2014/main" id="{9787EEAF-5D75-428F-A7BD-9CEADBF50555}"/>
              </a:ext>
            </a:extLst>
          </p:cNvPr>
          <p:cNvCxnSpPr>
            <a:cxnSpLocks/>
            <a:stCxn id="74" idx="5"/>
            <a:endCxn id="72" idx="1"/>
          </p:cNvCxnSpPr>
          <p:nvPr/>
        </p:nvCxnSpPr>
        <p:spPr>
          <a:xfrm>
            <a:off x="9090730" y="3033810"/>
            <a:ext cx="437590" cy="6786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62CADE1F-AD1B-40A4-A2E3-1769CBF9A3A6}"/>
                  </a:ext>
                </a:extLst>
              </p:cNvPr>
              <p:cNvSpPr/>
              <p:nvPr/>
            </p:nvSpPr>
            <p:spPr>
              <a:xfrm>
                <a:off x="9419905" y="3605740"/>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𝑺</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72" name="Oval 71">
                <a:extLst>
                  <a:ext uri="{FF2B5EF4-FFF2-40B4-BE49-F238E27FC236}">
                    <a16:creationId xmlns:a16="http://schemas.microsoft.com/office/drawing/2014/main" id="{62CADE1F-AD1B-40A4-A2E3-1769CBF9A3A6}"/>
                  </a:ext>
                </a:extLst>
              </p:cNvPr>
              <p:cNvSpPr>
                <a:spLocks noRot="1" noChangeAspect="1" noMove="1" noResize="1" noEditPoints="1" noAdjustHandles="1" noChangeArrowheads="1" noChangeShapeType="1" noTextEdit="1"/>
              </p:cNvSpPr>
              <p:nvPr/>
            </p:nvSpPr>
            <p:spPr>
              <a:xfrm>
                <a:off x="9419905" y="3605740"/>
                <a:ext cx="740301" cy="728573"/>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Oval 73">
                <a:extLst>
                  <a:ext uri="{FF2B5EF4-FFF2-40B4-BE49-F238E27FC236}">
                    <a16:creationId xmlns:a16="http://schemas.microsoft.com/office/drawing/2014/main" id="{DF90AEF1-EC5D-41DB-A269-62B630353660}"/>
                  </a:ext>
                </a:extLst>
              </p:cNvPr>
              <p:cNvSpPr/>
              <p:nvPr/>
            </p:nvSpPr>
            <p:spPr>
              <a:xfrm>
                <a:off x="8458844" y="2411934"/>
                <a:ext cx="740301"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Sup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𝑻</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up>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𝒏𝒆𝒘</m:t>
                          </m:r>
                        </m:sup>
                      </m:sSubSup>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74" name="Oval 73">
                <a:extLst>
                  <a:ext uri="{FF2B5EF4-FFF2-40B4-BE49-F238E27FC236}">
                    <a16:creationId xmlns:a16="http://schemas.microsoft.com/office/drawing/2014/main" id="{DF90AEF1-EC5D-41DB-A269-62B630353660}"/>
                  </a:ext>
                </a:extLst>
              </p:cNvPr>
              <p:cNvSpPr>
                <a:spLocks noRot="1" noChangeAspect="1" noMove="1" noResize="1" noEditPoints="1" noAdjustHandles="1" noChangeArrowheads="1" noChangeShapeType="1" noTextEdit="1"/>
              </p:cNvSpPr>
              <p:nvPr/>
            </p:nvSpPr>
            <p:spPr>
              <a:xfrm>
                <a:off x="8458844" y="2411934"/>
                <a:ext cx="740301" cy="728573"/>
              </a:xfrm>
              <a:prstGeom prst="ellipse">
                <a:avLst/>
              </a:prstGeom>
              <a:blipFill>
                <a:blip r:embed="rId3"/>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417AB4FE-25E4-419E-88E5-69E8242D5DA1}"/>
              </a:ext>
            </a:extLst>
          </p:cNvPr>
          <p:cNvCxnSpPr>
            <a:cxnSpLocks/>
            <a:stCxn id="31" idx="5"/>
            <a:endCxn id="30" idx="1"/>
          </p:cNvCxnSpPr>
          <p:nvPr/>
        </p:nvCxnSpPr>
        <p:spPr>
          <a:xfrm>
            <a:off x="803189" y="3033810"/>
            <a:ext cx="217590" cy="6786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CB16EF92-CABB-4B78-B572-3CB0A13D76FB}"/>
                  </a:ext>
                </a:extLst>
              </p:cNvPr>
              <p:cNvSpPr/>
              <p:nvPr/>
            </p:nvSpPr>
            <p:spPr>
              <a:xfrm>
                <a:off x="912364" y="3605740"/>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𝑺</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30" name="Oval 29">
                <a:extLst>
                  <a:ext uri="{FF2B5EF4-FFF2-40B4-BE49-F238E27FC236}">
                    <a16:creationId xmlns:a16="http://schemas.microsoft.com/office/drawing/2014/main" id="{CB16EF92-CABB-4B78-B572-3CB0A13D76FB}"/>
                  </a:ext>
                </a:extLst>
              </p:cNvPr>
              <p:cNvSpPr>
                <a:spLocks noRot="1" noChangeAspect="1" noMove="1" noResize="1" noEditPoints="1" noAdjustHandles="1" noChangeArrowheads="1" noChangeShapeType="1" noTextEdit="1"/>
              </p:cNvSpPr>
              <p:nvPr/>
            </p:nvSpPr>
            <p:spPr>
              <a:xfrm>
                <a:off x="912364" y="3605740"/>
                <a:ext cx="740301" cy="72857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D23AC07E-41D9-4CEE-9D51-02E1293FE02B}"/>
                  </a:ext>
                </a:extLst>
              </p:cNvPr>
              <p:cNvSpPr/>
              <p:nvPr/>
            </p:nvSpPr>
            <p:spPr>
              <a:xfrm>
                <a:off x="171303" y="2411934"/>
                <a:ext cx="740301" cy="728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𝑻</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𝟏</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31" name="Oval 30">
                <a:extLst>
                  <a:ext uri="{FF2B5EF4-FFF2-40B4-BE49-F238E27FC236}">
                    <a16:creationId xmlns:a16="http://schemas.microsoft.com/office/drawing/2014/main" id="{D23AC07E-41D9-4CEE-9D51-02E1293FE02B}"/>
                  </a:ext>
                </a:extLst>
              </p:cNvPr>
              <p:cNvSpPr>
                <a:spLocks noRot="1" noChangeAspect="1" noMove="1" noResize="1" noEditPoints="1" noAdjustHandles="1" noChangeArrowheads="1" noChangeShapeType="1" noTextEdit="1"/>
              </p:cNvSpPr>
              <p:nvPr/>
            </p:nvSpPr>
            <p:spPr>
              <a:xfrm>
                <a:off x="171303" y="2411934"/>
                <a:ext cx="740301" cy="728573"/>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5760533-72AD-48C3-94CF-85788E86EFF2}"/>
                  </a:ext>
                </a:extLst>
              </p:cNvPr>
              <p:cNvSpPr/>
              <p:nvPr/>
            </p:nvSpPr>
            <p:spPr>
              <a:xfrm>
                <a:off x="6201038" y="3603566"/>
                <a:ext cx="740301" cy="72857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𝒀</m:t>
                          </m:r>
                        </m:e>
                        <m:sup>
                          <m:d>
                            <m:dPr>
                              <m:ctrlPr>
                                <a:rPr lang="en-US" b="1" i="1" dirty="0" smtClean="0">
                                  <a:latin typeface="Cambria Math" panose="02040503050406030204" pitchFamily="18" charset="0"/>
                                </a:rPr>
                              </m:ctrlPr>
                            </m:dPr>
                            <m:e>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𝟎</m:t>
                                  </m:r>
                                </m:e>
                                <m:sub>
                                  <m:r>
                                    <a:rPr lang="en-US" b="1" i="1" dirty="0" smtClean="0">
                                      <a:latin typeface="Cambria Math" panose="02040503050406030204" pitchFamily="18" charset="0"/>
                                    </a:rPr>
                                    <m:t>≥</m:t>
                                  </m:r>
                                  <m:r>
                                    <a:rPr lang="en-US" b="1" i="1" dirty="0" smtClean="0">
                                      <a:latin typeface="Cambria Math" panose="02040503050406030204" pitchFamily="18" charset="0"/>
                                    </a:rPr>
                                    <m:t>𝟐</m:t>
                                  </m:r>
                                </m:sub>
                              </m:sSub>
                            </m:e>
                          </m:d>
                        </m:sup>
                      </m:sSup>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32" name="Oval 31">
                <a:extLst>
                  <a:ext uri="{FF2B5EF4-FFF2-40B4-BE49-F238E27FC236}">
                    <a16:creationId xmlns:a16="http://schemas.microsoft.com/office/drawing/2014/main" id="{85760533-72AD-48C3-94CF-85788E86EFF2}"/>
                  </a:ext>
                </a:extLst>
              </p:cNvPr>
              <p:cNvSpPr>
                <a:spLocks noRot="1" noChangeAspect="1" noMove="1" noResize="1" noEditPoints="1" noAdjustHandles="1" noChangeArrowheads="1" noChangeShapeType="1" noTextEdit="1"/>
              </p:cNvSpPr>
              <p:nvPr/>
            </p:nvSpPr>
            <p:spPr>
              <a:xfrm>
                <a:off x="6201038" y="3603566"/>
                <a:ext cx="740301" cy="728573"/>
              </a:xfrm>
              <a:prstGeom prst="ellipse">
                <a:avLst/>
              </a:prstGeom>
              <a:blipFill>
                <a:blip r:embed="rId7"/>
                <a:stretch>
                  <a:fillRect l="-2400"/>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0676DD12-7CEE-46C6-82A6-656DF3A99C60}"/>
              </a:ext>
            </a:extLst>
          </p:cNvPr>
          <p:cNvCxnSpPr>
            <a:cxnSpLocks/>
            <a:stCxn id="30" idx="6"/>
            <a:endCxn id="34" idx="2"/>
          </p:cNvCxnSpPr>
          <p:nvPr/>
        </p:nvCxnSpPr>
        <p:spPr>
          <a:xfrm flipV="1">
            <a:off x="1652665" y="3967852"/>
            <a:ext cx="1038714" cy="21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504F83B-2AA0-46E4-8F78-27A350540970}"/>
              </a:ext>
            </a:extLst>
          </p:cNvPr>
          <p:cNvCxnSpPr>
            <a:cxnSpLocks/>
            <a:stCxn id="30" idx="7"/>
          </p:cNvCxnSpPr>
          <p:nvPr/>
        </p:nvCxnSpPr>
        <p:spPr>
          <a:xfrm flipV="1">
            <a:off x="1544250" y="3034010"/>
            <a:ext cx="378198" cy="6784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2ABA408-0F5C-4AD8-AD0A-FDFFF4DBE4FB}"/>
              </a:ext>
            </a:extLst>
          </p:cNvPr>
          <p:cNvCxnSpPr>
            <a:cxnSpLocks/>
            <a:stCxn id="31" idx="6"/>
          </p:cNvCxnSpPr>
          <p:nvPr/>
        </p:nvCxnSpPr>
        <p:spPr>
          <a:xfrm>
            <a:off x="911604" y="2776221"/>
            <a:ext cx="902429" cy="2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EB8DE17-2A3B-4B96-AC6E-0E5C1FA92208}"/>
              </a:ext>
            </a:extLst>
          </p:cNvPr>
          <p:cNvCxnSpPr>
            <a:cxnSpLocks/>
            <a:endCxn id="34" idx="1"/>
          </p:cNvCxnSpPr>
          <p:nvPr/>
        </p:nvCxnSpPr>
        <p:spPr>
          <a:xfrm>
            <a:off x="2445919" y="3034010"/>
            <a:ext cx="353875" cy="67625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1A345030-2A15-4A53-9B14-BC8B9FC0C25F}"/>
                  </a:ext>
                </a:extLst>
              </p:cNvPr>
              <p:cNvSpPr/>
              <p:nvPr/>
            </p:nvSpPr>
            <p:spPr>
              <a:xfrm>
                <a:off x="7479148" y="3603567"/>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𝑺</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𝟎</m:t>
                          </m:r>
                        </m:sub>
                      </m:sSub>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52" name="Oval 51">
                <a:extLst>
                  <a:ext uri="{FF2B5EF4-FFF2-40B4-BE49-F238E27FC236}">
                    <a16:creationId xmlns:a16="http://schemas.microsoft.com/office/drawing/2014/main" id="{1A345030-2A15-4A53-9B14-BC8B9FC0C25F}"/>
                  </a:ext>
                </a:extLst>
              </p:cNvPr>
              <p:cNvSpPr>
                <a:spLocks noRot="1" noChangeAspect="1" noMove="1" noResize="1" noEditPoints="1" noAdjustHandles="1" noChangeArrowheads="1" noChangeShapeType="1" noTextEdit="1"/>
              </p:cNvSpPr>
              <p:nvPr/>
            </p:nvSpPr>
            <p:spPr>
              <a:xfrm>
                <a:off x="7479148" y="3603567"/>
                <a:ext cx="740301" cy="728573"/>
              </a:xfrm>
              <a:prstGeom prst="ellipse">
                <a:avLst/>
              </a:prstGeom>
              <a:blipFill>
                <a:blip r:embed="rId8"/>
                <a:stretch>
                  <a:fillRect/>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AF8ABD0C-BB1F-47B4-845B-9A40C45C1213}"/>
              </a:ext>
            </a:extLst>
          </p:cNvPr>
          <p:cNvCxnSpPr>
            <a:cxnSpLocks/>
            <a:stCxn id="52" idx="6"/>
            <a:endCxn id="72" idx="2"/>
          </p:cNvCxnSpPr>
          <p:nvPr/>
        </p:nvCxnSpPr>
        <p:spPr>
          <a:xfrm>
            <a:off x="8219449" y="3967854"/>
            <a:ext cx="1200456" cy="21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31818D1-EAA4-4A0B-9B53-677CC71F2200}"/>
              </a:ext>
            </a:extLst>
          </p:cNvPr>
          <p:cNvCxnSpPr>
            <a:cxnSpLocks/>
            <a:stCxn id="52" idx="7"/>
            <a:endCxn id="74" idx="3"/>
          </p:cNvCxnSpPr>
          <p:nvPr/>
        </p:nvCxnSpPr>
        <p:spPr>
          <a:xfrm flipV="1">
            <a:off x="8111034" y="3033810"/>
            <a:ext cx="456225" cy="67645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42A14C-02E8-4C1C-98B2-71DEF1D4EC94}"/>
              </a:ext>
            </a:extLst>
          </p:cNvPr>
          <p:cNvCxnSpPr>
            <a:cxnSpLocks/>
          </p:cNvCxnSpPr>
          <p:nvPr/>
        </p:nvCxnSpPr>
        <p:spPr>
          <a:xfrm>
            <a:off x="7299200" y="2042064"/>
            <a:ext cx="0" cy="2339360"/>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40CB6624-EB21-4DBF-8BF6-64A2A9E8FF0E}"/>
                  </a:ext>
                </a:extLst>
              </p:cNvPr>
              <p:cNvSpPr/>
              <p:nvPr/>
            </p:nvSpPr>
            <p:spPr>
              <a:xfrm>
                <a:off x="2691379" y="3603565"/>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SupPr>
                        <m:e>
                          <m:r>
                            <a:rPr kumimoji="0" lang="en-US" sz="1802" b="1"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𝑺</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𝟐</m:t>
                          </m:r>
                        </m:sub>
                        <m:sup>
                          <m:d>
                            <m:d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𝟎</m:t>
                                  </m:r>
                                </m:e>
                                <m:sub>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r>
                                    <a:rPr kumimoji="0" lang="en-US" sz="1802" b="1"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𝟐</m:t>
                                  </m:r>
                                </m:sub>
                              </m:sSub>
                            </m:e>
                          </m:d>
                        </m:sup>
                      </m:sSubSup>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34" name="Oval 33">
                <a:extLst>
                  <a:ext uri="{FF2B5EF4-FFF2-40B4-BE49-F238E27FC236}">
                    <a16:creationId xmlns:a16="http://schemas.microsoft.com/office/drawing/2014/main" id="{40CB6624-EB21-4DBF-8BF6-64A2A9E8FF0E}"/>
                  </a:ext>
                </a:extLst>
              </p:cNvPr>
              <p:cNvSpPr>
                <a:spLocks noRot="1" noChangeAspect="1" noMove="1" noResize="1" noEditPoints="1" noAdjustHandles="1" noChangeArrowheads="1" noChangeShapeType="1" noTextEdit="1"/>
              </p:cNvSpPr>
              <p:nvPr/>
            </p:nvSpPr>
            <p:spPr>
              <a:xfrm>
                <a:off x="2691379" y="3603565"/>
                <a:ext cx="740301" cy="728573"/>
              </a:xfrm>
              <a:prstGeom prst="ellipse">
                <a:avLst/>
              </a:prstGeom>
              <a:blipFill>
                <a:blip r:embed="rId9"/>
                <a:stretch>
                  <a:fillRect l="-16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Oval 44">
                <a:extLst>
                  <a:ext uri="{FF2B5EF4-FFF2-40B4-BE49-F238E27FC236}">
                    <a16:creationId xmlns:a16="http://schemas.microsoft.com/office/drawing/2014/main" id="{639563A2-2222-4C9A-BC2C-DF9FC356B0E1}"/>
                  </a:ext>
                </a:extLst>
              </p:cNvPr>
              <p:cNvSpPr/>
              <p:nvPr/>
            </p:nvSpPr>
            <p:spPr>
              <a:xfrm>
                <a:off x="4819259" y="3604771"/>
                <a:ext cx="740301" cy="728573"/>
              </a:xfrm>
              <a:prstGeom prst="ellipse">
                <a:avLst/>
              </a:prstGeom>
              <a:solidFill>
                <a:srgbClr val="D3BA6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14:m>
                  <m:oMathPara xmlns:m="http://schemas.openxmlformats.org/officeDocument/2006/math">
                    <m:oMathParaPr>
                      <m:jc m:val="centerGroup"/>
                    </m:oMathParaPr>
                    <m:oMath xmlns:m="http://schemas.openxmlformats.org/officeDocument/2006/math">
                      <m:sSubSup>
                        <m:sSubSupPr>
                          <m:ctrlPr>
                            <a:rPr lang="en-US" sz="1802" b="1" i="1" dirty="0" smtClean="0">
                              <a:solidFill>
                                <a:prstClr val="white"/>
                              </a:solidFill>
                              <a:latin typeface="Cambria Math" panose="02040503050406030204" pitchFamily="18" charset="0"/>
                            </a:rPr>
                          </m:ctrlPr>
                        </m:sSubSupPr>
                        <m:e>
                          <m:r>
                            <a:rPr lang="en-US" sz="1802" b="1" i="1" dirty="0">
                              <a:solidFill>
                                <a:prstClr val="white"/>
                              </a:solidFill>
                              <a:latin typeface="Cambria Math" panose="02040503050406030204" pitchFamily="18" charset="0"/>
                            </a:rPr>
                            <m:t>𝑺</m:t>
                          </m:r>
                        </m:e>
                        <m:sub>
                          <m:r>
                            <a:rPr lang="en-US" sz="1802" b="1" i="1" dirty="0" smtClean="0">
                              <a:solidFill>
                                <a:prstClr val="white"/>
                              </a:solidFill>
                              <a:latin typeface="Cambria Math" panose="02040503050406030204" pitchFamily="18" charset="0"/>
                            </a:rPr>
                            <m:t>𝒎</m:t>
                          </m:r>
                          <m:r>
                            <a:rPr lang="en-US" sz="1802" b="1" i="1" dirty="0" smtClean="0">
                              <a:solidFill>
                                <a:prstClr val="white"/>
                              </a:solidFill>
                              <a:latin typeface="Cambria Math" panose="02040503050406030204" pitchFamily="18" charset="0"/>
                            </a:rPr>
                            <m:t>−</m:t>
                          </m:r>
                          <m:r>
                            <a:rPr lang="en-US" sz="1802" b="1" i="1" dirty="0" smtClean="0">
                              <a:solidFill>
                                <a:prstClr val="white"/>
                              </a:solidFill>
                              <a:latin typeface="Cambria Math" panose="02040503050406030204" pitchFamily="18" charset="0"/>
                            </a:rPr>
                            <m:t>𝟏</m:t>
                          </m:r>
                        </m:sub>
                        <m:sup>
                          <m:d>
                            <m:dPr>
                              <m:ctrlPr>
                                <a:rPr lang="en-US" sz="1802" b="1" i="1" dirty="0">
                                  <a:solidFill>
                                    <a:prstClr val="white"/>
                                  </a:solidFill>
                                  <a:latin typeface="Cambria Math" panose="02040503050406030204" pitchFamily="18" charset="0"/>
                                </a:rPr>
                              </m:ctrlPr>
                            </m:dPr>
                            <m:e>
                              <m:sSub>
                                <m:sSubPr>
                                  <m:ctrlPr>
                                    <a:rPr lang="en-US" sz="1802" b="1" i="1" dirty="0">
                                      <a:solidFill>
                                        <a:prstClr val="white"/>
                                      </a:solidFill>
                                      <a:latin typeface="Cambria Math" panose="02040503050406030204" pitchFamily="18" charset="0"/>
                                    </a:rPr>
                                  </m:ctrlPr>
                                </m:sSubPr>
                                <m:e>
                                  <m:r>
                                    <a:rPr lang="en-US" sz="1802" b="1" i="1" dirty="0">
                                      <a:solidFill>
                                        <a:prstClr val="white"/>
                                      </a:solidFill>
                                      <a:latin typeface="Cambria Math" panose="02040503050406030204" pitchFamily="18" charset="0"/>
                                    </a:rPr>
                                    <m:t>𝟎</m:t>
                                  </m:r>
                                </m:e>
                                <m:sub>
                                  <m:r>
                                    <a:rPr lang="en-US" sz="1802" b="1" i="1" dirty="0">
                                      <a:solidFill>
                                        <a:prstClr val="white"/>
                                      </a:solidFill>
                                      <a:latin typeface="Cambria Math" panose="02040503050406030204" pitchFamily="18" charset="0"/>
                                    </a:rPr>
                                    <m:t>≥</m:t>
                                  </m:r>
                                  <m:r>
                                    <a:rPr lang="en-US" sz="1802" b="1" i="1" dirty="0">
                                      <a:solidFill>
                                        <a:prstClr val="white"/>
                                      </a:solidFill>
                                      <a:latin typeface="Cambria Math" panose="02040503050406030204" pitchFamily="18" charset="0"/>
                                    </a:rPr>
                                    <m:t>𝟐</m:t>
                                  </m:r>
                                </m:sub>
                              </m:sSub>
                            </m:e>
                          </m:d>
                        </m:sup>
                      </m:sSubSup>
                    </m:oMath>
                  </m:oMathPara>
                </a14:m>
                <a:endParaRPr kumimoji="0" lang="en-US" sz="1802" b="1"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45" name="Oval 44">
                <a:extLst>
                  <a:ext uri="{FF2B5EF4-FFF2-40B4-BE49-F238E27FC236}">
                    <a16:creationId xmlns:a16="http://schemas.microsoft.com/office/drawing/2014/main" id="{639563A2-2222-4C9A-BC2C-DF9FC356B0E1}"/>
                  </a:ext>
                </a:extLst>
              </p:cNvPr>
              <p:cNvSpPr>
                <a:spLocks noRot="1" noChangeAspect="1" noMove="1" noResize="1" noEditPoints="1" noAdjustHandles="1" noChangeArrowheads="1" noChangeShapeType="1" noTextEdit="1"/>
              </p:cNvSpPr>
              <p:nvPr/>
            </p:nvSpPr>
            <p:spPr>
              <a:xfrm>
                <a:off x="4819259" y="3604771"/>
                <a:ext cx="740301" cy="728573"/>
              </a:xfrm>
              <a:prstGeom prst="ellipse">
                <a:avLst/>
              </a:prstGeom>
              <a:blipFill>
                <a:blip r:embed="rId10"/>
                <a:stretch>
                  <a:fillRect l="-2419"/>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111644ED-10BA-471B-8CEA-1B69451DD1C3}"/>
              </a:ext>
            </a:extLst>
          </p:cNvPr>
          <p:cNvCxnSpPr>
            <a:cxnSpLocks/>
            <a:stCxn id="34" idx="7"/>
          </p:cNvCxnSpPr>
          <p:nvPr/>
        </p:nvCxnSpPr>
        <p:spPr>
          <a:xfrm flipV="1">
            <a:off x="3323265" y="3029693"/>
            <a:ext cx="339174" cy="68056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DDF8E7C-8CC8-4E7C-A7CD-273A7B4060FF}"/>
              </a:ext>
            </a:extLst>
          </p:cNvPr>
          <p:cNvCxnSpPr>
            <a:cxnSpLocks/>
          </p:cNvCxnSpPr>
          <p:nvPr/>
        </p:nvCxnSpPr>
        <p:spPr>
          <a:xfrm flipV="1">
            <a:off x="2554334" y="2772104"/>
            <a:ext cx="999690" cy="43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F8DB80B-9227-4656-AC9C-FFC86C7CA8DB}"/>
              </a:ext>
            </a:extLst>
          </p:cNvPr>
          <p:cNvCxnSpPr>
            <a:cxnSpLocks/>
            <a:stCxn id="34" idx="6"/>
          </p:cNvCxnSpPr>
          <p:nvPr/>
        </p:nvCxnSpPr>
        <p:spPr>
          <a:xfrm flipV="1">
            <a:off x="3431680" y="3963534"/>
            <a:ext cx="329175" cy="431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E9595CB-C090-4E33-BF04-574BA39838F0}"/>
              </a:ext>
            </a:extLst>
          </p:cNvPr>
          <p:cNvCxnSpPr>
            <a:cxnSpLocks/>
          </p:cNvCxnSpPr>
          <p:nvPr/>
        </p:nvCxnSpPr>
        <p:spPr>
          <a:xfrm>
            <a:off x="4185910" y="3029693"/>
            <a:ext cx="108415" cy="20108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F83CEAD-33A7-4A64-A96D-25FB1AED0091}"/>
              </a:ext>
            </a:extLst>
          </p:cNvPr>
          <p:cNvCxnSpPr>
            <a:cxnSpLocks/>
          </p:cNvCxnSpPr>
          <p:nvPr/>
        </p:nvCxnSpPr>
        <p:spPr>
          <a:xfrm flipV="1">
            <a:off x="4294325" y="2772103"/>
            <a:ext cx="205272"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8BA90ED-1C7A-4B71-B590-7E4A45CEF048}"/>
              </a:ext>
            </a:extLst>
          </p:cNvPr>
          <p:cNvCxnSpPr>
            <a:cxnSpLocks/>
          </p:cNvCxnSpPr>
          <p:nvPr/>
        </p:nvCxnSpPr>
        <p:spPr>
          <a:xfrm>
            <a:off x="5392875" y="2772104"/>
            <a:ext cx="205272"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8008BB1-DB76-42C1-AE66-2EB0312F58BF}"/>
              </a:ext>
            </a:extLst>
          </p:cNvPr>
          <p:cNvCxnSpPr>
            <a:cxnSpLocks/>
            <a:endCxn id="45" idx="1"/>
          </p:cNvCxnSpPr>
          <p:nvPr/>
        </p:nvCxnSpPr>
        <p:spPr>
          <a:xfrm>
            <a:off x="4826382" y="3500677"/>
            <a:ext cx="101292" cy="2107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9A770A8-5526-4285-BA37-514A4C1F6EDD}"/>
              </a:ext>
            </a:extLst>
          </p:cNvPr>
          <p:cNvCxnSpPr>
            <a:cxnSpLocks/>
            <a:endCxn id="45" idx="2"/>
          </p:cNvCxnSpPr>
          <p:nvPr/>
        </p:nvCxnSpPr>
        <p:spPr>
          <a:xfrm>
            <a:off x="4518263" y="3963534"/>
            <a:ext cx="300996" cy="55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516BA09-7FF0-4DBF-9EC2-9E0D9C0A092B}"/>
              </a:ext>
            </a:extLst>
          </p:cNvPr>
          <p:cNvCxnSpPr>
            <a:cxnSpLocks/>
            <a:stCxn id="45" idx="6"/>
            <a:endCxn id="32" idx="2"/>
          </p:cNvCxnSpPr>
          <p:nvPr/>
        </p:nvCxnSpPr>
        <p:spPr>
          <a:xfrm flipV="1">
            <a:off x="5559560" y="3967853"/>
            <a:ext cx="641478" cy="12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2C01853-E589-4E08-A7FB-CF1E6EFE3E31}"/>
              </a:ext>
            </a:extLst>
          </p:cNvPr>
          <p:cNvCxnSpPr>
            <a:cxnSpLocks/>
            <a:stCxn id="45" idx="7"/>
          </p:cNvCxnSpPr>
          <p:nvPr/>
        </p:nvCxnSpPr>
        <p:spPr>
          <a:xfrm flipV="1">
            <a:off x="5451145" y="3029693"/>
            <a:ext cx="255417" cy="68177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6F53B15-D532-44BE-8F3C-0A2DD8CE0A9F}"/>
              </a:ext>
            </a:extLst>
          </p:cNvPr>
          <p:cNvCxnSpPr>
            <a:cxnSpLocks/>
            <a:endCxn id="32" idx="0"/>
          </p:cNvCxnSpPr>
          <p:nvPr/>
        </p:nvCxnSpPr>
        <p:spPr>
          <a:xfrm>
            <a:off x="6230033" y="3029693"/>
            <a:ext cx="341156" cy="57387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557A501C-4509-48F8-BD25-717586E05247}"/>
                  </a:ext>
                </a:extLst>
              </p:cNvPr>
              <p:cNvSpPr txBox="1"/>
              <p:nvPr/>
            </p:nvSpPr>
            <p:spPr>
              <a:xfrm>
                <a:off x="3941979" y="3675716"/>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85" name="TextBox 84">
                <a:extLst>
                  <a:ext uri="{FF2B5EF4-FFF2-40B4-BE49-F238E27FC236}">
                    <a16:creationId xmlns:a16="http://schemas.microsoft.com/office/drawing/2014/main" id="{557A501C-4509-48F8-BD25-717586E05247}"/>
                  </a:ext>
                </a:extLst>
              </p:cNvPr>
              <p:cNvSpPr txBox="1">
                <a:spLocks noRot="1" noChangeAspect="1" noMove="1" noResize="1" noEditPoints="1" noAdjustHandles="1" noChangeArrowheads="1" noChangeShapeType="1" noTextEdit="1"/>
              </p:cNvSpPr>
              <p:nvPr/>
            </p:nvSpPr>
            <p:spPr>
              <a:xfrm>
                <a:off x="3941979" y="3675716"/>
                <a:ext cx="417101"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0CB5BF2-F4B6-4EE6-BBFB-2A6D2A4CDF08}"/>
                  </a:ext>
                </a:extLst>
              </p:cNvPr>
              <p:cNvSpPr txBox="1"/>
              <p:nvPr/>
            </p:nvSpPr>
            <p:spPr>
              <a:xfrm>
                <a:off x="4361129" y="3077996"/>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87" name="TextBox 86">
                <a:extLst>
                  <a:ext uri="{FF2B5EF4-FFF2-40B4-BE49-F238E27FC236}">
                    <a16:creationId xmlns:a16="http://schemas.microsoft.com/office/drawing/2014/main" id="{10CB5BF2-F4B6-4EE6-BBFB-2A6D2A4CDF08}"/>
                  </a:ext>
                </a:extLst>
              </p:cNvPr>
              <p:cNvSpPr txBox="1">
                <a:spLocks noRot="1" noChangeAspect="1" noMove="1" noResize="1" noEditPoints="1" noAdjustHandles="1" noChangeArrowheads="1" noChangeShapeType="1" noTextEdit="1"/>
              </p:cNvSpPr>
              <p:nvPr/>
            </p:nvSpPr>
            <p:spPr>
              <a:xfrm>
                <a:off x="4361129" y="3077996"/>
                <a:ext cx="417101"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2B72BE8-CCB1-4228-9D68-FE38E24E6F7C}"/>
                  </a:ext>
                </a:extLst>
              </p:cNvPr>
              <p:cNvSpPr txBox="1"/>
              <p:nvPr/>
            </p:nvSpPr>
            <p:spPr>
              <a:xfrm>
                <a:off x="4754987" y="2512925"/>
                <a:ext cx="4171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88" name="TextBox 87">
                <a:extLst>
                  <a:ext uri="{FF2B5EF4-FFF2-40B4-BE49-F238E27FC236}">
                    <a16:creationId xmlns:a16="http://schemas.microsoft.com/office/drawing/2014/main" id="{C2B72BE8-CCB1-4228-9D68-FE38E24E6F7C}"/>
                  </a:ext>
                </a:extLst>
              </p:cNvPr>
              <p:cNvSpPr txBox="1">
                <a:spLocks noRot="1" noChangeAspect="1" noMove="1" noResize="1" noEditPoints="1" noAdjustHandles="1" noChangeArrowheads="1" noChangeShapeType="1" noTextEdit="1"/>
              </p:cNvSpPr>
              <p:nvPr/>
            </p:nvSpPr>
            <p:spPr>
              <a:xfrm>
                <a:off x="4754987" y="2512925"/>
                <a:ext cx="417101" cy="369332"/>
              </a:xfrm>
              <a:prstGeom prst="rect">
                <a:avLst/>
              </a:prstGeom>
              <a:blipFill>
                <a:blip r:embed="rId13"/>
                <a:stretch>
                  <a:fillRect/>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BD262B1F-FFE6-4CE9-B9DC-1CBA098D8B5A}"/>
              </a:ext>
            </a:extLst>
          </p:cNvPr>
          <p:cNvGrpSpPr/>
          <p:nvPr/>
        </p:nvGrpSpPr>
        <p:grpSpPr>
          <a:xfrm>
            <a:off x="1780208" y="2407817"/>
            <a:ext cx="862465" cy="735064"/>
            <a:chOff x="1780208" y="2407817"/>
            <a:chExt cx="862465" cy="735064"/>
          </a:xfrm>
        </p:grpSpPr>
        <p:sp>
          <p:nvSpPr>
            <p:cNvPr id="10" name="Chord 9">
              <a:extLst>
                <a:ext uri="{FF2B5EF4-FFF2-40B4-BE49-F238E27FC236}">
                  <a16:creationId xmlns:a16="http://schemas.microsoft.com/office/drawing/2014/main" id="{7292547F-329B-4730-B759-D51D5518EA18}"/>
                </a:ext>
              </a:extLst>
            </p:cNvPr>
            <p:cNvSpPr/>
            <p:nvPr/>
          </p:nvSpPr>
          <p:spPr>
            <a:xfrm flipH="1">
              <a:off x="1902372" y="2414308"/>
              <a:ext cx="740301" cy="728573"/>
            </a:xfrm>
            <a:prstGeom prst="chord">
              <a:avLst>
                <a:gd name="adj1" fmla="val 5435082"/>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2" b="1" i="0" u="none" strike="noStrike" kern="1200" cap="none" spc="0" normalizeH="0" noProof="0" dirty="0">
                <a:ln>
                  <a:noFill/>
                </a:ln>
                <a:solidFill>
                  <a:prstClr val="white"/>
                </a:solidFill>
                <a:effectLst/>
                <a:uLnTx/>
                <a:uFillTx/>
                <a:latin typeface="Calisto MT" panose="02040603050505030304"/>
                <a:ea typeface="+mn-ea"/>
                <a:cs typeface="+mn-cs"/>
              </a:endParaRPr>
            </a:p>
          </p:txBody>
        </p:sp>
        <p:sp>
          <p:nvSpPr>
            <p:cNvPr id="3" name="Chord 2">
              <a:extLst>
                <a:ext uri="{FF2B5EF4-FFF2-40B4-BE49-F238E27FC236}">
                  <a16:creationId xmlns:a16="http://schemas.microsoft.com/office/drawing/2014/main" id="{62A65241-4288-4979-A0D6-A0FC29CEF473}"/>
                </a:ext>
              </a:extLst>
            </p:cNvPr>
            <p:cNvSpPr/>
            <p:nvPr/>
          </p:nvSpPr>
          <p:spPr>
            <a:xfrm>
              <a:off x="1812124" y="2407817"/>
              <a:ext cx="740301" cy="728573"/>
            </a:xfrm>
            <a:prstGeom prst="chord">
              <a:avLst>
                <a:gd name="adj1" fmla="val 5435082"/>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2" b="1" i="0" u="none" strike="noStrike" kern="1200" cap="none" spc="0" normalizeH="0" noProof="0" dirty="0">
                <a:ln>
                  <a:noFill/>
                </a:ln>
                <a:solidFill>
                  <a:prstClr val="white"/>
                </a:solidFill>
                <a:effectLst/>
                <a:uLnTx/>
                <a:uFillTx/>
                <a:latin typeface="Calisto MT" panose="02040603050505030304"/>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B74FC73-2D83-4B13-9EF3-07FADB3AD849}"/>
                    </a:ext>
                  </a:extLst>
                </p:cNvPr>
                <p:cNvSpPr txBox="1"/>
                <p:nvPr/>
              </p:nvSpPr>
              <p:spPr>
                <a:xfrm>
                  <a:off x="1780208" y="2572223"/>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oMath>
                    </m:oMathPara>
                  </a14:m>
                  <a:endParaRPr lang="en-US" dirty="0"/>
                </a:p>
              </p:txBody>
            </p:sp>
          </mc:Choice>
          <mc:Fallback xmlns="">
            <p:sp>
              <p:nvSpPr>
                <p:cNvPr id="4" name="TextBox 3">
                  <a:extLst>
                    <a:ext uri="{FF2B5EF4-FFF2-40B4-BE49-F238E27FC236}">
                      <a16:creationId xmlns:a16="http://schemas.microsoft.com/office/drawing/2014/main" id="{7B74FC73-2D83-4B13-9EF3-07FADB3AD849}"/>
                    </a:ext>
                  </a:extLst>
                </p:cNvPr>
                <p:cNvSpPr txBox="1">
                  <a:spLocks noRot="1" noChangeAspect="1" noMove="1" noResize="1" noEditPoints="1" noAdjustHandles="1" noChangeArrowheads="1" noChangeShapeType="1" noTextEdit="1"/>
                </p:cNvSpPr>
                <p:nvPr/>
              </p:nvSpPr>
              <p:spPr>
                <a:xfrm>
                  <a:off x="1780208" y="2572223"/>
                  <a:ext cx="4643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246C4C9-2BA2-484F-A821-152FBF449ACA}"/>
                    </a:ext>
                  </a:extLst>
                </p:cNvPr>
                <p:cNvSpPr txBox="1"/>
                <p:nvPr/>
              </p:nvSpPr>
              <p:spPr>
                <a:xfrm>
                  <a:off x="2242498" y="2583870"/>
                  <a:ext cx="3722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9" name="TextBox 8">
                  <a:extLst>
                    <a:ext uri="{FF2B5EF4-FFF2-40B4-BE49-F238E27FC236}">
                      <a16:creationId xmlns:a16="http://schemas.microsoft.com/office/drawing/2014/main" id="{2246C4C9-2BA2-484F-A821-152FBF449ACA}"/>
                    </a:ext>
                  </a:extLst>
                </p:cNvPr>
                <p:cNvSpPr txBox="1">
                  <a:spLocks noRot="1" noChangeAspect="1" noMove="1" noResize="1" noEditPoints="1" noAdjustHandles="1" noChangeArrowheads="1" noChangeShapeType="1" noTextEdit="1"/>
                </p:cNvSpPr>
                <p:nvPr/>
              </p:nvSpPr>
              <p:spPr>
                <a:xfrm>
                  <a:off x="2242498" y="2583870"/>
                  <a:ext cx="372218" cy="369332"/>
                </a:xfrm>
                <a:prstGeom prst="rect">
                  <a:avLst/>
                </a:prstGeom>
                <a:blipFill>
                  <a:blip r:embed="rId15"/>
                  <a:stretch>
                    <a:fillRect/>
                  </a:stretch>
                </a:blipFill>
              </p:spPr>
              <p:txBody>
                <a:bodyPr/>
                <a:lstStyle/>
                <a:p>
                  <a:r>
                    <a:rPr lang="en-US">
                      <a:noFill/>
                    </a:rPr>
                    <a:t> </a:t>
                  </a:r>
                </a:p>
              </p:txBody>
            </p:sp>
          </mc:Fallback>
        </mc:AlternateContent>
      </p:grpSp>
      <p:grpSp>
        <p:nvGrpSpPr>
          <p:cNvPr id="65" name="Group 64">
            <a:extLst>
              <a:ext uri="{FF2B5EF4-FFF2-40B4-BE49-F238E27FC236}">
                <a16:creationId xmlns:a16="http://schemas.microsoft.com/office/drawing/2014/main" id="{BD538CBC-32C0-4757-97A8-4E9672B7FFCA}"/>
              </a:ext>
            </a:extLst>
          </p:cNvPr>
          <p:cNvGrpSpPr/>
          <p:nvPr/>
        </p:nvGrpSpPr>
        <p:grpSpPr>
          <a:xfrm>
            <a:off x="3492973" y="2395482"/>
            <a:ext cx="862465" cy="735064"/>
            <a:chOff x="1780208" y="2407817"/>
            <a:chExt cx="862465" cy="735064"/>
          </a:xfrm>
        </p:grpSpPr>
        <p:sp>
          <p:nvSpPr>
            <p:cNvPr id="67" name="Chord 66">
              <a:extLst>
                <a:ext uri="{FF2B5EF4-FFF2-40B4-BE49-F238E27FC236}">
                  <a16:creationId xmlns:a16="http://schemas.microsoft.com/office/drawing/2014/main" id="{3843727F-47BF-49C8-8C40-6942D046743A}"/>
                </a:ext>
              </a:extLst>
            </p:cNvPr>
            <p:cNvSpPr/>
            <p:nvPr/>
          </p:nvSpPr>
          <p:spPr>
            <a:xfrm flipH="1">
              <a:off x="1902372" y="2414308"/>
              <a:ext cx="740301" cy="728573"/>
            </a:xfrm>
            <a:prstGeom prst="chord">
              <a:avLst>
                <a:gd name="adj1" fmla="val 5435082"/>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2" b="1" i="0" u="none" strike="noStrike" kern="1200" cap="none" spc="0" normalizeH="0" noProof="0" dirty="0">
                <a:ln>
                  <a:noFill/>
                </a:ln>
                <a:solidFill>
                  <a:prstClr val="white"/>
                </a:solidFill>
                <a:effectLst/>
                <a:uLnTx/>
                <a:uFillTx/>
                <a:latin typeface="Calisto MT" panose="02040603050505030304"/>
                <a:ea typeface="+mn-ea"/>
                <a:cs typeface="+mn-cs"/>
              </a:endParaRPr>
            </a:p>
          </p:txBody>
        </p:sp>
        <p:sp>
          <p:nvSpPr>
            <p:cNvPr id="68" name="Chord 67">
              <a:extLst>
                <a:ext uri="{FF2B5EF4-FFF2-40B4-BE49-F238E27FC236}">
                  <a16:creationId xmlns:a16="http://schemas.microsoft.com/office/drawing/2014/main" id="{8588573A-F797-45C5-AED4-14CFB3AB82D2}"/>
                </a:ext>
              </a:extLst>
            </p:cNvPr>
            <p:cNvSpPr/>
            <p:nvPr/>
          </p:nvSpPr>
          <p:spPr>
            <a:xfrm>
              <a:off x="1812124" y="2407817"/>
              <a:ext cx="740301" cy="728573"/>
            </a:xfrm>
            <a:prstGeom prst="chord">
              <a:avLst>
                <a:gd name="adj1" fmla="val 5435082"/>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2" b="1" i="0" u="none" strike="noStrike" kern="1200" cap="none" spc="0" normalizeH="0" noProof="0" dirty="0">
                <a:ln>
                  <a:noFill/>
                </a:ln>
                <a:solidFill>
                  <a:prstClr val="white"/>
                </a:solidFill>
                <a:effectLst/>
                <a:uLnTx/>
                <a:uFillTx/>
                <a:latin typeface="Calisto MT" panose="02040603050505030304"/>
                <a:ea typeface="+mn-ea"/>
                <a:cs typeface="+mn-cs"/>
              </a:endParaRP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C42BEE7-1B20-4A6B-82C7-E7F0F3AC0125}"/>
                    </a:ext>
                  </a:extLst>
                </p:cNvPr>
                <p:cNvSpPr txBox="1"/>
                <p:nvPr/>
              </p:nvSpPr>
              <p:spPr>
                <a:xfrm>
                  <a:off x="1780208" y="2572223"/>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3</m:t>
                            </m:r>
                          </m:sub>
                        </m:sSub>
                      </m:oMath>
                    </m:oMathPara>
                  </a14:m>
                  <a:endParaRPr lang="en-US" dirty="0"/>
                </a:p>
              </p:txBody>
            </p:sp>
          </mc:Choice>
          <mc:Fallback xmlns="">
            <p:sp>
              <p:nvSpPr>
                <p:cNvPr id="71" name="TextBox 70">
                  <a:extLst>
                    <a:ext uri="{FF2B5EF4-FFF2-40B4-BE49-F238E27FC236}">
                      <a16:creationId xmlns:a16="http://schemas.microsoft.com/office/drawing/2014/main" id="{2C42BEE7-1B20-4A6B-82C7-E7F0F3AC0125}"/>
                    </a:ext>
                  </a:extLst>
                </p:cNvPr>
                <p:cNvSpPr txBox="1">
                  <a:spLocks noRot="1" noChangeAspect="1" noMove="1" noResize="1" noEditPoints="1" noAdjustHandles="1" noChangeArrowheads="1" noChangeShapeType="1" noTextEdit="1"/>
                </p:cNvSpPr>
                <p:nvPr/>
              </p:nvSpPr>
              <p:spPr>
                <a:xfrm>
                  <a:off x="1780208" y="2572223"/>
                  <a:ext cx="46435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23C72CC-5995-44EE-9D07-89C1D311B036}"/>
                    </a:ext>
                  </a:extLst>
                </p:cNvPr>
                <p:cNvSpPr txBox="1"/>
                <p:nvPr/>
              </p:nvSpPr>
              <p:spPr>
                <a:xfrm>
                  <a:off x="2242498" y="2583870"/>
                  <a:ext cx="3722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76" name="TextBox 75">
                  <a:extLst>
                    <a:ext uri="{FF2B5EF4-FFF2-40B4-BE49-F238E27FC236}">
                      <a16:creationId xmlns:a16="http://schemas.microsoft.com/office/drawing/2014/main" id="{623C72CC-5995-44EE-9D07-89C1D311B036}"/>
                    </a:ext>
                  </a:extLst>
                </p:cNvPr>
                <p:cNvSpPr txBox="1">
                  <a:spLocks noRot="1" noChangeAspect="1" noMove="1" noResize="1" noEditPoints="1" noAdjustHandles="1" noChangeArrowheads="1" noChangeShapeType="1" noTextEdit="1"/>
                </p:cNvSpPr>
                <p:nvPr/>
              </p:nvSpPr>
              <p:spPr>
                <a:xfrm>
                  <a:off x="2242498" y="2583870"/>
                  <a:ext cx="372218" cy="369332"/>
                </a:xfrm>
                <a:prstGeom prst="rect">
                  <a:avLst/>
                </a:prstGeom>
                <a:blipFill>
                  <a:blip r:embed="rId17"/>
                  <a:stretch>
                    <a:fillRect/>
                  </a:stretch>
                </a:blipFill>
              </p:spPr>
              <p:txBody>
                <a:bodyPr/>
                <a:lstStyle/>
                <a:p>
                  <a:r>
                    <a:rPr lang="en-US">
                      <a:noFill/>
                    </a:rPr>
                    <a:t> </a:t>
                  </a:r>
                </a:p>
              </p:txBody>
            </p:sp>
          </mc:Fallback>
        </mc:AlternateContent>
      </p:grpSp>
      <p:grpSp>
        <p:nvGrpSpPr>
          <p:cNvPr id="78" name="Group 77">
            <a:extLst>
              <a:ext uri="{FF2B5EF4-FFF2-40B4-BE49-F238E27FC236}">
                <a16:creationId xmlns:a16="http://schemas.microsoft.com/office/drawing/2014/main" id="{0F1251C4-F375-4499-9A8D-76A7AB1F1B99}"/>
              </a:ext>
            </a:extLst>
          </p:cNvPr>
          <p:cNvGrpSpPr/>
          <p:nvPr/>
        </p:nvGrpSpPr>
        <p:grpSpPr>
          <a:xfrm>
            <a:off x="5569862" y="2401973"/>
            <a:ext cx="862465" cy="735064"/>
            <a:chOff x="1780208" y="2407817"/>
            <a:chExt cx="862465" cy="735064"/>
          </a:xfrm>
        </p:grpSpPr>
        <p:sp>
          <p:nvSpPr>
            <p:cNvPr id="79" name="Chord 78">
              <a:extLst>
                <a:ext uri="{FF2B5EF4-FFF2-40B4-BE49-F238E27FC236}">
                  <a16:creationId xmlns:a16="http://schemas.microsoft.com/office/drawing/2014/main" id="{7F39E1B9-DFAD-42A9-992A-21D9EA1E3277}"/>
                </a:ext>
              </a:extLst>
            </p:cNvPr>
            <p:cNvSpPr/>
            <p:nvPr/>
          </p:nvSpPr>
          <p:spPr>
            <a:xfrm flipH="1">
              <a:off x="1902372" y="2414308"/>
              <a:ext cx="740301" cy="728573"/>
            </a:xfrm>
            <a:prstGeom prst="chord">
              <a:avLst>
                <a:gd name="adj1" fmla="val 5435082"/>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2" b="1" i="0" u="none" strike="noStrike" kern="1200" cap="none" spc="0" normalizeH="0" noProof="0" dirty="0">
                <a:ln>
                  <a:noFill/>
                </a:ln>
                <a:solidFill>
                  <a:prstClr val="white"/>
                </a:solidFill>
                <a:effectLst/>
                <a:uLnTx/>
                <a:uFillTx/>
                <a:latin typeface="Calisto MT" panose="02040603050505030304"/>
                <a:ea typeface="+mn-ea"/>
                <a:cs typeface="+mn-cs"/>
              </a:endParaRPr>
            </a:p>
          </p:txBody>
        </p:sp>
        <p:sp>
          <p:nvSpPr>
            <p:cNvPr id="80" name="Chord 79">
              <a:extLst>
                <a:ext uri="{FF2B5EF4-FFF2-40B4-BE49-F238E27FC236}">
                  <a16:creationId xmlns:a16="http://schemas.microsoft.com/office/drawing/2014/main" id="{2C6C2F99-72B8-432C-BF56-014543A58CDB}"/>
                </a:ext>
              </a:extLst>
            </p:cNvPr>
            <p:cNvSpPr/>
            <p:nvPr/>
          </p:nvSpPr>
          <p:spPr>
            <a:xfrm>
              <a:off x="1812124" y="2407817"/>
              <a:ext cx="740301" cy="728573"/>
            </a:xfrm>
            <a:prstGeom prst="chord">
              <a:avLst>
                <a:gd name="adj1" fmla="val 5435082"/>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2" b="1" i="0" u="none" strike="noStrike" kern="1200" cap="none" spc="0" normalizeH="0" noProof="0" dirty="0">
                <a:ln>
                  <a:noFill/>
                </a:ln>
                <a:solidFill>
                  <a:prstClr val="white"/>
                </a:solidFill>
                <a:effectLst/>
                <a:uLnTx/>
                <a:uFillTx/>
                <a:latin typeface="Calisto MT" panose="02040603050505030304"/>
                <a:ea typeface="+mn-ea"/>
                <a:cs typeface="+mn-cs"/>
              </a:endParaRP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71391ED-5827-44CA-AA4F-A73110A1EE4B}"/>
                    </a:ext>
                  </a:extLst>
                </p:cNvPr>
                <p:cNvSpPr txBox="1"/>
                <p:nvPr/>
              </p:nvSpPr>
              <p:spPr>
                <a:xfrm>
                  <a:off x="1780208" y="2572223"/>
                  <a:ext cx="5220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m:oMathPara>
                  </a14:m>
                  <a:endParaRPr lang="en-US" dirty="0"/>
                </a:p>
              </p:txBody>
            </p:sp>
          </mc:Choice>
          <mc:Fallback xmlns="">
            <p:sp>
              <p:nvSpPr>
                <p:cNvPr id="81" name="TextBox 80">
                  <a:extLst>
                    <a:ext uri="{FF2B5EF4-FFF2-40B4-BE49-F238E27FC236}">
                      <a16:creationId xmlns:a16="http://schemas.microsoft.com/office/drawing/2014/main" id="{F71391ED-5827-44CA-AA4F-A73110A1EE4B}"/>
                    </a:ext>
                  </a:extLst>
                </p:cNvPr>
                <p:cNvSpPr txBox="1">
                  <a:spLocks noRot="1" noChangeAspect="1" noMove="1" noResize="1" noEditPoints="1" noAdjustHandles="1" noChangeArrowheads="1" noChangeShapeType="1" noTextEdit="1"/>
                </p:cNvSpPr>
                <p:nvPr/>
              </p:nvSpPr>
              <p:spPr>
                <a:xfrm>
                  <a:off x="1780208" y="2572223"/>
                  <a:ext cx="522066"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0276870A-AEAA-4A45-89AB-C09479EBA1C8}"/>
                    </a:ext>
                  </a:extLst>
                </p:cNvPr>
                <p:cNvSpPr txBox="1"/>
                <p:nvPr/>
              </p:nvSpPr>
              <p:spPr>
                <a:xfrm>
                  <a:off x="2242498" y="2583870"/>
                  <a:ext cx="3722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82" name="TextBox 81">
                  <a:extLst>
                    <a:ext uri="{FF2B5EF4-FFF2-40B4-BE49-F238E27FC236}">
                      <a16:creationId xmlns:a16="http://schemas.microsoft.com/office/drawing/2014/main" id="{0276870A-AEAA-4A45-89AB-C09479EBA1C8}"/>
                    </a:ext>
                  </a:extLst>
                </p:cNvPr>
                <p:cNvSpPr txBox="1">
                  <a:spLocks noRot="1" noChangeAspect="1" noMove="1" noResize="1" noEditPoints="1" noAdjustHandles="1" noChangeArrowheads="1" noChangeShapeType="1" noTextEdit="1"/>
                </p:cNvSpPr>
                <p:nvPr/>
              </p:nvSpPr>
              <p:spPr>
                <a:xfrm>
                  <a:off x="2242498" y="2583870"/>
                  <a:ext cx="372218" cy="369332"/>
                </a:xfrm>
                <a:prstGeom prst="rect">
                  <a:avLst/>
                </a:prstGeom>
                <a:blipFill>
                  <a:blip r:embed="rId19"/>
                  <a:stretch>
                    <a:fillRect/>
                  </a:stretch>
                </a:blipFill>
              </p:spPr>
              <p:txBody>
                <a:bodyPr/>
                <a:lstStyle/>
                <a:p>
                  <a:r>
                    <a:rPr lang="en-US">
                      <a:noFill/>
                    </a:rPr>
                    <a:t> </a:t>
                  </a:r>
                </a:p>
              </p:txBody>
            </p:sp>
          </mc:Fallback>
        </mc:AlternateContent>
      </p:grpSp>
      <p:sp>
        <p:nvSpPr>
          <p:cNvPr id="84" name="Rectangle: Rounded Corners 83">
            <a:extLst>
              <a:ext uri="{FF2B5EF4-FFF2-40B4-BE49-F238E27FC236}">
                <a16:creationId xmlns:a16="http://schemas.microsoft.com/office/drawing/2014/main" id="{D28040B4-5A53-4040-B9C5-E3C01AF7C501}"/>
              </a:ext>
            </a:extLst>
          </p:cNvPr>
          <p:cNvSpPr/>
          <p:nvPr/>
        </p:nvSpPr>
        <p:spPr>
          <a:xfrm>
            <a:off x="5996270" y="3433900"/>
            <a:ext cx="1120656" cy="1087705"/>
          </a:xfrm>
          <a:prstGeom prst="roundRect">
            <a:avLst/>
          </a:prstGeom>
          <a:noFill/>
          <a:ln>
            <a:solidFill>
              <a:schemeClr val="tx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373E1C5B-AD85-44FE-B8DD-A18857F39FCD}"/>
              </a:ext>
            </a:extLst>
          </p:cNvPr>
          <p:cNvSpPr/>
          <p:nvPr/>
        </p:nvSpPr>
        <p:spPr>
          <a:xfrm>
            <a:off x="11293386" y="3475457"/>
            <a:ext cx="874965" cy="1087705"/>
          </a:xfrm>
          <a:prstGeom prst="roundRect">
            <a:avLst/>
          </a:prstGeom>
          <a:noFill/>
          <a:ln>
            <a:solidFill>
              <a:schemeClr val="tx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CDDC7894-04F4-410C-8163-6C7B14D98A10}"/>
              </a:ext>
            </a:extLst>
          </p:cNvPr>
          <p:cNvSpPr/>
          <p:nvPr/>
        </p:nvSpPr>
        <p:spPr>
          <a:xfrm>
            <a:off x="7116926" y="4358557"/>
            <a:ext cx="4176460" cy="355765"/>
          </a:xfrm>
          <a:custGeom>
            <a:avLst/>
            <a:gdLst>
              <a:gd name="connsiteX0" fmla="*/ 0 w 5238893"/>
              <a:gd name="connsiteY0" fmla="*/ 89377 h 571447"/>
              <a:gd name="connsiteX1" fmla="*/ 1361287 w 5238893"/>
              <a:gd name="connsiteY1" fmla="*/ 488138 h 571447"/>
              <a:gd name="connsiteX2" fmla="*/ 3396343 w 5238893"/>
              <a:gd name="connsiteY2" fmla="*/ 529389 h 571447"/>
              <a:gd name="connsiteX3" fmla="*/ 5238893 w 5238893"/>
              <a:gd name="connsiteY3" fmla="*/ 0 h 571447"/>
            </a:gdLst>
            <a:ahLst/>
            <a:cxnLst>
              <a:cxn ang="0">
                <a:pos x="connsiteX0" y="connsiteY0"/>
              </a:cxn>
              <a:cxn ang="0">
                <a:pos x="connsiteX1" y="connsiteY1"/>
              </a:cxn>
              <a:cxn ang="0">
                <a:pos x="connsiteX2" y="connsiteY2"/>
              </a:cxn>
              <a:cxn ang="0">
                <a:pos x="connsiteX3" y="connsiteY3"/>
              </a:cxn>
            </a:cxnLst>
            <a:rect l="l" t="t" r="r" b="b"/>
            <a:pathLst>
              <a:path w="5238893" h="571447">
                <a:moveTo>
                  <a:pt x="0" y="89377"/>
                </a:moveTo>
                <a:cubicBezTo>
                  <a:pt x="397615" y="252090"/>
                  <a:pt x="795230" y="414803"/>
                  <a:pt x="1361287" y="488138"/>
                </a:cubicBezTo>
                <a:cubicBezTo>
                  <a:pt x="1927344" y="561473"/>
                  <a:pt x="2750075" y="610745"/>
                  <a:pt x="3396343" y="529389"/>
                </a:cubicBezTo>
                <a:cubicBezTo>
                  <a:pt x="4042611" y="448033"/>
                  <a:pt x="4640752" y="224016"/>
                  <a:pt x="5238893" y="0"/>
                </a:cubicBezTo>
              </a:path>
            </a:pathLst>
          </a:custGeom>
          <a:noFill/>
          <a:ln>
            <a:solidFill>
              <a:schemeClr val="tx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D0AE8B78-31AC-4096-BDEB-02870F3496D4}"/>
                  </a:ext>
                </a:extLst>
              </p:cNvPr>
              <p:cNvSpPr txBox="1"/>
              <p:nvPr/>
            </p:nvSpPr>
            <p:spPr>
              <a:xfrm>
                <a:off x="540865" y="4615273"/>
                <a:ext cx="2685992" cy="4101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𝑎𝑑𝑗</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𝑜</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sub>
                                  </m:sSub>
                                </m:e>
                              </m:d>
                            </m:sup>
                          </m:sSup>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e>
                      </m:d>
                    </m:oMath>
                  </m:oMathPara>
                </a14:m>
                <a:endParaRPr lang="en-US" dirty="0"/>
              </a:p>
            </p:txBody>
          </p:sp>
        </mc:Choice>
        <mc:Fallback xmlns="">
          <p:sp>
            <p:nvSpPr>
              <p:cNvPr id="92" name="TextBox 91">
                <a:extLst>
                  <a:ext uri="{FF2B5EF4-FFF2-40B4-BE49-F238E27FC236}">
                    <a16:creationId xmlns:a16="http://schemas.microsoft.com/office/drawing/2014/main" id="{D0AE8B78-31AC-4096-BDEB-02870F3496D4}"/>
                  </a:ext>
                </a:extLst>
              </p:cNvPr>
              <p:cNvSpPr txBox="1">
                <a:spLocks noRot="1" noChangeAspect="1" noMove="1" noResize="1" noEditPoints="1" noAdjustHandles="1" noChangeArrowheads="1" noChangeShapeType="1" noTextEdit="1"/>
              </p:cNvSpPr>
              <p:nvPr/>
            </p:nvSpPr>
            <p:spPr>
              <a:xfrm>
                <a:off x="540865" y="4615273"/>
                <a:ext cx="2685992" cy="410177"/>
              </a:xfrm>
              <a:prstGeom prst="rect">
                <a:avLst/>
              </a:prstGeom>
              <a:blipFill>
                <a:blip r:embed="rId20"/>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6A45C5D9-2386-4601-B422-C8312E05D0C1}"/>
                  </a:ext>
                </a:extLst>
              </p:cNvPr>
              <p:cNvSpPr txBox="1"/>
              <p:nvPr/>
            </p:nvSpPr>
            <p:spPr>
              <a:xfrm>
                <a:off x="1421586" y="5074953"/>
                <a:ext cx="3142399" cy="8300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𝑜</m:t>
                          </m:r>
                        </m:sub>
                      </m:sSub>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≥2</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e>
                              </m:nary>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e>
                      </m:d>
                    </m:oMath>
                  </m:oMathPara>
                </a14:m>
                <a:endParaRPr lang="en-US" dirty="0"/>
              </a:p>
            </p:txBody>
          </p:sp>
        </mc:Choice>
        <mc:Fallback xmlns="">
          <p:sp>
            <p:nvSpPr>
              <p:cNvPr id="95" name="TextBox 94">
                <a:extLst>
                  <a:ext uri="{FF2B5EF4-FFF2-40B4-BE49-F238E27FC236}">
                    <a16:creationId xmlns:a16="http://schemas.microsoft.com/office/drawing/2014/main" id="{6A45C5D9-2386-4601-B422-C8312E05D0C1}"/>
                  </a:ext>
                </a:extLst>
              </p:cNvPr>
              <p:cNvSpPr txBox="1">
                <a:spLocks noRot="1" noChangeAspect="1" noMove="1" noResize="1" noEditPoints="1" noAdjustHandles="1" noChangeArrowheads="1" noChangeShapeType="1" noTextEdit="1"/>
              </p:cNvSpPr>
              <p:nvPr/>
            </p:nvSpPr>
            <p:spPr>
              <a:xfrm>
                <a:off x="1421586" y="5074953"/>
                <a:ext cx="3142399" cy="830035"/>
              </a:xfrm>
              <a:prstGeom prst="rect">
                <a:avLst/>
              </a:prstGeom>
              <a:blipFill>
                <a:blip r:embed="rId21"/>
                <a:stretch>
                  <a:fillRect/>
                </a:stretch>
              </a:blipFill>
            </p:spPr>
            <p:txBody>
              <a:bodyPr/>
              <a:lstStyle/>
              <a:p>
                <a:r>
                  <a:rPr lang="en-US">
                    <a:noFill/>
                  </a:rPr>
                  <a:t> </a:t>
                </a:r>
              </a:p>
            </p:txBody>
          </p:sp>
        </mc:Fallback>
      </mc:AlternateContent>
      <p:sp>
        <p:nvSpPr>
          <p:cNvPr id="16" name="Left Brace 15">
            <a:extLst>
              <a:ext uri="{FF2B5EF4-FFF2-40B4-BE49-F238E27FC236}">
                <a16:creationId xmlns:a16="http://schemas.microsoft.com/office/drawing/2014/main" id="{E0E7CC54-B2F5-451A-9091-AE774CF61683}"/>
              </a:ext>
            </a:extLst>
          </p:cNvPr>
          <p:cNvSpPr/>
          <p:nvPr/>
        </p:nvSpPr>
        <p:spPr>
          <a:xfrm rot="5400000" flipH="1">
            <a:off x="3313361" y="5410569"/>
            <a:ext cx="275008" cy="9934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13739FF-0B1A-4C9A-8864-DE617BF871F7}"/>
                  </a:ext>
                </a:extLst>
              </p:cNvPr>
              <p:cNvSpPr txBox="1"/>
              <p:nvPr/>
            </p:nvSpPr>
            <p:spPr>
              <a:xfrm>
                <a:off x="6884324" y="4897585"/>
                <a:ext cx="5234164" cy="1872853"/>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R="0" lvl="0" defTabSz="914400" rtl="0" eaLnBrk="1" fontAlgn="auto" latinLnBrk="0" hangingPunct="1">
                  <a:lnSpc>
                    <a:spcPct val="100000"/>
                  </a:lnSpc>
                  <a:spcBef>
                    <a:spcPts val="0"/>
                  </a:spcBef>
                  <a:spcAft>
                    <a:spcPts val="0"/>
                  </a:spcAft>
                  <a:buClrTx/>
                  <a:buSzTx/>
                  <a:tabLst/>
                  <a:defRPr/>
                </a:pPr>
                <a:r>
                  <a:rPr kumimoji="0" lang="en-US" b="1" i="0" u="none" strike="noStrike" kern="1200" cap="none" spc="0" normalizeH="0" baseline="0" noProof="0" dirty="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uLnTx/>
                    <a:uFillTx/>
                    <a:latin typeface="Calisto MT" panose="02040603050505030304"/>
                    <a:ea typeface="+mn-ea"/>
                    <a:cs typeface="+mn-cs"/>
                  </a:rPr>
                  <a:t>Semi-parametric restriction (Linear Structural Nested Mean Models, J. Robins ’94, ‘04).</a:t>
                </a:r>
                <a:r>
                  <a:rPr kumimoji="0" lang="en-US" b="0" i="0" u="none" strike="noStrike" kern="1200" cap="none" spc="0" normalizeH="0" baseline="0" noProof="0" dirty="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listo MT" panose="02040603050505030304"/>
                    <a:ea typeface="+mn-ea"/>
                    <a:cs typeface="+mn-cs"/>
                  </a:rPr>
                  <a:t> </a:t>
                </a:r>
              </a:p>
              <a:p>
                <a:pPr marR="0" lvl="0" defTabSz="914400" rtl="0" eaLnBrk="1" fontAlgn="auto" latinLnBrk="0" hangingPunct="1">
                  <a:lnSpc>
                    <a:spcPct val="100000"/>
                  </a:lnSpc>
                  <a:spcBef>
                    <a:spcPts val="0"/>
                  </a:spcBef>
                  <a:spcAft>
                    <a:spcPts val="0"/>
                  </a:spcAft>
                  <a:buClrTx/>
                  <a:buSzTx/>
                  <a:tabLst/>
                  <a:defRPr/>
                </a:pPr>
                <a:r>
                  <a:rPr kumimoji="0" lang="en-US" b="0" i="0" u="none" strike="noStrike" kern="1200" cap="none" spc="0" normalizeH="0" baseline="0" noProof="0" dirty="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listo MT" panose="02040603050505030304"/>
                    <a:ea typeface="+mn-ea"/>
                    <a:cs typeface="+mn-cs"/>
                  </a:rPr>
                  <a:t>Blip effect has linear parametric form</a:t>
                </a:r>
              </a:p>
              <a:p>
                <a:pPr marR="0" lvl="0" defTabSz="914400" rtl="0" eaLnBrk="1" fontAlgn="auto" latinLnBrk="0" hangingPunct="1">
                  <a:lnSpc>
                    <a:spcPct val="100000"/>
                  </a:lnSpc>
                  <a:spcBef>
                    <a:spcPts val="0"/>
                  </a:spcBef>
                  <a:spcAft>
                    <a:spcPts val="0"/>
                  </a:spcAft>
                  <a:buClrTx/>
                  <a:buSzTx/>
                  <a:tabLst/>
                  <a:defRPr/>
                </a:pPr>
                <a14:m>
                  <m:oMathPara xmlns:m="http://schemas.openxmlformats.org/officeDocument/2006/math">
                    <m:oMathParaPr>
                      <m:jc m:val="centerGroup"/>
                    </m:oMathParaPr>
                    <m:oMath xmlns:m="http://schemas.openxmlformats.org/officeDocument/2006/math">
                      <m:sSub>
                        <m:sSubPr>
                          <m:ctrlP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sSubPr>
                        <m:e>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𝛾</m:t>
                          </m:r>
                        </m:e>
                        <m:sub>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𝑚</m:t>
                          </m:r>
                        </m:sub>
                      </m:sSub>
                      <m:d>
                        <m:dPr>
                          <m:ctrlP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dPr>
                        <m:e>
                          <m:sSub>
                            <m:sSubPr>
                              <m:ctrlP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sSubPr>
                            <m:e>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𝑇</m:t>
                              </m:r>
                            </m:e>
                            <m:sub>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𝑚</m:t>
                              </m:r>
                            </m:sub>
                          </m:sSub>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m:t>
                          </m:r>
                          <m:sSub>
                            <m:sSubPr>
                              <m:ctrlP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sSubPr>
                            <m:e>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𝑆</m:t>
                              </m:r>
                            </m:e>
                            <m:sub>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𝑚</m:t>
                              </m:r>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−1</m:t>
                              </m:r>
                            </m:sub>
                          </m:sSub>
                        </m:e>
                      </m:d>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m:t>
                      </m:r>
                      <m:sSubSup>
                        <m:sSubSupPr>
                          <m:ctrlP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sSubSupPr>
                        <m:e>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𝛼</m:t>
                          </m:r>
                        </m:e>
                        <m:sub>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𝑚</m:t>
                          </m:r>
                        </m:sub>
                        <m:sup>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m:t>
                          </m:r>
                        </m:sup>
                      </m:sSubSup>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𝜙</m:t>
                      </m:r>
                      <m:d>
                        <m:dPr>
                          <m:ctrlP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dPr>
                        <m:e>
                          <m:sSub>
                            <m:sSubPr>
                              <m:ctrlP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sSubPr>
                            <m:e>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𝑇</m:t>
                              </m:r>
                            </m:e>
                            <m:sub>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𝑚</m:t>
                              </m:r>
                            </m:sub>
                          </m:sSub>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m:t>
                          </m:r>
                          <m:sSub>
                            <m:sSubPr>
                              <m:ctrlP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ctrlPr>
                            </m:sSubPr>
                            <m:e>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𝑆</m:t>
                              </m:r>
                            </m:e>
                            <m:sub>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𝑚</m:t>
                              </m:r>
                              <m:r>
                                <a:rPr kumimoji="0" lang="en-US" b="0" i="1" u="none" strike="noStrike" kern="1200" cap="none" spc="0" normalizeH="0" baseline="0" noProof="0" smtClean="0">
                                  <a:ln>
                                    <a:solidFill>
                                      <a:prstClr val="black">
                                        <a:lumMod val="75000"/>
                                        <a:lumOff val="25000"/>
                                        <a:alpha val="10000"/>
                                      </a:prstClr>
                                    </a:solidFill>
                                  </a:ln>
                                  <a:solidFill>
                                    <a:prstClr val="white">
                                      <a:lumMod val="95000"/>
                                    </a:prstClr>
                                  </a:solidFill>
                                  <a:effectLst>
                                    <a:outerShdw blurRad="9525" dist="25400" dir="14640000" algn="tl" rotWithShape="0">
                                      <a:prstClr val="black">
                                        <a:alpha val="30000"/>
                                      </a:prstClr>
                                    </a:outerShdw>
                                  </a:effectLst>
                                  <a:uLnTx/>
                                  <a:uFillTx/>
                                  <a:latin typeface="Cambria Math" panose="02040503050406030204" pitchFamily="18" charset="0"/>
                                  <a:ea typeface="+mn-ea"/>
                                  <a:cs typeface="+mn-cs"/>
                                </a:rPr>
                                <m:t>−1</m:t>
                              </m:r>
                            </m:sub>
                          </m:sSub>
                        </m:e>
                      </m:d>
                    </m:oMath>
                  </m:oMathPara>
                </a14:m>
                <a:endParaRPr lang="en-US" sz="1600" dirty="0">
                  <a:solidFill>
                    <a:prstClr val="white"/>
                  </a:solidFill>
                  <a:latin typeface="Calisto MT" panose="02040603050505030304"/>
                </a:endParaRPr>
              </a:p>
              <a:p>
                <a:pPr marR="0" lvl="0" defTabSz="914400" rtl="0" eaLnBrk="1" fontAlgn="auto" latinLnBrk="0" hangingPunct="1">
                  <a:lnSpc>
                    <a:spcPct val="100000"/>
                  </a:lnSpc>
                  <a:spcBef>
                    <a:spcPts val="0"/>
                  </a:spcBef>
                  <a:spcAft>
                    <a:spcPts val="0"/>
                  </a:spcAft>
                  <a:buClrTx/>
                  <a:buSzTx/>
                  <a:tabLst/>
                  <a:defRPr/>
                </a:pPr>
                <a:endParaRPr lang="en-US" sz="1600" dirty="0">
                  <a:solidFill>
                    <a:prstClr val="white"/>
                  </a:solidFill>
                  <a:latin typeface="Calisto MT" panose="02040603050505030304"/>
                </a:endParaRPr>
              </a:p>
              <a:p>
                <a:pPr marR="0" lvl="0" defTabSz="914400" rtl="0" eaLnBrk="1" fontAlgn="auto" latinLnBrk="0" hangingPunct="1">
                  <a:lnSpc>
                    <a:spcPct val="100000"/>
                  </a:lnSpc>
                  <a:spcBef>
                    <a:spcPts val="0"/>
                  </a:spcBef>
                  <a:spcAft>
                    <a:spcPts val="0"/>
                  </a:spcAft>
                  <a:buClrTx/>
                  <a:buSzTx/>
                  <a:tabLst/>
                  <a:defRPr/>
                </a:pPr>
                <a:r>
                  <a:rPr lang="en-US" sz="1600" dirty="0">
                    <a:solidFill>
                      <a:prstClr val="white"/>
                    </a:solidFill>
                    <a:latin typeface="Calisto MT" panose="02040603050505030304"/>
                  </a:rPr>
                  <a:t>e.g. </a:t>
                </a:r>
                <a14:m>
                  <m:oMath xmlns:m="http://schemas.openxmlformats.org/officeDocument/2006/math">
                    <m:sSub>
                      <m:sSubPr>
                        <m:ctrlPr>
                          <a:rPr lang="en-US" sz="1600" b="0" i="1" smtClean="0">
                            <a:solidFill>
                              <a:prstClr val="white"/>
                            </a:solidFill>
                            <a:latin typeface="Cambria Math" panose="02040503050406030204" pitchFamily="18" charset="0"/>
                          </a:rPr>
                        </m:ctrlPr>
                      </m:sSubPr>
                      <m:e>
                        <m:r>
                          <a:rPr lang="en-US" sz="1600" b="0" i="1" smtClean="0">
                            <a:solidFill>
                              <a:prstClr val="white"/>
                            </a:solidFill>
                            <a:latin typeface="Cambria Math" panose="02040503050406030204" pitchFamily="18" charset="0"/>
                          </a:rPr>
                          <m:t>𝛾</m:t>
                        </m:r>
                      </m:e>
                      <m:sub>
                        <m:r>
                          <a:rPr lang="en-US" sz="1600" b="0" i="1" smtClean="0">
                            <a:solidFill>
                              <a:prstClr val="white"/>
                            </a:solidFill>
                            <a:latin typeface="Cambria Math" panose="02040503050406030204" pitchFamily="18" charset="0"/>
                          </a:rPr>
                          <m:t>𝑚</m:t>
                        </m:r>
                      </m:sub>
                    </m:sSub>
                    <m:d>
                      <m:dPr>
                        <m:ctrlPr>
                          <a:rPr lang="en-US" sz="1600" b="0" i="1" smtClean="0">
                            <a:solidFill>
                              <a:prstClr val="white"/>
                            </a:solidFill>
                            <a:latin typeface="Cambria Math" panose="02040503050406030204" pitchFamily="18" charset="0"/>
                          </a:rPr>
                        </m:ctrlPr>
                      </m:dPr>
                      <m:e>
                        <m:sSub>
                          <m:sSubPr>
                            <m:ctrlPr>
                              <a:rPr lang="en-US" sz="1600" b="0" i="1" smtClean="0">
                                <a:solidFill>
                                  <a:prstClr val="white"/>
                                </a:solidFill>
                                <a:latin typeface="Cambria Math" panose="02040503050406030204" pitchFamily="18" charset="0"/>
                              </a:rPr>
                            </m:ctrlPr>
                          </m:sSubPr>
                          <m:e>
                            <m:r>
                              <a:rPr lang="en-US" sz="1600" b="0" i="1" smtClean="0">
                                <a:solidFill>
                                  <a:prstClr val="white"/>
                                </a:solidFill>
                                <a:latin typeface="Cambria Math" panose="02040503050406030204" pitchFamily="18" charset="0"/>
                              </a:rPr>
                              <m:t>𝑇</m:t>
                            </m:r>
                          </m:e>
                          <m:sub>
                            <m:r>
                              <a:rPr lang="en-US" sz="1600" b="0" i="1" smtClean="0">
                                <a:solidFill>
                                  <a:prstClr val="white"/>
                                </a:solidFill>
                                <a:latin typeface="Cambria Math" panose="02040503050406030204" pitchFamily="18" charset="0"/>
                              </a:rPr>
                              <m:t>𝑚</m:t>
                            </m:r>
                          </m:sub>
                        </m:sSub>
                        <m:r>
                          <a:rPr lang="en-US" sz="1600" b="0" i="1" smtClean="0">
                            <a:solidFill>
                              <a:prstClr val="white"/>
                            </a:solidFill>
                            <a:latin typeface="Cambria Math" panose="02040503050406030204" pitchFamily="18" charset="0"/>
                          </a:rPr>
                          <m:t>,</m:t>
                        </m:r>
                        <m:sSub>
                          <m:sSubPr>
                            <m:ctrlPr>
                              <a:rPr lang="en-US" sz="1600" b="0" i="1" smtClean="0">
                                <a:solidFill>
                                  <a:prstClr val="white"/>
                                </a:solidFill>
                                <a:latin typeface="Cambria Math" panose="02040503050406030204" pitchFamily="18" charset="0"/>
                              </a:rPr>
                            </m:ctrlPr>
                          </m:sSubPr>
                          <m:e>
                            <m:r>
                              <a:rPr lang="en-US" sz="1600" b="0" i="1" smtClean="0">
                                <a:solidFill>
                                  <a:prstClr val="white"/>
                                </a:solidFill>
                                <a:latin typeface="Cambria Math" panose="02040503050406030204" pitchFamily="18" charset="0"/>
                              </a:rPr>
                              <m:t>𝑆</m:t>
                            </m:r>
                          </m:e>
                          <m:sub>
                            <m:r>
                              <a:rPr lang="en-US" sz="1600" b="0" i="1" smtClean="0">
                                <a:solidFill>
                                  <a:prstClr val="white"/>
                                </a:solidFill>
                                <a:latin typeface="Cambria Math" panose="02040503050406030204" pitchFamily="18" charset="0"/>
                              </a:rPr>
                              <m:t>𝑚</m:t>
                            </m:r>
                            <m:r>
                              <a:rPr lang="en-US" sz="1600" b="0" i="1" smtClean="0">
                                <a:solidFill>
                                  <a:prstClr val="white"/>
                                </a:solidFill>
                                <a:latin typeface="Cambria Math" panose="02040503050406030204" pitchFamily="18" charset="0"/>
                              </a:rPr>
                              <m:t>−1</m:t>
                            </m:r>
                          </m:sub>
                        </m:sSub>
                      </m:e>
                    </m:d>
                    <m:r>
                      <a:rPr lang="en-US" sz="1600" b="0" i="1" smtClean="0">
                        <a:solidFill>
                          <a:prstClr val="white"/>
                        </a:solidFill>
                        <a:latin typeface="Cambria Math" panose="02040503050406030204" pitchFamily="18" charset="0"/>
                      </a:rPr>
                      <m:t>=</m:t>
                    </m:r>
                    <m:sSub>
                      <m:sSubPr>
                        <m:ctrlPr>
                          <a:rPr lang="en-US" sz="1600" b="0" i="1" smtClean="0">
                            <a:solidFill>
                              <a:prstClr val="white"/>
                            </a:solidFill>
                            <a:latin typeface="Cambria Math" panose="02040503050406030204" pitchFamily="18" charset="0"/>
                          </a:rPr>
                        </m:ctrlPr>
                      </m:sSubPr>
                      <m:e>
                        <m:r>
                          <a:rPr lang="en-US" sz="1600" b="0" i="1" smtClean="0">
                            <a:solidFill>
                              <a:prstClr val="white"/>
                            </a:solidFill>
                            <a:latin typeface="Cambria Math" panose="02040503050406030204" pitchFamily="18" charset="0"/>
                          </a:rPr>
                          <m:t>𝛼</m:t>
                        </m:r>
                      </m:e>
                      <m:sub>
                        <m:r>
                          <a:rPr lang="en-US" sz="1600" b="0" i="1" smtClean="0">
                            <a:solidFill>
                              <a:prstClr val="white"/>
                            </a:solidFill>
                            <a:latin typeface="Cambria Math" panose="02040503050406030204" pitchFamily="18" charset="0"/>
                          </a:rPr>
                          <m:t>𝑚</m:t>
                        </m:r>
                      </m:sub>
                    </m:sSub>
                    <m:sSub>
                      <m:sSubPr>
                        <m:ctrlPr>
                          <a:rPr lang="en-US" sz="1600" b="0" i="1" smtClean="0">
                            <a:solidFill>
                              <a:prstClr val="white"/>
                            </a:solidFill>
                            <a:latin typeface="Cambria Math" panose="02040503050406030204" pitchFamily="18" charset="0"/>
                          </a:rPr>
                        </m:ctrlPr>
                      </m:sSubPr>
                      <m:e>
                        <m:r>
                          <a:rPr lang="en-US" sz="1600" b="0" i="1" smtClean="0">
                            <a:solidFill>
                              <a:prstClr val="white"/>
                            </a:solidFill>
                            <a:latin typeface="Cambria Math" panose="02040503050406030204" pitchFamily="18" charset="0"/>
                          </a:rPr>
                          <m:t>𝑇</m:t>
                        </m:r>
                      </m:e>
                      <m:sub>
                        <m:r>
                          <a:rPr lang="en-US" sz="1600" b="0" i="1" smtClean="0">
                            <a:solidFill>
                              <a:prstClr val="white"/>
                            </a:solidFill>
                            <a:latin typeface="Cambria Math" panose="02040503050406030204" pitchFamily="18" charset="0"/>
                          </a:rPr>
                          <m:t>𝑚</m:t>
                        </m:r>
                      </m:sub>
                    </m:sSub>
                  </m:oMath>
                </a14:m>
                <a:r>
                  <a:rPr lang="en-US" sz="1600" dirty="0">
                    <a:solidFill>
                      <a:prstClr val="white"/>
                    </a:solidFill>
                    <a:latin typeface="Calisto MT" panose="02040603050505030304"/>
                  </a:rPr>
                  <a:t> in illustrative example</a:t>
                </a:r>
              </a:p>
            </p:txBody>
          </p:sp>
        </mc:Choice>
        <mc:Fallback xmlns="">
          <p:sp>
            <p:nvSpPr>
              <p:cNvPr id="8" name="TextBox 7">
                <a:extLst>
                  <a:ext uri="{FF2B5EF4-FFF2-40B4-BE49-F238E27FC236}">
                    <a16:creationId xmlns:a16="http://schemas.microsoft.com/office/drawing/2014/main" id="{013739FF-0B1A-4C9A-8864-DE617BF871F7}"/>
                  </a:ext>
                </a:extLst>
              </p:cNvPr>
              <p:cNvSpPr txBox="1">
                <a:spLocks noRot="1" noChangeAspect="1" noMove="1" noResize="1" noEditPoints="1" noAdjustHandles="1" noChangeArrowheads="1" noChangeShapeType="1" noTextEdit="1"/>
              </p:cNvSpPr>
              <p:nvPr/>
            </p:nvSpPr>
            <p:spPr>
              <a:xfrm>
                <a:off x="6884324" y="4897585"/>
                <a:ext cx="5234164" cy="1872853"/>
              </a:xfrm>
              <a:prstGeom prst="round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F72F0E55-711E-437D-A415-2C2D09EBFD70}"/>
                  </a:ext>
                </a:extLst>
              </p:cNvPr>
              <p:cNvSpPr/>
              <p:nvPr/>
            </p:nvSpPr>
            <p:spPr>
              <a:xfrm>
                <a:off x="11391733" y="3652851"/>
                <a:ext cx="740301" cy="728573"/>
              </a:xfrm>
              <a:prstGeom prst="ellipse">
                <a:avLst/>
              </a:prstGeom>
              <a:solidFill>
                <a:schemeClr val="tx2"/>
              </a:solidFill>
              <a:ln>
                <a:solidFill>
                  <a:schemeClr val="tx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dirty="0" smtClean="0">
                          <a:solidFill>
                            <a:schemeClr val="tx1">
                              <a:lumMod val="65000"/>
                            </a:schemeClr>
                          </a:solidFill>
                          <a:latin typeface="Cambria Math" panose="02040503050406030204" pitchFamily="18" charset="0"/>
                        </a:rPr>
                        <m:t>𝒀</m:t>
                      </m:r>
                    </m:oMath>
                  </m:oMathPara>
                </a14:m>
                <a:endParaRPr kumimoji="0" lang="en-US" sz="1802" b="1" i="0" u="none" strike="noStrike" kern="1200" cap="none" spc="0" normalizeH="0" baseline="0" noProof="0" dirty="0">
                  <a:ln>
                    <a:noFill/>
                  </a:ln>
                  <a:solidFill>
                    <a:schemeClr val="tx1">
                      <a:lumMod val="65000"/>
                    </a:schemeClr>
                  </a:solidFill>
                  <a:effectLst/>
                  <a:uLnTx/>
                  <a:uFillTx/>
                  <a:latin typeface="Calisto MT" panose="02040603050505030304"/>
                  <a:ea typeface="+mn-ea"/>
                  <a:cs typeface="+mn-cs"/>
                </a:endParaRPr>
              </a:p>
            </p:txBody>
          </p:sp>
        </mc:Choice>
        <mc:Fallback xmlns="">
          <p:sp>
            <p:nvSpPr>
              <p:cNvPr id="11" name="Oval 10">
                <a:extLst>
                  <a:ext uri="{FF2B5EF4-FFF2-40B4-BE49-F238E27FC236}">
                    <a16:creationId xmlns:a16="http://schemas.microsoft.com/office/drawing/2014/main" id="{F72F0E55-711E-437D-A415-2C2D09EBFD70}"/>
                  </a:ext>
                </a:extLst>
              </p:cNvPr>
              <p:cNvSpPr>
                <a:spLocks noRot="1" noChangeAspect="1" noMove="1" noResize="1" noEditPoints="1" noAdjustHandles="1" noChangeArrowheads="1" noChangeShapeType="1" noTextEdit="1"/>
              </p:cNvSpPr>
              <p:nvPr/>
            </p:nvSpPr>
            <p:spPr>
              <a:xfrm>
                <a:off x="11391733" y="3652851"/>
                <a:ext cx="740301" cy="728573"/>
              </a:xfrm>
              <a:prstGeom prst="ellipse">
                <a:avLst/>
              </a:prstGeom>
              <a:blipFill>
                <a:blip r:embed="rId11"/>
                <a:stretch>
                  <a:fillRect/>
                </a:stretch>
              </a:blipFill>
              <a:ln>
                <a:solidFill>
                  <a:schemeClr val="tx1">
                    <a:lumMod val="75000"/>
                  </a:schemeClr>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5AC64B6A-7326-4221-8D94-CD05BCDD5DE5}"/>
              </a:ext>
            </a:extLst>
          </p:cNvPr>
          <p:cNvCxnSpPr>
            <a:cxnSpLocks/>
          </p:cNvCxnSpPr>
          <p:nvPr/>
        </p:nvCxnSpPr>
        <p:spPr>
          <a:xfrm>
            <a:off x="10178428" y="3967853"/>
            <a:ext cx="1200456" cy="2173"/>
          </a:xfrm>
          <a:prstGeom prst="straightConnector1">
            <a:avLst/>
          </a:prstGeom>
          <a:ln w="381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8C5FEE-3D87-442A-859B-5DD2FEB39246}"/>
              </a:ext>
            </a:extLst>
          </p:cNvPr>
          <p:cNvSpPr txBox="1"/>
          <p:nvPr/>
        </p:nvSpPr>
        <p:spPr>
          <a:xfrm>
            <a:off x="1656590" y="1835400"/>
            <a:ext cx="2795177" cy="400110"/>
          </a:xfrm>
          <a:prstGeom prst="rect">
            <a:avLst/>
          </a:prstGeom>
          <a:noFill/>
        </p:spPr>
        <p:txBody>
          <a:bodyPr wrap="square">
            <a:spAutoFit/>
          </a:bodyPr>
          <a:lstStyle/>
          <a:p>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h</a:t>
            </a:r>
            <a:r>
              <a:rPr kumimoji="0" lang="en-US" sz="2000" b="0"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istorical</a:t>
            </a: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/long-term (O)</a:t>
            </a:r>
            <a:endParaRPr lang="en-US" dirty="0"/>
          </a:p>
        </p:txBody>
      </p:sp>
      <p:sp>
        <p:nvSpPr>
          <p:cNvPr id="14" name="TextBox 13">
            <a:extLst>
              <a:ext uri="{FF2B5EF4-FFF2-40B4-BE49-F238E27FC236}">
                <a16:creationId xmlns:a16="http://schemas.microsoft.com/office/drawing/2014/main" id="{B0583939-7967-4B4C-ADBB-B763703355F4}"/>
              </a:ext>
            </a:extLst>
          </p:cNvPr>
          <p:cNvSpPr txBox="1"/>
          <p:nvPr/>
        </p:nvSpPr>
        <p:spPr>
          <a:xfrm>
            <a:off x="8371544" y="1835400"/>
            <a:ext cx="2795177" cy="400110"/>
          </a:xfrm>
          <a:prstGeom prst="rect">
            <a:avLst/>
          </a:prstGeom>
          <a:noFill/>
        </p:spPr>
        <p:txBody>
          <a:bodyPr wrap="square">
            <a:spAutoFit/>
          </a:bodyPr>
          <a:lstStyle/>
          <a:p>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recent</a:t>
            </a:r>
            <a:r>
              <a:rPr kumimoji="0" lang="en-U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/short-term (E)</a:t>
            </a:r>
            <a:endParaRPr lang="en-US" dirty="0"/>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550C5BB5-B2FE-46A2-82FA-5076AC0E6352}"/>
                  </a:ext>
                </a:extLst>
              </p:cNvPr>
              <p:cNvSpPr txBox="1"/>
              <p:nvPr/>
            </p:nvSpPr>
            <p:spPr>
              <a:xfrm>
                <a:off x="340059" y="6011650"/>
                <a:ext cx="6644759" cy="707886"/>
              </a:xfrm>
              <a:prstGeom prst="rect">
                <a:avLst/>
              </a:prstGeom>
              <a:noFill/>
            </p:spPr>
            <p:txBody>
              <a:bodyPr wrap="square">
                <a:spAutoFit/>
              </a:bodyPr>
              <a:lstStyle/>
              <a:p>
                <a:r>
                  <a:rPr lang="en-US" sz="2000" b="1" dirty="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latin typeface="Calisto MT" panose="02040603050505030304"/>
                  </a:rPr>
                  <a:t>“blip” effect</a:t>
                </a:r>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 of treatment at period </a:t>
                </a:r>
                <a14:m>
                  <m:oMath xmlns:m="http://schemas.openxmlformats.org/officeDocument/2006/math">
                    <m:r>
                      <a:rPr lang="en-US" sz="2000" i="1" dirty="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𝑡</m:t>
                    </m:r>
                  </m:oMath>
                </a14:m>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 given prior surrogate </a:t>
                </a:r>
                <a14:m>
                  <m:oMath xmlns:m="http://schemas.openxmlformats.org/officeDocument/2006/math">
                    <m:sSub>
                      <m:sSubPr>
                        <m:ctrlPr>
                          <a:rPr lang="en-US" sz="2000" b="0" i="1"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ctrlPr>
                      </m:sSubPr>
                      <m:e>
                        <m:r>
                          <a:rPr lang="en-US" sz="2000" b="0" i="1"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𝑆</m:t>
                        </m:r>
                      </m:e>
                      <m:sub>
                        <m:r>
                          <a:rPr lang="en-US" sz="2000" b="0" i="1"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𝑡</m:t>
                        </m:r>
                        <m:r>
                          <a:rPr lang="en-US" sz="2000" b="0" i="1"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−1</m:t>
                        </m:r>
                      </m:sub>
                    </m:sSub>
                  </m:oMath>
                </a14:m>
                <a:r>
                  <a:rPr 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 and continuing with “zero” treatment subsequently</a:t>
                </a:r>
              </a:p>
            </p:txBody>
          </p:sp>
        </mc:Choice>
        <mc:Fallback xmlns="">
          <p:sp>
            <p:nvSpPr>
              <p:cNvPr id="99" name="TextBox 98">
                <a:extLst>
                  <a:ext uri="{FF2B5EF4-FFF2-40B4-BE49-F238E27FC236}">
                    <a16:creationId xmlns:a16="http://schemas.microsoft.com/office/drawing/2014/main" id="{550C5BB5-B2FE-46A2-82FA-5076AC0E6352}"/>
                  </a:ext>
                </a:extLst>
              </p:cNvPr>
              <p:cNvSpPr txBox="1">
                <a:spLocks noRot="1" noChangeAspect="1" noMove="1" noResize="1" noEditPoints="1" noAdjustHandles="1" noChangeArrowheads="1" noChangeShapeType="1" noTextEdit="1"/>
              </p:cNvSpPr>
              <p:nvPr/>
            </p:nvSpPr>
            <p:spPr>
              <a:xfrm>
                <a:off x="340059" y="6011650"/>
                <a:ext cx="6644759" cy="707886"/>
              </a:xfrm>
              <a:prstGeom prst="rect">
                <a:avLst/>
              </a:prstGeom>
              <a:blipFill>
                <a:blip r:embed="rId2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25118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B3344-2834-46CF-BA17-8F6C207E4368}"/>
              </a:ext>
            </a:extLst>
          </p:cNvPr>
          <p:cNvSpPr>
            <a:spLocks noGrp="1"/>
          </p:cNvSpPr>
          <p:nvPr>
            <p:ph type="title"/>
          </p:nvPr>
        </p:nvSpPr>
        <p:spPr/>
        <p:txBody>
          <a:bodyPr/>
          <a:lstStyle/>
          <a:p>
            <a:r>
              <a:rPr lang="en-US" dirty="0"/>
              <a:t>Machine Learning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8B1606-CAB8-48AF-8863-2778DCCCE2AD}"/>
                  </a:ext>
                </a:extLst>
              </p:cNvPr>
              <p:cNvSpPr>
                <a:spLocks noGrp="1"/>
              </p:cNvSpPr>
              <p:nvPr>
                <p:ph idx="1"/>
              </p:nvPr>
            </p:nvSpPr>
            <p:spPr/>
            <p:txBody>
              <a:bodyPr/>
              <a:lstStyle/>
              <a:p>
                <a:r>
                  <a:rPr lang="en-US" dirty="0"/>
                  <a:t>In practice, we might have many surrogate variables, or features of them</a:t>
                </a:r>
              </a:p>
              <a:p>
                <a:r>
                  <a:rPr lang="en-US" dirty="0"/>
                  <a:t>We also want to control for many customer characteristics to ensure un-confoundedness</a:t>
                </a:r>
              </a:p>
              <a:p>
                <a:r>
                  <a:rPr lang="en-US" dirty="0"/>
                  <a:t>Can easily lead to high-dimensional settings, i.e.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a14:m>
                <a:r>
                  <a:rPr lang="en-US" dirty="0"/>
                  <a:t> is high-dimensional</a:t>
                </a:r>
              </a:p>
              <a:p>
                <a:r>
                  <a:rPr lang="en-US" dirty="0"/>
                  <a:t>Estimation of several regression models in the above approach cannot be handled</a:t>
                </a:r>
              </a:p>
              <a:p>
                <a:endParaRPr lang="en-US" dirty="0"/>
              </a:p>
              <a:p>
                <a:r>
                  <a:rPr lang="en-US" dirty="0"/>
                  <a:t>We might also want to use ML for effect heterogeneity and automated population partition</a:t>
                </a:r>
              </a:p>
            </p:txBody>
          </p:sp>
        </mc:Choice>
        <mc:Fallback xmlns="">
          <p:sp>
            <p:nvSpPr>
              <p:cNvPr id="3" name="Content Placeholder 2">
                <a:extLst>
                  <a:ext uri="{FF2B5EF4-FFF2-40B4-BE49-F238E27FC236}">
                    <a16:creationId xmlns:a16="http://schemas.microsoft.com/office/drawing/2014/main" id="{D38B1606-CAB8-48AF-8863-2778DCCCE2A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24526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A3ED-B3D3-4372-943F-02C4E3367A88}"/>
              </a:ext>
            </a:extLst>
          </p:cNvPr>
          <p:cNvSpPr>
            <a:spLocks noGrp="1"/>
          </p:cNvSpPr>
          <p:nvPr>
            <p:ph type="title"/>
          </p:nvPr>
        </p:nvSpPr>
        <p:spPr/>
        <p:txBody>
          <a:bodyPr/>
          <a:lstStyle/>
          <a:p>
            <a:r>
              <a:rPr lang="en-US" dirty="0"/>
              <a:t>Machine Learning and Bias</a:t>
            </a:r>
          </a:p>
        </p:txBody>
      </p:sp>
      <p:sp>
        <p:nvSpPr>
          <p:cNvPr id="3" name="Content Placeholder 2">
            <a:extLst>
              <a:ext uri="{FF2B5EF4-FFF2-40B4-BE49-F238E27FC236}">
                <a16:creationId xmlns:a16="http://schemas.microsoft.com/office/drawing/2014/main" id="{61C980D7-9CAE-4940-89B9-20A8B2E3C5B5}"/>
              </a:ext>
            </a:extLst>
          </p:cNvPr>
          <p:cNvSpPr>
            <a:spLocks noGrp="1"/>
          </p:cNvSpPr>
          <p:nvPr>
            <p:ph idx="1"/>
          </p:nvPr>
        </p:nvSpPr>
        <p:spPr/>
        <p:txBody>
          <a:bodyPr/>
          <a:lstStyle/>
          <a:p>
            <a:r>
              <a:rPr lang="en-US" dirty="0"/>
              <a:t>Can we simply replace linear regression with high-dimensional linear regression analogues in these models (e.g. lasso)</a:t>
            </a:r>
          </a:p>
          <a:p>
            <a:r>
              <a:rPr lang="en-US" dirty="0"/>
              <a:t>Can lead to biased effect estimates and non-asymptotically normal estimates</a:t>
            </a:r>
          </a:p>
          <a:p>
            <a:r>
              <a:rPr lang="en-US" dirty="0"/>
              <a:t>Inability to construct confidence intervals for our estimates</a:t>
            </a:r>
          </a:p>
          <a:p>
            <a:endParaRPr lang="en-US" dirty="0"/>
          </a:p>
          <a:p>
            <a:endParaRPr lang="en-US" dirty="0"/>
          </a:p>
          <a:p>
            <a:r>
              <a:rPr lang="en-US" dirty="0"/>
              <a:t>Developed a novel debiased machine learning inference procedure for this setting</a:t>
            </a:r>
          </a:p>
        </p:txBody>
      </p:sp>
    </p:spTree>
    <p:extLst>
      <p:ext uri="{BB962C8B-B14F-4D97-AF65-F5344CB8AC3E}">
        <p14:creationId xmlns:p14="http://schemas.microsoft.com/office/powerpoint/2010/main" val="2972872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EB9D55-38C8-45B4-BB2D-4FDBBDB08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 useBgFill="1">
        <p:nvSpPr>
          <p:cNvPr id="17" name="Freeform: Shape 16">
            <a:extLst>
              <a:ext uri="{FF2B5EF4-FFF2-40B4-BE49-F238E27FC236}">
                <a16:creationId xmlns:a16="http://schemas.microsoft.com/office/drawing/2014/main" id="{FC9D8739-6DD6-46F0-9401-BC8931A8E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241090"/>
          </a:xfrm>
          <a:custGeom>
            <a:avLst/>
            <a:gdLst>
              <a:gd name="connsiteX0" fmla="*/ 0 w 12192000"/>
              <a:gd name="connsiteY0" fmla="*/ 0 h 4241090"/>
              <a:gd name="connsiteX1" fmla="*/ 12192000 w 12192000"/>
              <a:gd name="connsiteY1" fmla="*/ 0 h 4241090"/>
              <a:gd name="connsiteX2" fmla="*/ 12192000 w 12192000"/>
              <a:gd name="connsiteY2" fmla="*/ 3714884 h 4241090"/>
              <a:gd name="connsiteX3" fmla="*/ 11707453 w 12192000"/>
              <a:gd name="connsiteY3" fmla="*/ 3799912 h 4241090"/>
              <a:gd name="connsiteX4" fmla="*/ 6090444 w 12192000"/>
              <a:gd name="connsiteY4" fmla="*/ 4241090 h 4241090"/>
              <a:gd name="connsiteX5" fmla="*/ 473435 w 12192000"/>
              <a:gd name="connsiteY5" fmla="*/ 3799912 h 4241090"/>
              <a:gd name="connsiteX6" fmla="*/ 0 w 12192000"/>
              <a:gd name="connsiteY6" fmla="*/ 3716834 h 4241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241090">
                <a:moveTo>
                  <a:pt x="0" y="0"/>
                </a:moveTo>
                <a:lnTo>
                  <a:pt x="12192000" y="0"/>
                </a:lnTo>
                <a:lnTo>
                  <a:pt x="12192000" y="3714884"/>
                </a:lnTo>
                <a:lnTo>
                  <a:pt x="11707453" y="3799912"/>
                </a:lnTo>
                <a:cubicBezTo>
                  <a:pt x="9955980" y="4085326"/>
                  <a:pt x="8064085" y="4241090"/>
                  <a:pt x="6090444" y="4241090"/>
                </a:cubicBezTo>
                <a:cubicBezTo>
                  <a:pt x="4116804" y="4241090"/>
                  <a:pt x="2224908" y="4085326"/>
                  <a:pt x="473435" y="3799912"/>
                </a:cubicBezTo>
                <a:lnTo>
                  <a:pt x="0" y="3716834"/>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2" name="Title 1">
            <a:extLst>
              <a:ext uri="{FF2B5EF4-FFF2-40B4-BE49-F238E27FC236}">
                <a16:creationId xmlns:a16="http://schemas.microsoft.com/office/drawing/2014/main" id="{5486D310-C163-42E1-B374-95A40E0BBA32}"/>
              </a:ext>
            </a:extLst>
          </p:cNvPr>
          <p:cNvSpPr>
            <a:spLocks noGrp="1"/>
          </p:cNvSpPr>
          <p:nvPr>
            <p:ph type="ctrTitle"/>
          </p:nvPr>
        </p:nvSpPr>
        <p:spPr>
          <a:xfrm>
            <a:off x="1370013" y="564814"/>
            <a:ext cx="9440862" cy="2376966"/>
          </a:xfrm>
          <a:effectLst/>
        </p:spPr>
        <p:txBody>
          <a:bodyPr anchor="b">
            <a:normAutofit/>
          </a:bodyPr>
          <a:lstStyle/>
          <a:p>
            <a:r>
              <a:rPr lang="en-US" sz="6000"/>
              <a:t>EconML in Action</a:t>
            </a:r>
          </a:p>
        </p:txBody>
      </p:sp>
      <p:pic>
        <p:nvPicPr>
          <p:cNvPr id="5" name="Graphic 4">
            <a:extLst>
              <a:ext uri="{FF2B5EF4-FFF2-40B4-BE49-F238E27FC236}">
                <a16:creationId xmlns:a16="http://schemas.microsoft.com/office/drawing/2014/main" id="{13BE9126-F1D9-4711-926B-0CA80C9836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8177" y="4740610"/>
            <a:ext cx="4315646" cy="1125820"/>
          </a:xfrm>
          <a:prstGeom prst="rect">
            <a:avLst/>
          </a:prstGeom>
        </p:spPr>
      </p:pic>
    </p:spTree>
    <p:extLst>
      <p:ext uri="{BB962C8B-B14F-4D97-AF65-F5344CB8AC3E}">
        <p14:creationId xmlns:p14="http://schemas.microsoft.com/office/powerpoint/2010/main" val="2281377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87D1D-9BB3-456F-9F0D-FA176B143D69}"/>
              </a:ext>
            </a:extLst>
          </p:cNvPr>
          <p:cNvSpPr>
            <a:spLocks noGrp="1"/>
          </p:cNvSpPr>
          <p:nvPr>
            <p:ph type="title"/>
          </p:nvPr>
        </p:nvSpPr>
        <p:spPr/>
        <p:txBody>
          <a:bodyPr/>
          <a:lstStyle/>
          <a:p>
            <a:r>
              <a:rPr lang="en-US" dirty="0" err="1"/>
              <a:t>EconML</a:t>
            </a:r>
            <a:r>
              <a:rPr lang="en-US" dirty="0"/>
              <a:t>: Adjusted Surrogate Index</a:t>
            </a:r>
          </a:p>
        </p:txBody>
      </p:sp>
      <p:sp>
        <p:nvSpPr>
          <p:cNvPr id="10" name="TextBox 9">
            <a:extLst>
              <a:ext uri="{FF2B5EF4-FFF2-40B4-BE49-F238E27FC236}">
                <a16:creationId xmlns:a16="http://schemas.microsoft.com/office/drawing/2014/main" id="{1DA2EF5F-64DE-4379-BA4E-015D56A76C75}"/>
              </a:ext>
            </a:extLst>
          </p:cNvPr>
          <p:cNvSpPr txBox="1"/>
          <p:nvPr/>
        </p:nvSpPr>
        <p:spPr>
          <a:xfrm>
            <a:off x="360211" y="1742932"/>
            <a:ext cx="25922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Historical Long-Term Data</a:t>
            </a:r>
          </a:p>
        </p:txBody>
      </p:sp>
      <p:sp>
        <p:nvSpPr>
          <p:cNvPr id="11" name="TextBox 10">
            <a:extLst>
              <a:ext uri="{FF2B5EF4-FFF2-40B4-BE49-F238E27FC236}">
                <a16:creationId xmlns:a16="http://schemas.microsoft.com/office/drawing/2014/main" id="{82F13C13-D1B0-4289-84BC-E1FF2A59AD10}"/>
              </a:ext>
            </a:extLst>
          </p:cNvPr>
          <p:cNvSpPr txBox="1"/>
          <p:nvPr/>
        </p:nvSpPr>
        <p:spPr>
          <a:xfrm>
            <a:off x="276837" y="4743037"/>
            <a:ext cx="37796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Short-Term Data with New Investment</a:t>
            </a:r>
          </a:p>
        </p:txBody>
      </p:sp>
      <p:pic>
        <p:nvPicPr>
          <p:cNvPr id="6" name="Picture 5" descr="Table&#10;&#10;Description automatically generated">
            <a:extLst>
              <a:ext uri="{FF2B5EF4-FFF2-40B4-BE49-F238E27FC236}">
                <a16:creationId xmlns:a16="http://schemas.microsoft.com/office/drawing/2014/main" id="{DFF5728A-74C8-4EF1-AA75-D18875B58896}"/>
              </a:ext>
            </a:extLst>
          </p:cNvPr>
          <p:cNvPicPr>
            <a:picLocks noChangeAspect="1"/>
          </p:cNvPicPr>
          <p:nvPr/>
        </p:nvPicPr>
        <p:blipFill>
          <a:blip r:embed="rId2"/>
          <a:stretch>
            <a:fillRect/>
          </a:stretch>
        </p:blipFill>
        <p:spPr>
          <a:xfrm>
            <a:off x="402166" y="2112264"/>
            <a:ext cx="3968488" cy="2194862"/>
          </a:xfrm>
          <a:prstGeom prst="rect">
            <a:avLst/>
          </a:prstGeom>
        </p:spPr>
      </p:pic>
      <p:sp>
        <p:nvSpPr>
          <p:cNvPr id="3" name="Rectangle 2">
            <a:extLst>
              <a:ext uri="{FF2B5EF4-FFF2-40B4-BE49-F238E27FC236}">
                <a16:creationId xmlns:a16="http://schemas.microsoft.com/office/drawing/2014/main" id="{577660F8-3C60-4D2F-9D0B-139D452C654D}"/>
              </a:ext>
            </a:extLst>
          </p:cNvPr>
          <p:cNvSpPr/>
          <p:nvPr/>
        </p:nvSpPr>
        <p:spPr>
          <a:xfrm>
            <a:off x="3665990" y="2060020"/>
            <a:ext cx="704664" cy="231390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2A34FED6-2839-483E-82EF-7E82EA24451E}"/>
              </a:ext>
            </a:extLst>
          </p:cNvPr>
          <p:cNvSpPr txBox="1"/>
          <p:nvPr/>
        </p:nvSpPr>
        <p:spPr>
          <a:xfrm>
            <a:off x="4549614" y="4915277"/>
            <a:ext cx="7524943" cy="1118711"/>
          </a:xfrm>
          <a:prstGeom prst="roundRect">
            <a:avLst>
              <a:gd name="adj" fmla="val 2053"/>
            </a:avLst>
          </a:prstGeom>
          <a:solidFill>
            <a:schemeClr val="bg1">
              <a:lumMod val="95000"/>
            </a:schemeClr>
          </a:solidFill>
          <a:ln>
            <a:solidFill>
              <a:schemeClr val="bg1">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on recent data impute surrogate index</a:t>
            </a:r>
            <a:endPar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adj_surr_index</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adj_surr_model.predict</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Wnew</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1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estimate causal effect on </a:t>
            </a:r>
            <a:r>
              <a:rPr kumimoji="0" lang="en-US" sz="11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adj_surr_index</a:t>
            </a:r>
            <a:r>
              <a:rPr kumimoji="0" lang="en-US" sz="11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controlling for </a:t>
            </a:r>
            <a:r>
              <a:rPr kumimoji="0" lang="en-US" sz="11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Wnew</a:t>
            </a:r>
            <a:r>
              <a:rPr kumimoji="0" lang="en-US" sz="11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new_est</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LinearDML</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model_y</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LassoCV</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model_t</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LassoCV</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new_est.fit</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adj_surr_index</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Tnew</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W=</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Wnew</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]).summary()</a:t>
            </a:r>
          </a:p>
        </p:txBody>
      </p:sp>
      <p:grpSp>
        <p:nvGrpSpPr>
          <p:cNvPr id="15" name="Group 14">
            <a:extLst>
              <a:ext uri="{FF2B5EF4-FFF2-40B4-BE49-F238E27FC236}">
                <a16:creationId xmlns:a16="http://schemas.microsoft.com/office/drawing/2014/main" id="{149216CC-C060-44FD-B297-9CDB00413EE8}"/>
              </a:ext>
            </a:extLst>
          </p:cNvPr>
          <p:cNvGrpSpPr/>
          <p:nvPr/>
        </p:nvGrpSpPr>
        <p:grpSpPr>
          <a:xfrm>
            <a:off x="2088859" y="2290194"/>
            <a:ext cx="2390862" cy="629175"/>
            <a:chOff x="2088859" y="2290194"/>
            <a:chExt cx="2390862" cy="629175"/>
          </a:xfrm>
        </p:grpSpPr>
        <p:sp>
          <p:nvSpPr>
            <p:cNvPr id="5" name="Rectangle 4">
              <a:extLst>
                <a:ext uri="{FF2B5EF4-FFF2-40B4-BE49-F238E27FC236}">
                  <a16:creationId xmlns:a16="http://schemas.microsoft.com/office/drawing/2014/main" id="{49D576D9-7B17-478A-B63A-0839B699CAB9}"/>
                </a:ext>
              </a:extLst>
            </p:cNvPr>
            <p:cNvSpPr/>
            <p:nvPr/>
          </p:nvSpPr>
          <p:spPr>
            <a:xfrm>
              <a:off x="2088859" y="2290194"/>
              <a:ext cx="973123" cy="24364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08B4F7F-C8BC-480F-86BE-6C9EC2C35174}"/>
                </a:ext>
              </a:extLst>
            </p:cNvPr>
            <p:cNvSpPr/>
            <p:nvPr/>
          </p:nvSpPr>
          <p:spPr>
            <a:xfrm>
              <a:off x="3775057" y="2307313"/>
              <a:ext cx="704664" cy="61205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802552DF-B920-4381-B2C2-EE51D03BC37F}"/>
                </a:ext>
              </a:extLst>
            </p:cNvPr>
            <p:cNvCxnSpPr>
              <a:stCxn id="5" idx="3"/>
              <a:endCxn id="13" idx="1"/>
            </p:cNvCxnSpPr>
            <p:nvPr/>
          </p:nvCxnSpPr>
          <p:spPr>
            <a:xfrm>
              <a:off x="3061982" y="2412017"/>
              <a:ext cx="713075" cy="20132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239B526-86BC-452E-8DBB-952631C9B91E}"/>
              </a:ext>
            </a:extLst>
          </p:cNvPr>
          <p:cNvGrpSpPr/>
          <p:nvPr/>
        </p:nvGrpSpPr>
        <p:grpSpPr>
          <a:xfrm>
            <a:off x="2091175" y="2942674"/>
            <a:ext cx="2390862" cy="629175"/>
            <a:chOff x="2088859" y="2290194"/>
            <a:chExt cx="2390862" cy="629175"/>
          </a:xfrm>
        </p:grpSpPr>
        <p:sp>
          <p:nvSpPr>
            <p:cNvPr id="24" name="Rectangle 23">
              <a:extLst>
                <a:ext uri="{FF2B5EF4-FFF2-40B4-BE49-F238E27FC236}">
                  <a16:creationId xmlns:a16="http://schemas.microsoft.com/office/drawing/2014/main" id="{E8A3A3E9-3BD5-41FC-B949-A6E39A5BF09B}"/>
                </a:ext>
              </a:extLst>
            </p:cNvPr>
            <p:cNvSpPr/>
            <p:nvPr/>
          </p:nvSpPr>
          <p:spPr>
            <a:xfrm>
              <a:off x="2088859" y="2290194"/>
              <a:ext cx="973123" cy="24364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11CF93E-BA4F-44BF-BE23-DC66EFD1F160}"/>
                </a:ext>
              </a:extLst>
            </p:cNvPr>
            <p:cNvSpPr/>
            <p:nvPr/>
          </p:nvSpPr>
          <p:spPr>
            <a:xfrm>
              <a:off x="3775057" y="2307313"/>
              <a:ext cx="704664" cy="61205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E0326791-4A25-48FA-B14D-0546746E61BE}"/>
                </a:ext>
              </a:extLst>
            </p:cNvPr>
            <p:cNvCxnSpPr>
              <a:stCxn id="24" idx="3"/>
              <a:endCxn id="25" idx="1"/>
            </p:cNvCxnSpPr>
            <p:nvPr/>
          </p:nvCxnSpPr>
          <p:spPr>
            <a:xfrm>
              <a:off x="3061982" y="2412017"/>
              <a:ext cx="713075" cy="20132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F286239-7C70-4CB0-B360-1CD0A3279BF8}"/>
              </a:ext>
            </a:extLst>
          </p:cNvPr>
          <p:cNvGrpSpPr/>
          <p:nvPr/>
        </p:nvGrpSpPr>
        <p:grpSpPr>
          <a:xfrm>
            <a:off x="2090250" y="3598314"/>
            <a:ext cx="2390862" cy="629175"/>
            <a:chOff x="2088859" y="2290194"/>
            <a:chExt cx="2390862" cy="629175"/>
          </a:xfrm>
        </p:grpSpPr>
        <p:sp>
          <p:nvSpPr>
            <p:cNvPr id="28" name="Rectangle 27">
              <a:extLst>
                <a:ext uri="{FF2B5EF4-FFF2-40B4-BE49-F238E27FC236}">
                  <a16:creationId xmlns:a16="http://schemas.microsoft.com/office/drawing/2014/main" id="{1FB4A76D-8FC4-4D74-90FF-0ECCF8C27E09}"/>
                </a:ext>
              </a:extLst>
            </p:cNvPr>
            <p:cNvSpPr/>
            <p:nvPr/>
          </p:nvSpPr>
          <p:spPr>
            <a:xfrm>
              <a:off x="2088859" y="2290194"/>
              <a:ext cx="973123" cy="24364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9518BA1-B45C-4C6A-B44A-1A29182CAA9E}"/>
                </a:ext>
              </a:extLst>
            </p:cNvPr>
            <p:cNvSpPr/>
            <p:nvPr/>
          </p:nvSpPr>
          <p:spPr>
            <a:xfrm>
              <a:off x="3775057" y="2307313"/>
              <a:ext cx="704664" cy="61205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30" name="Straight Arrow Connector 29">
              <a:extLst>
                <a:ext uri="{FF2B5EF4-FFF2-40B4-BE49-F238E27FC236}">
                  <a16:creationId xmlns:a16="http://schemas.microsoft.com/office/drawing/2014/main" id="{54D234BF-D5A1-45D2-BA84-19405E77F102}"/>
                </a:ext>
              </a:extLst>
            </p:cNvPr>
            <p:cNvCxnSpPr>
              <a:stCxn id="28" idx="3"/>
              <a:endCxn id="29" idx="1"/>
            </p:cNvCxnSpPr>
            <p:nvPr/>
          </p:nvCxnSpPr>
          <p:spPr>
            <a:xfrm>
              <a:off x="3061982" y="2412017"/>
              <a:ext cx="713075" cy="20132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Picture 3" descr="A picture containing background pattern&#10;&#10;Description automatically generated">
            <a:extLst>
              <a:ext uri="{FF2B5EF4-FFF2-40B4-BE49-F238E27FC236}">
                <a16:creationId xmlns:a16="http://schemas.microsoft.com/office/drawing/2014/main" id="{A37E6A18-4367-4342-96BA-F70008B63492}"/>
              </a:ext>
            </a:extLst>
          </p:cNvPr>
          <p:cNvPicPr>
            <a:picLocks noChangeAspect="1"/>
          </p:cNvPicPr>
          <p:nvPr/>
        </p:nvPicPr>
        <p:blipFill>
          <a:blip r:embed="rId3"/>
          <a:stretch>
            <a:fillRect/>
          </a:stretch>
        </p:blipFill>
        <p:spPr>
          <a:xfrm>
            <a:off x="360211" y="5134154"/>
            <a:ext cx="4012226" cy="808747"/>
          </a:xfrm>
          <a:prstGeom prst="rect">
            <a:avLst/>
          </a:prstGeom>
        </p:spPr>
      </p:pic>
      <p:sp>
        <p:nvSpPr>
          <p:cNvPr id="7" name="Rectangle 6">
            <a:extLst>
              <a:ext uri="{FF2B5EF4-FFF2-40B4-BE49-F238E27FC236}">
                <a16:creationId xmlns:a16="http://schemas.microsoft.com/office/drawing/2014/main" id="{B02E4485-0AA4-433B-AA44-4FBA7B27410E}"/>
              </a:ext>
            </a:extLst>
          </p:cNvPr>
          <p:cNvSpPr/>
          <p:nvPr/>
        </p:nvSpPr>
        <p:spPr>
          <a:xfrm>
            <a:off x="3701340" y="5112369"/>
            <a:ext cx="704664" cy="92161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53A2AA5B-7147-4631-99E7-463469212DAE}"/>
              </a:ext>
            </a:extLst>
          </p:cNvPr>
          <p:cNvSpPr/>
          <p:nvPr/>
        </p:nvSpPr>
        <p:spPr>
          <a:xfrm>
            <a:off x="2884516" y="5116373"/>
            <a:ext cx="772607" cy="92161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A7257DD2-FF68-437D-AE49-CFD5D1E29FFA}"/>
              </a:ext>
            </a:extLst>
          </p:cNvPr>
          <p:cNvSpPr txBox="1"/>
          <p:nvPr/>
        </p:nvSpPr>
        <p:spPr>
          <a:xfrm>
            <a:off x="4549615" y="2091382"/>
            <a:ext cx="7524943" cy="2144197"/>
          </a:xfrm>
          <a:prstGeom prst="roundRect">
            <a:avLst>
              <a:gd name="adj" fmla="val 2053"/>
            </a:avLst>
          </a:prstGeom>
          <a:solidFill>
            <a:schemeClr val="bg1">
              <a:lumMod val="95000"/>
            </a:schemeClr>
          </a:solidFill>
          <a:ln>
            <a:solidFill>
              <a:schemeClr val="bg1">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AF00DB"/>
                </a:solidFill>
                <a:effectLst/>
                <a:uLnTx/>
                <a:uFillTx/>
                <a:latin typeface="Consolas" panose="020B0609020204030204" pitchFamily="49" charset="0"/>
                <a:ea typeface="+mn-ea"/>
                <a:cs typeface="+mn-cs"/>
              </a:rPr>
              <a:t>from</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267F99"/>
                </a:solidFill>
                <a:effectLst/>
                <a:uLnTx/>
                <a:uFillTx/>
                <a:latin typeface="Consolas" panose="020B0609020204030204" pitchFamily="49" charset="0"/>
                <a:ea typeface="+mn-ea"/>
                <a:cs typeface="+mn-cs"/>
              </a:rPr>
              <a:t>econml</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267F99"/>
                </a:solidFill>
                <a:effectLst/>
                <a:uLnTx/>
                <a:uFillTx/>
                <a:latin typeface="Consolas" panose="020B0609020204030204" pitchFamily="49" charset="0"/>
                <a:ea typeface="+mn-ea"/>
                <a:cs typeface="+mn-cs"/>
              </a:rPr>
              <a:t>dml</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AF00DB"/>
                </a:solidFill>
                <a:effectLst/>
                <a:uLnTx/>
                <a:uFillTx/>
                <a:latin typeface="Consolas" panose="020B0609020204030204" pitchFamily="49" charset="0"/>
                <a:ea typeface="+mn-ea"/>
                <a:cs typeface="+mn-cs"/>
              </a:rPr>
              <a:t>import</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267F99"/>
                </a:solidFill>
                <a:effectLst/>
                <a:uLnTx/>
                <a:uFillTx/>
                <a:latin typeface="Consolas" panose="020B0609020204030204" pitchFamily="49" charset="0"/>
                <a:ea typeface="+mn-ea"/>
                <a:cs typeface="+mn-cs"/>
              </a:rPr>
              <a:t>DynamicDML</a:t>
            </a:r>
            <a:r>
              <a:rPr kumimoji="0" lang="en-US" sz="1100" b="0" i="0" u="none" strike="noStrike" kern="1200" cap="none" spc="0" normalizeH="0" baseline="0" noProof="0" dirty="0">
                <a:ln>
                  <a:noFill/>
                </a:ln>
                <a:solidFill>
                  <a:srgbClr val="267F99"/>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267F99"/>
                </a:solidFill>
                <a:effectLst/>
                <a:uLnTx/>
                <a:uFillTx/>
                <a:latin typeface="Consolas" panose="020B0609020204030204" pitchFamily="49" charset="0"/>
                <a:ea typeface="+mn-ea"/>
                <a:cs typeface="+mn-cs"/>
              </a:rPr>
              <a:t>LinearDML</a:t>
            </a:r>
            <a:endPar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100" b="0" i="0" u="none" strike="noStrike" kern="1200" cap="none" spc="0" normalizeH="0" baseline="0" noProof="0" dirty="0" err="1">
                <a:ln>
                  <a:noFill/>
                </a:ln>
                <a:solidFill>
                  <a:srgbClr val="001080"/>
                </a:solidFill>
                <a:effectLst/>
                <a:uLnTx/>
                <a:uFillTx/>
                <a:latin typeface="Consolas" panose="020B0609020204030204" pitchFamily="49" charset="0"/>
                <a:ea typeface="+mn-ea"/>
                <a:cs typeface="+mn-cs"/>
              </a:rPr>
              <a:t>est</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100" b="0" i="0" u="none" strike="noStrike" kern="1200" cap="none" spc="0" normalizeH="0" baseline="0" noProof="0" dirty="0" err="1">
                <a:ln>
                  <a:noFill/>
                </a:ln>
                <a:solidFill>
                  <a:srgbClr val="267F99"/>
                </a:solidFill>
                <a:effectLst/>
                <a:uLnTx/>
                <a:uFillTx/>
                <a:latin typeface="Consolas" panose="020B0609020204030204" pitchFamily="49" charset="0"/>
                <a:ea typeface="+mn-ea"/>
                <a:cs typeface="+mn-cs"/>
              </a:rPr>
              <a:t>DynamicDML</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001080"/>
                </a:solidFill>
                <a:effectLst/>
                <a:uLnTx/>
                <a:uFillTx/>
                <a:latin typeface="Consolas" panose="020B0609020204030204" pitchFamily="49" charset="0"/>
                <a:ea typeface="+mn-ea"/>
                <a:cs typeface="+mn-cs"/>
              </a:rPr>
              <a:t>model_y</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LassoCV</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Any ML model for E[</a:t>
            </a:r>
            <a:r>
              <a:rPr kumimoji="0" lang="en-US" sz="11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Y_t</a:t>
            </a:r>
            <a:r>
              <a:rPr kumimoji="0" lang="en-US" sz="11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 S_{tau}]</a:t>
            </a:r>
            <a:endPar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001080"/>
                </a:solidFill>
                <a:effectLst/>
                <a:uLnTx/>
                <a:uFillTx/>
                <a:latin typeface="Consolas" panose="020B0609020204030204" pitchFamily="49" charset="0"/>
                <a:ea typeface="+mn-ea"/>
                <a:cs typeface="+mn-cs"/>
              </a:rPr>
              <a:t>model_t</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LassoCV</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Any ML model for E[</a:t>
            </a:r>
            <a:r>
              <a:rPr kumimoji="0" lang="en-US" sz="11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T_t</a:t>
            </a:r>
            <a:r>
              <a:rPr kumimoji="0" lang="en-US" sz="11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 S_{tau}]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on historical data construct adjusted outcomes</a:t>
            </a:r>
            <a:endPar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for</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 </a:t>
            </a:r>
            <a:r>
              <a:rPr kumimoji="0" lang="en-US" sz="11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np.arange</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period): </a:t>
            </a:r>
            <a:r>
              <a:rPr kumimoji="0" lang="en-US" sz="11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for each target period 1...m</a:t>
            </a:r>
            <a:endPar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est.fit</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(long(y[:, </a:t>
            </a:r>
            <a:r>
              <a:rPr kumimoji="0" lang="en-US" sz="11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 long(T[:, </a:t>
            </a:r>
            <a:r>
              <a:rPr kumimoji="0" lang="en-US" sz="11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 W=long(W[:, </a:t>
            </a:r>
            <a:r>
              <a:rPr kumimoji="0" lang="en-US" sz="11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 groups=groups)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yadj</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 = y[:, t] - </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est.effect</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(T0=</a:t>
            </a:r>
            <a:r>
              <a:rPr kumimoji="0" lang="en-US" sz="11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0</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T1=wide(T[:, </a:t>
            </a:r>
            <a:r>
              <a:rPr kumimoji="0" lang="en-US" sz="11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1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fit surrogate model using W[:, 1] as surrogates</a:t>
            </a:r>
            <a:endPar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adj_surr_model</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LassoCV</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().fit(W[:, </a:t>
            </a:r>
            <a:r>
              <a:rPr kumimoji="0" lang="en-US" sz="11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np.sum</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yadj</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axis=</a:t>
            </a:r>
            <a:r>
              <a:rPr kumimoji="0" lang="en-US" sz="110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1</a:t>
            </a: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pic>
        <p:nvPicPr>
          <p:cNvPr id="8" name="Picture 7" descr="Table&#10;&#10;Description automatically generated">
            <a:extLst>
              <a:ext uri="{FF2B5EF4-FFF2-40B4-BE49-F238E27FC236}">
                <a16:creationId xmlns:a16="http://schemas.microsoft.com/office/drawing/2014/main" id="{869BB112-FD24-49CC-A69A-0CAC046F38AD}"/>
              </a:ext>
            </a:extLst>
          </p:cNvPr>
          <p:cNvPicPr>
            <a:picLocks noChangeAspect="1"/>
          </p:cNvPicPr>
          <p:nvPr/>
        </p:nvPicPr>
        <p:blipFill rotWithShape="1">
          <a:blip r:embed="rId4"/>
          <a:srcRect t="26050"/>
          <a:stretch/>
        </p:blipFill>
        <p:spPr>
          <a:xfrm>
            <a:off x="4549615" y="6080912"/>
            <a:ext cx="5389828" cy="758920"/>
          </a:xfrm>
          <a:prstGeom prst="rect">
            <a:avLst/>
          </a:prstGeom>
        </p:spPr>
      </p:pic>
    </p:spTree>
    <p:extLst>
      <p:ext uri="{BB962C8B-B14F-4D97-AF65-F5344CB8AC3E}">
        <p14:creationId xmlns:p14="http://schemas.microsoft.com/office/powerpoint/2010/main" val="4186237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F0791-0ED2-4B60-A34B-5DA001A8886F}"/>
              </a:ext>
            </a:extLst>
          </p:cNvPr>
          <p:cNvSpPr>
            <a:spLocks noGrp="1"/>
          </p:cNvSpPr>
          <p:nvPr>
            <p:ph type="title"/>
          </p:nvPr>
        </p:nvSpPr>
        <p:spPr/>
        <p:txBody>
          <a:bodyPr>
            <a:normAutofit/>
          </a:bodyPr>
          <a:lstStyle/>
          <a:p>
            <a:r>
              <a:rPr lang="en-US" dirty="0"/>
              <a:t>Practical Challenges</a:t>
            </a:r>
          </a:p>
        </p:txBody>
      </p:sp>
      <p:sp>
        <p:nvSpPr>
          <p:cNvPr id="3" name="Content Placeholder 2">
            <a:extLst>
              <a:ext uri="{FF2B5EF4-FFF2-40B4-BE49-F238E27FC236}">
                <a16:creationId xmlns:a16="http://schemas.microsoft.com/office/drawing/2014/main" id="{B7F13D91-CB76-49A1-BC32-20884B951315}"/>
              </a:ext>
            </a:extLst>
          </p:cNvPr>
          <p:cNvSpPr>
            <a:spLocks noGrp="1"/>
          </p:cNvSpPr>
          <p:nvPr>
            <p:ph idx="1"/>
          </p:nvPr>
        </p:nvSpPr>
        <p:spPr>
          <a:xfrm>
            <a:off x="913795" y="2076450"/>
            <a:ext cx="10629646" cy="4413727"/>
          </a:xfrm>
        </p:spPr>
        <p:txBody>
          <a:bodyPr>
            <a:normAutofit/>
          </a:bodyPr>
          <a:lstStyle/>
          <a:p>
            <a:r>
              <a:rPr lang="en-US" dirty="0"/>
              <a:t>Unobserved confounding</a:t>
            </a:r>
          </a:p>
          <a:p>
            <a:r>
              <a:rPr lang="en-US" dirty="0"/>
              <a:t>Outlier robustness</a:t>
            </a:r>
          </a:p>
          <a:p>
            <a:r>
              <a:rPr lang="en-US" dirty="0"/>
              <a:t>Asymptotic nature of many inference procedures</a:t>
            </a:r>
          </a:p>
          <a:p>
            <a:r>
              <a:rPr lang="en-US" dirty="0"/>
              <a:t>Interpretability of assumptions and conclusions</a:t>
            </a:r>
          </a:p>
          <a:p>
            <a:r>
              <a:rPr lang="en-US" dirty="0"/>
              <a:t>Measures of “success”</a:t>
            </a:r>
          </a:p>
          <a:p>
            <a:r>
              <a:rPr lang="en-US" dirty="0"/>
              <a:t>Scalability to ultra large data-sets (many features or many samples)</a:t>
            </a:r>
          </a:p>
          <a:p>
            <a:pPr marL="36900" indent="0">
              <a:buNone/>
            </a:pPr>
            <a:r>
              <a:rPr lang="en-US" sz="1400" dirty="0"/>
              <a:t>     </a:t>
            </a:r>
            <a:endParaRPr lang="en-US" dirty="0"/>
          </a:p>
        </p:txBody>
      </p:sp>
    </p:spTree>
    <p:extLst>
      <p:ext uri="{BB962C8B-B14F-4D97-AF65-F5344CB8AC3E}">
        <p14:creationId xmlns:p14="http://schemas.microsoft.com/office/powerpoint/2010/main" val="35570844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Digital graphs and numbers in 3D">
            <a:extLst>
              <a:ext uri="{FF2B5EF4-FFF2-40B4-BE49-F238E27FC236}">
                <a16:creationId xmlns:a16="http://schemas.microsoft.com/office/drawing/2014/main" id="{7A821A64-72CF-498B-B3CA-C8C184C8BE31}"/>
              </a:ext>
            </a:extLst>
          </p:cNvPr>
          <p:cNvPicPr>
            <a:picLocks noChangeAspect="1"/>
          </p:cNvPicPr>
          <p:nvPr/>
        </p:nvPicPr>
        <p:blipFill rotWithShape="1">
          <a:blip r:embed="rId2"/>
          <a:srcRect t="15730"/>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EAFED8-4A8E-47BB-9DB3-89EBA31CD4A2}"/>
              </a:ext>
            </a:extLst>
          </p:cNvPr>
          <p:cNvSpPr>
            <a:spLocks noGrp="1"/>
          </p:cNvSpPr>
          <p:nvPr>
            <p:ph type="title"/>
          </p:nvPr>
        </p:nvSpPr>
        <p:spPr>
          <a:xfrm>
            <a:off x="404553" y="3091928"/>
            <a:ext cx="9078562" cy="2387600"/>
          </a:xfrm>
        </p:spPr>
        <p:txBody>
          <a:bodyPr vert="horz" lIns="91440" tIns="45720" rIns="91440" bIns="45720" rtlCol="0" anchor="b">
            <a:normAutofit fontScale="90000"/>
          </a:bodyPr>
          <a:lstStyle/>
          <a:p>
            <a:r>
              <a:rPr lang="en-US" sz="6600" dirty="0"/>
              <a:t>Deep Dive 3:</a:t>
            </a:r>
            <a:br>
              <a:rPr lang="en-US" sz="6600" dirty="0"/>
            </a:br>
            <a:r>
              <a:rPr lang="en-US" sz="6600" dirty="0"/>
              <a:t>Further tools for reducing barriers to entry</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49B0946F-CD7A-4B81-846F-2CF0353336B1}"/>
              </a:ext>
            </a:extLst>
          </p:cNvPr>
          <p:cNvSpPr>
            <a:spLocks noGrp="1"/>
          </p:cNvSpPr>
          <p:nvPr>
            <p:ph type="body" idx="1"/>
          </p:nvPr>
        </p:nvSpPr>
        <p:spPr>
          <a:xfrm>
            <a:off x="404553" y="5624945"/>
            <a:ext cx="9261961" cy="592975"/>
          </a:xfrm>
        </p:spPr>
        <p:txBody>
          <a:bodyPr vert="horz" lIns="91440" tIns="45720" rIns="91440" bIns="45720" rtlCol="0" anchor="ctr">
            <a:normAutofit/>
          </a:bodyPr>
          <a:lstStyle/>
          <a:p>
            <a:endParaRPr lang="en-US" dirty="0">
              <a:solidFill>
                <a:schemeClr val="tx1"/>
              </a:solidFill>
            </a:endParaRPr>
          </a:p>
        </p:txBody>
      </p:sp>
    </p:spTree>
    <p:extLst>
      <p:ext uri="{BB962C8B-B14F-4D97-AF65-F5344CB8AC3E}">
        <p14:creationId xmlns:p14="http://schemas.microsoft.com/office/powerpoint/2010/main" val="2155669259"/>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228E-8DD3-48A0-B586-E5AAF17DC331}"/>
              </a:ext>
            </a:extLst>
          </p:cNvPr>
          <p:cNvSpPr>
            <a:spLocks noGrp="1"/>
          </p:cNvSpPr>
          <p:nvPr>
            <p:ph type="title"/>
          </p:nvPr>
        </p:nvSpPr>
        <p:spPr/>
        <p:txBody>
          <a:bodyPr>
            <a:normAutofit/>
          </a:bodyPr>
          <a:lstStyle/>
          <a:p>
            <a:r>
              <a:rPr lang="en-US" sz="3200" dirty="0"/>
              <a:t>Making </a:t>
            </a:r>
            <a:r>
              <a:rPr lang="en-US" sz="3200" dirty="0" err="1"/>
              <a:t>CausalML</a:t>
            </a:r>
            <a:r>
              <a:rPr lang="en-US" sz="3200" dirty="0"/>
              <a:t> Accessible to Every Decision-Maker</a:t>
            </a:r>
          </a:p>
        </p:txBody>
      </p:sp>
      <p:sp>
        <p:nvSpPr>
          <p:cNvPr id="3" name="Content Placeholder 2">
            <a:extLst>
              <a:ext uri="{FF2B5EF4-FFF2-40B4-BE49-F238E27FC236}">
                <a16:creationId xmlns:a16="http://schemas.microsoft.com/office/drawing/2014/main" id="{BB1D8FC2-8566-4C64-9CA7-CB7792151CFE}"/>
              </a:ext>
            </a:extLst>
          </p:cNvPr>
          <p:cNvSpPr>
            <a:spLocks noGrp="1"/>
          </p:cNvSpPr>
          <p:nvPr>
            <p:ph idx="1"/>
          </p:nvPr>
        </p:nvSpPr>
        <p:spPr/>
        <p:txBody>
          <a:bodyPr/>
          <a:lstStyle/>
          <a:p>
            <a:r>
              <a:rPr lang="en-US" dirty="0"/>
              <a:t>Need to make it as accessible as modern </a:t>
            </a:r>
            <a:r>
              <a:rPr lang="en-US" dirty="0" err="1"/>
              <a:t>AutoML</a:t>
            </a:r>
            <a:r>
              <a:rPr lang="en-US" dirty="0"/>
              <a:t> systems</a:t>
            </a:r>
          </a:p>
          <a:p>
            <a:r>
              <a:rPr lang="en-US" dirty="0"/>
              <a:t>Causal inference is inherently harder than prediction</a:t>
            </a:r>
          </a:p>
        </p:txBody>
      </p:sp>
      <p:graphicFrame>
        <p:nvGraphicFramePr>
          <p:cNvPr id="10" name="Diagram 9">
            <a:extLst>
              <a:ext uri="{FF2B5EF4-FFF2-40B4-BE49-F238E27FC236}">
                <a16:creationId xmlns:a16="http://schemas.microsoft.com/office/drawing/2014/main" id="{81945626-3AFC-4798-A9BE-2CCC7A58D300}"/>
              </a:ext>
            </a:extLst>
          </p:cNvPr>
          <p:cNvGraphicFramePr/>
          <p:nvPr>
            <p:extLst>
              <p:ext uri="{D42A27DB-BD31-4B8C-83A1-F6EECF244321}">
                <p14:modId xmlns:p14="http://schemas.microsoft.com/office/powerpoint/2010/main" val="3273444154"/>
              </p:ext>
            </p:extLst>
          </p:nvPr>
        </p:nvGraphicFramePr>
        <p:xfrm>
          <a:off x="1162050" y="25992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C90160C9-869A-4949-ABAB-5CD3ADF4DB08}"/>
              </a:ext>
            </a:extLst>
          </p:cNvPr>
          <p:cNvSpPr txBox="1"/>
          <p:nvPr/>
        </p:nvSpPr>
        <p:spPr>
          <a:xfrm>
            <a:off x="1060450" y="4016088"/>
            <a:ext cx="6096000" cy="584775"/>
          </a:xfrm>
          <a:prstGeom prst="rect">
            <a:avLst/>
          </a:prstGeom>
          <a:noFill/>
        </p:spPr>
        <p:txBody>
          <a:bodyPr wrap="square">
            <a:spAutoFit/>
          </a:bodyPr>
          <a:lstStyle/>
          <a:p>
            <a:r>
              <a:rPr kumimoji="0" lang="en-US" sz="3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Predictive modelling</a:t>
            </a:r>
            <a:endParaRPr lang="en-US" dirty="0"/>
          </a:p>
        </p:txBody>
      </p:sp>
    </p:spTree>
    <p:extLst>
      <p:ext uri="{BB962C8B-B14F-4D97-AF65-F5344CB8AC3E}">
        <p14:creationId xmlns:p14="http://schemas.microsoft.com/office/powerpoint/2010/main" val="2717398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228E-8DD3-48A0-B586-E5AAF17DC331}"/>
              </a:ext>
            </a:extLst>
          </p:cNvPr>
          <p:cNvSpPr>
            <a:spLocks noGrp="1"/>
          </p:cNvSpPr>
          <p:nvPr>
            <p:ph type="title"/>
          </p:nvPr>
        </p:nvSpPr>
        <p:spPr/>
        <p:txBody>
          <a:bodyPr>
            <a:normAutofit/>
          </a:bodyPr>
          <a:lstStyle/>
          <a:p>
            <a:r>
              <a:rPr lang="en-US" sz="3200" dirty="0"/>
              <a:t>Making </a:t>
            </a:r>
            <a:r>
              <a:rPr lang="en-US" sz="3200" dirty="0" err="1"/>
              <a:t>CausalML</a:t>
            </a:r>
            <a:r>
              <a:rPr lang="en-US" sz="3200" dirty="0"/>
              <a:t> Accessible to Every Decision-Maker</a:t>
            </a:r>
          </a:p>
        </p:txBody>
      </p:sp>
      <p:sp>
        <p:nvSpPr>
          <p:cNvPr id="3" name="Content Placeholder 2">
            <a:extLst>
              <a:ext uri="{FF2B5EF4-FFF2-40B4-BE49-F238E27FC236}">
                <a16:creationId xmlns:a16="http://schemas.microsoft.com/office/drawing/2014/main" id="{BB1D8FC2-8566-4C64-9CA7-CB7792151CFE}"/>
              </a:ext>
            </a:extLst>
          </p:cNvPr>
          <p:cNvSpPr>
            <a:spLocks noGrp="1"/>
          </p:cNvSpPr>
          <p:nvPr>
            <p:ph idx="1"/>
          </p:nvPr>
        </p:nvSpPr>
        <p:spPr/>
        <p:txBody>
          <a:bodyPr/>
          <a:lstStyle/>
          <a:p>
            <a:r>
              <a:rPr lang="en-US" dirty="0"/>
              <a:t>Need to make it as accessible as modern </a:t>
            </a:r>
            <a:r>
              <a:rPr lang="en-US" dirty="0" err="1"/>
              <a:t>AutoML</a:t>
            </a:r>
            <a:r>
              <a:rPr lang="en-US" dirty="0"/>
              <a:t> systems</a:t>
            </a:r>
          </a:p>
          <a:p>
            <a:r>
              <a:rPr lang="en-US" dirty="0"/>
              <a:t>Causal inference is inherently harder than prediction</a:t>
            </a:r>
          </a:p>
        </p:txBody>
      </p:sp>
      <p:graphicFrame>
        <p:nvGraphicFramePr>
          <p:cNvPr id="4" name="Diagram 3">
            <a:extLst>
              <a:ext uri="{FF2B5EF4-FFF2-40B4-BE49-F238E27FC236}">
                <a16:creationId xmlns:a16="http://schemas.microsoft.com/office/drawing/2014/main" id="{58330248-2A72-4C14-8175-86E41150D2AD}"/>
              </a:ext>
            </a:extLst>
          </p:cNvPr>
          <p:cNvGraphicFramePr/>
          <p:nvPr>
            <p:extLst>
              <p:ext uri="{D42A27DB-BD31-4B8C-83A1-F6EECF244321}">
                <p14:modId xmlns:p14="http://schemas.microsoft.com/office/powerpoint/2010/main" val="758687873"/>
              </p:ext>
            </p:extLst>
          </p:nvPr>
        </p:nvGraphicFramePr>
        <p:xfrm>
          <a:off x="1162050" y="25992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0A82C66-122C-4A97-8D7C-53C023BBA086}"/>
              </a:ext>
            </a:extLst>
          </p:cNvPr>
          <p:cNvSpPr txBox="1"/>
          <p:nvPr/>
        </p:nvSpPr>
        <p:spPr>
          <a:xfrm>
            <a:off x="1060450" y="4016088"/>
            <a:ext cx="6096000" cy="584775"/>
          </a:xfrm>
          <a:prstGeom prst="rect">
            <a:avLst/>
          </a:prstGeom>
          <a:noFill/>
        </p:spPr>
        <p:txBody>
          <a:bodyPr wrap="square">
            <a:spAutoFit/>
          </a:bodyPr>
          <a:lstStyle/>
          <a:p>
            <a:r>
              <a:rPr kumimoji="0" lang="en-US" sz="3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Predictive modelling</a:t>
            </a:r>
            <a:endParaRPr lang="en-US" dirty="0"/>
          </a:p>
        </p:txBody>
      </p:sp>
    </p:spTree>
    <p:extLst>
      <p:ext uri="{BB962C8B-B14F-4D97-AF65-F5344CB8AC3E}">
        <p14:creationId xmlns:p14="http://schemas.microsoft.com/office/powerpoint/2010/main" val="225894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E6C8-6192-1A81-751D-6556E52FDF97}"/>
              </a:ext>
            </a:extLst>
          </p:cNvPr>
          <p:cNvSpPr>
            <a:spLocks noGrp="1"/>
          </p:cNvSpPr>
          <p:nvPr>
            <p:ph type="title"/>
          </p:nvPr>
        </p:nvSpPr>
        <p:spPr/>
        <p:txBody>
          <a:bodyPr/>
          <a:lstStyle/>
          <a:p>
            <a:r>
              <a:rPr lang="en-US" dirty="0"/>
              <a:t>Related Courses</a:t>
            </a:r>
          </a:p>
        </p:txBody>
      </p:sp>
      <p:sp>
        <p:nvSpPr>
          <p:cNvPr id="3" name="Content Placeholder 2">
            <a:extLst>
              <a:ext uri="{FF2B5EF4-FFF2-40B4-BE49-F238E27FC236}">
                <a16:creationId xmlns:a16="http://schemas.microsoft.com/office/drawing/2014/main" id="{A6FBA323-6436-11A6-84E3-9CC1DCCE992D}"/>
              </a:ext>
            </a:extLst>
          </p:cNvPr>
          <p:cNvSpPr>
            <a:spLocks noGrp="1"/>
          </p:cNvSpPr>
          <p:nvPr>
            <p:ph idx="1"/>
          </p:nvPr>
        </p:nvSpPr>
        <p:spPr>
          <a:xfrm>
            <a:off x="913795" y="2076450"/>
            <a:ext cx="10353762" cy="4046948"/>
          </a:xfrm>
        </p:spPr>
        <p:txBody>
          <a:bodyPr>
            <a:normAutofit fontScale="92500" lnSpcReduction="10000"/>
          </a:bodyPr>
          <a:lstStyle/>
          <a:p>
            <a:r>
              <a:rPr lang="en-US" dirty="0"/>
              <a:t>Applied Causal Inference with Machine Learning and AI </a:t>
            </a:r>
          </a:p>
          <a:p>
            <a:r>
              <a:rPr lang="en-US" dirty="0">
                <a:hlinkClick r:id="rId2"/>
              </a:rPr>
              <a:t>https://stanford-msande228.github.io/winter26/</a:t>
            </a:r>
            <a:endParaRPr lang="en-US" dirty="0"/>
          </a:p>
          <a:p>
            <a:endParaRPr lang="en-US" dirty="0"/>
          </a:p>
          <a:p>
            <a:r>
              <a:rPr lang="en-US" dirty="0"/>
              <a:t>ECON 272: Intermediate Econometrics III: Methods for Applied Econometrics (Imbens)</a:t>
            </a:r>
          </a:p>
          <a:p>
            <a:r>
              <a:rPr lang="en-US" dirty="0"/>
              <a:t>MGTECON 634: Machine Learning and Causal Inference (Athey, Wager)</a:t>
            </a:r>
          </a:p>
          <a:p>
            <a:r>
              <a:rPr lang="en-US" dirty="0"/>
              <a:t>MGTECON 614: Emerging Topics in Econometrics (Lihua Lei)</a:t>
            </a:r>
          </a:p>
          <a:p>
            <a:r>
              <a:rPr lang="en-US" dirty="0"/>
              <a:t>MS&amp;E 226: Fundamentals of Data Science: Prediction, Inference, Causality (Johari)</a:t>
            </a:r>
          </a:p>
          <a:p>
            <a:r>
              <a:rPr lang="en-US" dirty="0"/>
              <a:t>STATS 209: Introduction to Causal Inference (Rothenhaeusler)</a:t>
            </a:r>
          </a:p>
          <a:p>
            <a:r>
              <a:rPr lang="en-US" dirty="0"/>
              <a:t>STATS 361: Causal Inference (Rothenhaeusler, Wager)</a:t>
            </a:r>
          </a:p>
          <a:p>
            <a:pPr marL="36900" indent="0">
              <a:buNone/>
            </a:pPr>
            <a:r>
              <a:rPr lang="en-US" dirty="0">
                <a:hlinkClick r:id="rId3"/>
              </a:rPr>
              <a:t>https://datascience.stanford.edu/causal/courses</a:t>
            </a:r>
            <a:endParaRPr lang="en-US" dirty="0"/>
          </a:p>
          <a:p>
            <a:pPr marL="36900" indent="0">
              <a:buNone/>
            </a:pPr>
            <a:endParaRPr lang="en-US" dirty="0"/>
          </a:p>
        </p:txBody>
      </p:sp>
    </p:spTree>
    <p:extLst>
      <p:ext uri="{BB962C8B-B14F-4D97-AF65-F5344CB8AC3E}">
        <p14:creationId xmlns:p14="http://schemas.microsoft.com/office/powerpoint/2010/main" val="3462010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228E-8DD3-48A0-B586-E5AAF17DC331}"/>
              </a:ext>
            </a:extLst>
          </p:cNvPr>
          <p:cNvSpPr>
            <a:spLocks noGrp="1"/>
          </p:cNvSpPr>
          <p:nvPr>
            <p:ph type="title"/>
          </p:nvPr>
        </p:nvSpPr>
        <p:spPr/>
        <p:txBody>
          <a:bodyPr>
            <a:normAutofit/>
          </a:bodyPr>
          <a:lstStyle/>
          <a:p>
            <a:r>
              <a:rPr lang="en-US" sz="3200" dirty="0"/>
              <a:t>Making </a:t>
            </a:r>
            <a:r>
              <a:rPr lang="en-US" sz="3200" dirty="0" err="1"/>
              <a:t>CausalML</a:t>
            </a:r>
            <a:r>
              <a:rPr lang="en-US" sz="3200" dirty="0"/>
              <a:t> Accessible to Every Decision-Maker</a:t>
            </a:r>
          </a:p>
        </p:txBody>
      </p:sp>
      <p:sp>
        <p:nvSpPr>
          <p:cNvPr id="3" name="Content Placeholder 2">
            <a:extLst>
              <a:ext uri="{FF2B5EF4-FFF2-40B4-BE49-F238E27FC236}">
                <a16:creationId xmlns:a16="http://schemas.microsoft.com/office/drawing/2014/main" id="{BB1D8FC2-8566-4C64-9CA7-CB7792151CFE}"/>
              </a:ext>
            </a:extLst>
          </p:cNvPr>
          <p:cNvSpPr>
            <a:spLocks noGrp="1"/>
          </p:cNvSpPr>
          <p:nvPr>
            <p:ph idx="1"/>
          </p:nvPr>
        </p:nvSpPr>
        <p:spPr/>
        <p:txBody>
          <a:bodyPr/>
          <a:lstStyle/>
          <a:p>
            <a:r>
              <a:rPr lang="en-US" dirty="0"/>
              <a:t>Need to make it as accessible as modern </a:t>
            </a:r>
            <a:r>
              <a:rPr lang="en-US" dirty="0" err="1"/>
              <a:t>AutoML</a:t>
            </a:r>
            <a:r>
              <a:rPr lang="en-US" dirty="0"/>
              <a:t> systems</a:t>
            </a:r>
          </a:p>
          <a:p>
            <a:r>
              <a:rPr lang="en-US" dirty="0"/>
              <a:t>Causal inference is inherently harder than prediction</a:t>
            </a:r>
          </a:p>
        </p:txBody>
      </p:sp>
      <p:graphicFrame>
        <p:nvGraphicFramePr>
          <p:cNvPr id="4" name="Diagram 3">
            <a:extLst>
              <a:ext uri="{FF2B5EF4-FFF2-40B4-BE49-F238E27FC236}">
                <a16:creationId xmlns:a16="http://schemas.microsoft.com/office/drawing/2014/main" id="{58330248-2A72-4C14-8175-86E41150D2AD}"/>
              </a:ext>
            </a:extLst>
          </p:cNvPr>
          <p:cNvGraphicFramePr/>
          <p:nvPr>
            <p:extLst>
              <p:ext uri="{D42A27DB-BD31-4B8C-83A1-F6EECF244321}">
                <p14:modId xmlns:p14="http://schemas.microsoft.com/office/powerpoint/2010/main" val="3668416995"/>
              </p:ext>
            </p:extLst>
          </p:nvPr>
        </p:nvGraphicFramePr>
        <p:xfrm>
          <a:off x="1162050" y="2599266"/>
          <a:ext cx="83566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0A82C66-122C-4A97-8D7C-53C023BBA086}"/>
              </a:ext>
            </a:extLst>
          </p:cNvPr>
          <p:cNvSpPr txBox="1"/>
          <p:nvPr/>
        </p:nvSpPr>
        <p:spPr>
          <a:xfrm>
            <a:off x="1060450" y="4016088"/>
            <a:ext cx="6096000" cy="584775"/>
          </a:xfrm>
          <a:prstGeom prst="rect">
            <a:avLst/>
          </a:prstGeom>
          <a:noFill/>
        </p:spPr>
        <p:txBody>
          <a:bodyPr wrap="square">
            <a:spAutoFit/>
          </a:bodyPr>
          <a:lstStyle/>
          <a:p>
            <a:r>
              <a:rPr kumimoji="0" lang="en-US" sz="3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Causal modelling</a:t>
            </a:r>
            <a:endParaRPr lang="en-US" dirty="0"/>
          </a:p>
        </p:txBody>
      </p:sp>
    </p:spTree>
    <p:extLst>
      <p:ext uri="{BB962C8B-B14F-4D97-AF65-F5344CB8AC3E}">
        <p14:creationId xmlns:p14="http://schemas.microsoft.com/office/powerpoint/2010/main" val="10137910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228E-8DD3-48A0-B586-E5AAF17DC331}"/>
              </a:ext>
            </a:extLst>
          </p:cNvPr>
          <p:cNvSpPr>
            <a:spLocks noGrp="1"/>
          </p:cNvSpPr>
          <p:nvPr>
            <p:ph type="title"/>
          </p:nvPr>
        </p:nvSpPr>
        <p:spPr/>
        <p:txBody>
          <a:bodyPr>
            <a:normAutofit/>
          </a:bodyPr>
          <a:lstStyle/>
          <a:p>
            <a:r>
              <a:rPr lang="en-US" sz="3200" dirty="0"/>
              <a:t>Making </a:t>
            </a:r>
            <a:r>
              <a:rPr lang="en-US" sz="3200" dirty="0" err="1"/>
              <a:t>CausalML</a:t>
            </a:r>
            <a:r>
              <a:rPr lang="en-US" sz="3200" dirty="0"/>
              <a:t> Accessible to Every Decision-Maker</a:t>
            </a:r>
          </a:p>
        </p:txBody>
      </p:sp>
      <p:sp>
        <p:nvSpPr>
          <p:cNvPr id="3" name="Content Placeholder 2">
            <a:extLst>
              <a:ext uri="{FF2B5EF4-FFF2-40B4-BE49-F238E27FC236}">
                <a16:creationId xmlns:a16="http://schemas.microsoft.com/office/drawing/2014/main" id="{BB1D8FC2-8566-4C64-9CA7-CB7792151CFE}"/>
              </a:ext>
            </a:extLst>
          </p:cNvPr>
          <p:cNvSpPr>
            <a:spLocks noGrp="1"/>
          </p:cNvSpPr>
          <p:nvPr>
            <p:ph idx="1"/>
          </p:nvPr>
        </p:nvSpPr>
        <p:spPr/>
        <p:txBody>
          <a:bodyPr/>
          <a:lstStyle/>
          <a:p>
            <a:r>
              <a:rPr lang="en-US" dirty="0"/>
              <a:t>Need to make it as accessible as modern </a:t>
            </a:r>
            <a:r>
              <a:rPr lang="en-US" dirty="0" err="1"/>
              <a:t>AutoML</a:t>
            </a:r>
            <a:r>
              <a:rPr lang="en-US" dirty="0"/>
              <a:t> systems</a:t>
            </a:r>
          </a:p>
          <a:p>
            <a:r>
              <a:rPr lang="en-US" dirty="0"/>
              <a:t>Causal inference is inherently harder than prediction</a:t>
            </a:r>
          </a:p>
        </p:txBody>
      </p:sp>
      <p:graphicFrame>
        <p:nvGraphicFramePr>
          <p:cNvPr id="4" name="Diagram 3">
            <a:extLst>
              <a:ext uri="{FF2B5EF4-FFF2-40B4-BE49-F238E27FC236}">
                <a16:creationId xmlns:a16="http://schemas.microsoft.com/office/drawing/2014/main" id="{58330248-2A72-4C14-8175-86E41150D2AD}"/>
              </a:ext>
            </a:extLst>
          </p:cNvPr>
          <p:cNvGraphicFramePr/>
          <p:nvPr>
            <p:extLst>
              <p:ext uri="{D42A27DB-BD31-4B8C-83A1-F6EECF244321}">
                <p14:modId xmlns:p14="http://schemas.microsoft.com/office/powerpoint/2010/main" val="2873158316"/>
              </p:ext>
            </p:extLst>
          </p:nvPr>
        </p:nvGraphicFramePr>
        <p:xfrm>
          <a:off x="1162050" y="2599266"/>
          <a:ext cx="9906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0A82C66-122C-4A97-8D7C-53C023BBA086}"/>
              </a:ext>
            </a:extLst>
          </p:cNvPr>
          <p:cNvSpPr txBox="1"/>
          <p:nvPr/>
        </p:nvSpPr>
        <p:spPr>
          <a:xfrm>
            <a:off x="1060450" y="4016088"/>
            <a:ext cx="6096000" cy="584775"/>
          </a:xfrm>
          <a:prstGeom prst="rect">
            <a:avLst/>
          </a:prstGeom>
          <a:noFill/>
        </p:spPr>
        <p:txBody>
          <a:bodyPr wrap="square">
            <a:spAutoFit/>
          </a:bodyPr>
          <a:lstStyle/>
          <a:p>
            <a:r>
              <a:rPr kumimoji="0" lang="en-US" sz="3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Causal modelling</a:t>
            </a:r>
            <a:endParaRPr lang="en-US" dirty="0"/>
          </a:p>
        </p:txBody>
      </p:sp>
    </p:spTree>
    <p:extLst>
      <p:ext uri="{BB962C8B-B14F-4D97-AF65-F5344CB8AC3E}">
        <p14:creationId xmlns:p14="http://schemas.microsoft.com/office/powerpoint/2010/main" val="4216636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228E-8DD3-48A0-B586-E5AAF17DC331}"/>
              </a:ext>
            </a:extLst>
          </p:cNvPr>
          <p:cNvSpPr>
            <a:spLocks noGrp="1"/>
          </p:cNvSpPr>
          <p:nvPr>
            <p:ph type="title"/>
          </p:nvPr>
        </p:nvSpPr>
        <p:spPr/>
        <p:txBody>
          <a:bodyPr>
            <a:normAutofit/>
          </a:bodyPr>
          <a:lstStyle/>
          <a:p>
            <a:r>
              <a:rPr lang="en-US" sz="3200" dirty="0"/>
              <a:t>Making </a:t>
            </a:r>
            <a:r>
              <a:rPr lang="en-US" sz="3200" dirty="0" err="1"/>
              <a:t>CausalML</a:t>
            </a:r>
            <a:r>
              <a:rPr lang="en-US" sz="3200" dirty="0"/>
              <a:t> Accessible to Every Decision-Maker</a:t>
            </a:r>
          </a:p>
        </p:txBody>
      </p:sp>
      <p:sp>
        <p:nvSpPr>
          <p:cNvPr id="3" name="Content Placeholder 2">
            <a:extLst>
              <a:ext uri="{FF2B5EF4-FFF2-40B4-BE49-F238E27FC236}">
                <a16:creationId xmlns:a16="http://schemas.microsoft.com/office/drawing/2014/main" id="{BB1D8FC2-8566-4C64-9CA7-CB7792151CFE}"/>
              </a:ext>
            </a:extLst>
          </p:cNvPr>
          <p:cNvSpPr>
            <a:spLocks noGrp="1"/>
          </p:cNvSpPr>
          <p:nvPr>
            <p:ph idx="1"/>
          </p:nvPr>
        </p:nvSpPr>
        <p:spPr/>
        <p:txBody>
          <a:bodyPr/>
          <a:lstStyle/>
          <a:p>
            <a:r>
              <a:rPr lang="en-US" dirty="0"/>
              <a:t>Need to make it as accessible as modern </a:t>
            </a:r>
            <a:r>
              <a:rPr lang="en-US" dirty="0" err="1"/>
              <a:t>AutoML</a:t>
            </a:r>
            <a:r>
              <a:rPr lang="en-US" dirty="0"/>
              <a:t> systems</a:t>
            </a:r>
          </a:p>
          <a:p>
            <a:r>
              <a:rPr lang="en-US" dirty="0"/>
              <a:t>Causal inference is inherently harder than prediction</a:t>
            </a:r>
          </a:p>
        </p:txBody>
      </p:sp>
      <p:graphicFrame>
        <p:nvGraphicFramePr>
          <p:cNvPr id="4" name="Diagram 3">
            <a:extLst>
              <a:ext uri="{FF2B5EF4-FFF2-40B4-BE49-F238E27FC236}">
                <a16:creationId xmlns:a16="http://schemas.microsoft.com/office/drawing/2014/main" id="{58330248-2A72-4C14-8175-86E41150D2AD}"/>
              </a:ext>
            </a:extLst>
          </p:cNvPr>
          <p:cNvGraphicFramePr/>
          <p:nvPr>
            <p:extLst>
              <p:ext uri="{D42A27DB-BD31-4B8C-83A1-F6EECF244321}">
                <p14:modId xmlns:p14="http://schemas.microsoft.com/office/powerpoint/2010/main" val="4107205810"/>
              </p:ext>
            </p:extLst>
          </p:nvPr>
        </p:nvGraphicFramePr>
        <p:xfrm>
          <a:off x="1162050" y="2599266"/>
          <a:ext cx="987425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0A82C66-122C-4A97-8D7C-53C023BBA086}"/>
              </a:ext>
            </a:extLst>
          </p:cNvPr>
          <p:cNvSpPr txBox="1"/>
          <p:nvPr/>
        </p:nvSpPr>
        <p:spPr>
          <a:xfrm>
            <a:off x="1060450" y="4016088"/>
            <a:ext cx="6096000" cy="584775"/>
          </a:xfrm>
          <a:prstGeom prst="rect">
            <a:avLst/>
          </a:prstGeom>
          <a:noFill/>
        </p:spPr>
        <p:txBody>
          <a:bodyPr wrap="square">
            <a:spAutoFit/>
          </a:bodyPr>
          <a:lstStyle/>
          <a:p>
            <a:r>
              <a:rPr kumimoji="0" lang="en-US" sz="3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j-ea"/>
              </a:rPr>
              <a:t>Causal modelling</a:t>
            </a:r>
            <a:endParaRPr lang="en-US" dirty="0"/>
          </a:p>
        </p:txBody>
      </p:sp>
    </p:spTree>
    <p:extLst>
      <p:ext uri="{BB962C8B-B14F-4D97-AF65-F5344CB8AC3E}">
        <p14:creationId xmlns:p14="http://schemas.microsoft.com/office/powerpoint/2010/main" val="21451333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94BC4-CF7E-440C-8934-97CCF4339396}"/>
              </a:ext>
            </a:extLst>
          </p:cNvPr>
          <p:cNvSpPr>
            <a:spLocks noGrp="1"/>
          </p:cNvSpPr>
          <p:nvPr>
            <p:ph type="title"/>
          </p:nvPr>
        </p:nvSpPr>
        <p:spPr>
          <a:xfrm>
            <a:off x="726614" y="176463"/>
            <a:ext cx="10353762" cy="1257300"/>
          </a:xfrm>
        </p:spPr>
        <p:txBody>
          <a:bodyPr/>
          <a:lstStyle/>
          <a:p>
            <a:r>
              <a:rPr lang="en-US" dirty="0"/>
              <a:t>The Causal Inference Pipeline</a:t>
            </a:r>
          </a:p>
        </p:txBody>
      </p:sp>
      <p:graphicFrame>
        <p:nvGraphicFramePr>
          <p:cNvPr id="4" name="Content Placeholder 3">
            <a:extLst>
              <a:ext uri="{FF2B5EF4-FFF2-40B4-BE49-F238E27FC236}">
                <a16:creationId xmlns:a16="http://schemas.microsoft.com/office/drawing/2014/main" id="{3B37E706-EAB8-4254-8FF5-DA786EA6E0E5}"/>
              </a:ext>
            </a:extLst>
          </p:cNvPr>
          <p:cNvGraphicFramePr>
            <a:graphicFrameLocks noGrp="1"/>
          </p:cNvGraphicFramePr>
          <p:nvPr>
            <p:ph idx="1"/>
            <p:extLst>
              <p:ext uri="{D42A27DB-BD31-4B8C-83A1-F6EECF244321}">
                <p14:modId xmlns:p14="http://schemas.microsoft.com/office/powerpoint/2010/main" val="3456158480"/>
              </p:ext>
            </p:extLst>
          </p:nvPr>
        </p:nvGraphicFramePr>
        <p:xfrm>
          <a:off x="-13752" y="1333930"/>
          <a:ext cx="12192000" cy="511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1930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F0791-0ED2-4B60-A34B-5DA001A8886F}"/>
              </a:ext>
            </a:extLst>
          </p:cNvPr>
          <p:cNvSpPr>
            <a:spLocks noGrp="1"/>
          </p:cNvSpPr>
          <p:nvPr>
            <p:ph type="title"/>
          </p:nvPr>
        </p:nvSpPr>
        <p:spPr/>
        <p:txBody>
          <a:bodyPr>
            <a:normAutofit fontScale="90000"/>
          </a:bodyPr>
          <a:lstStyle/>
          <a:p>
            <a:r>
              <a:rPr lang="en-US" dirty="0" err="1"/>
              <a:t>DoWhy</a:t>
            </a:r>
            <a:r>
              <a:rPr lang="en-US" dirty="0"/>
              <a:t> Python Package</a:t>
            </a:r>
            <a:br>
              <a:rPr lang="en-US" dirty="0"/>
            </a:br>
            <a:r>
              <a:rPr lang="en-US" sz="3600" dirty="0"/>
              <a:t>Guiding the Data Scientists through the Causal Pipeline</a:t>
            </a:r>
            <a:endParaRPr lang="en-US" dirty="0"/>
          </a:p>
        </p:txBody>
      </p:sp>
      <p:pic>
        <p:nvPicPr>
          <p:cNvPr id="5" name="Content Placeholder 4">
            <a:extLst>
              <a:ext uri="{FF2B5EF4-FFF2-40B4-BE49-F238E27FC236}">
                <a16:creationId xmlns:a16="http://schemas.microsoft.com/office/drawing/2014/main" id="{6C886E2A-2581-7033-911B-A2F8C7F3C17D}"/>
              </a:ext>
            </a:extLst>
          </p:cNvPr>
          <p:cNvPicPr>
            <a:picLocks noGrp="1" noChangeAspect="1"/>
          </p:cNvPicPr>
          <p:nvPr>
            <p:ph idx="1"/>
          </p:nvPr>
        </p:nvPicPr>
        <p:blipFill>
          <a:blip r:embed="rId2"/>
          <a:stretch>
            <a:fillRect/>
          </a:stretch>
        </p:blipFill>
        <p:spPr>
          <a:xfrm>
            <a:off x="2406810" y="2076450"/>
            <a:ext cx="7643493" cy="4413250"/>
          </a:xfrm>
        </p:spPr>
      </p:pic>
      <p:sp>
        <p:nvSpPr>
          <p:cNvPr id="7" name="TextBox 6">
            <a:extLst>
              <a:ext uri="{FF2B5EF4-FFF2-40B4-BE49-F238E27FC236}">
                <a16:creationId xmlns:a16="http://schemas.microsoft.com/office/drawing/2014/main" id="{8FC57B01-0800-A421-6CED-2F1284EF64DC}"/>
              </a:ext>
            </a:extLst>
          </p:cNvPr>
          <p:cNvSpPr txBox="1"/>
          <p:nvPr/>
        </p:nvSpPr>
        <p:spPr>
          <a:xfrm>
            <a:off x="6281737" y="6589423"/>
            <a:ext cx="6143624" cy="246221"/>
          </a:xfrm>
          <a:prstGeom prst="rect">
            <a:avLst/>
          </a:prstGeom>
          <a:noFill/>
        </p:spPr>
        <p:txBody>
          <a:bodyPr wrap="square">
            <a:spAutoFit/>
          </a:bodyPr>
          <a:lstStyle/>
          <a:p>
            <a:r>
              <a:rPr lang="en-US" sz="1000" dirty="0">
                <a:hlinkClick r:id="rId3"/>
              </a:rPr>
              <a:t>[2108.13518] </a:t>
            </a:r>
            <a:r>
              <a:rPr lang="en-US" sz="1000" dirty="0" err="1">
                <a:hlinkClick r:id="rId3"/>
              </a:rPr>
              <a:t>DoWhy</a:t>
            </a:r>
            <a:r>
              <a:rPr lang="en-US" sz="1000" dirty="0">
                <a:hlinkClick r:id="rId3"/>
              </a:rPr>
              <a:t>: Addressing Challenges in Expressing and Validating Causal Assumptions (arxiv.org)</a:t>
            </a:r>
            <a:endParaRPr lang="en-US" sz="1000" dirty="0"/>
          </a:p>
        </p:txBody>
      </p:sp>
    </p:spTree>
    <p:extLst>
      <p:ext uri="{BB962C8B-B14F-4D97-AF65-F5344CB8AC3E}">
        <p14:creationId xmlns:p14="http://schemas.microsoft.com/office/powerpoint/2010/main" val="33156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6BFA5-608E-2F63-6722-86E0DBCF5BFB}"/>
              </a:ext>
            </a:extLst>
          </p:cNvPr>
          <p:cNvSpPr>
            <a:spLocks noGrp="1"/>
          </p:cNvSpPr>
          <p:nvPr>
            <p:ph type="title"/>
          </p:nvPr>
        </p:nvSpPr>
        <p:spPr/>
        <p:txBody>
          <a:bodyPr/>
          <a:lstStyle/>
          <a:p>
            <a:r>
              <a:rPr lang="en-US" dirty="0"/>
              <a:t>Towards No-Code Interfaces</a:t>
            </a:r>
          </a:p>
        </p:txBody>
      </p:sp>
      <p:sp>
        <p:nvSpPr>
          <p:cNvPr id="3" name="Text Placeholder 2">
            <a:extLst>
              <a:ext uri="{FF2B5EF4-FFF2-40B4-BE49-F238E27FC236}">
                <a16:creationId xmlns:a16="http://schemas.microsoft.com/office/drawing/2014/main" id="{3854B508-71C8-8554-4205-C72DBBA309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0449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9241-FE08-0B56-6376-A3AF62B55DC5}"/>
              </a:ext>
            </a:extLst>
          </p:cNvPr>
          <p:cNvSpPr>
            <a:spLocks noGrp="1"/>
          </p:cNvSpPr>
          <p:nvPr>
            <p:ph type="title"/>
          </p:nvPr>
        </p:nvSpPr>
        <p:spPr/>
        <p:txBody>
          <a:bodyPr/>
          <a:lstStyle/>
          <a:p>
            <a:r>
              <a:rPr lang="en-US" dirty="0" err="1"/>
              <a:t>ShowWhy</a:t>
            </a:r>
            <a:endParaRPr lang="en-US" dirty="0"/>
          </a:p>
        </p:txBody>
      </p:sp>
      <p:pic>
        <p:nvPicPr>
          <p:cNvPr id="5" name="Content Placeholder 4">
            <a:extLst>
              <a:ext uri="{FF2B5EF4-FFF2-40B4-BE49-F238E27FC236}">
                <a16:creationId xmlns:a16="http://schemas.microsoft.com/office/drawing/2014/main" id="{60B059C5-7810-2244-816D-7DD9899BD423}"/>
              </a:ext>
            </a:extLst>
          </p:cNvPr>
          <p:cNvPicPr>
            <a:picLocks noGrp="1" noChangeAspect="1"/>
          </p:cNvPicPr>
          <p:nvPr>
            <p:ph idx="1"/>
          </p:nvPr>
        </p:nvPicPr>
        <p:blipFill>
          <a:blip r:embed="rId2"/>
          <a:stretch>
            <a:fillRect/>
          </a:stretch>
        </p:blipFill>
        <p:spPr>
          <a:xfrm>
            <a:off x="2491245" y="2076450"/>
            <a:ext cx="7199984" cy="3714750"/>
          </a:xfrm>
        </p:spPr>
      </p:pic>
    </p:spTree>
    <p:extLst>
      <p:ext uri="{BB962C8B-B14F-4D97-AF65-F5344CB8AC3E}">
        <p14:creationId xmlns:p14="http://schemas.microsoft.com/office/powerpoint/2010/main" val="794329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166-3B45-07C7-64A6-DD6E121D017A}"/>
              </a:ext>
            </a:extLst>
          </p:cNvPr>
          <p:cNvSpPr>
            <a:spLocks noGrp="1"/>
          </p:cNvSpPr>
          <p:nvPr>
            <p:ph type="title"/>
          </p:nvPr>
        </p:nvSpPr>
        <p:spPr/>
        <p:txBody>
          <a:bodyPr/>
          <a:lstStyle/>
          <a:p>
            <a:r>
              <a:rPr lang="en-US" dirty="0" err="1"/>
              <a:t>ShowWhy</a:t>
            </a:r>
            <a:endParaRPr lang="en-US" dirty="0"/>
          </a:p>
        </p:txBody>
      </p:sp>
      <p:pic>
        <p:nvPicPr>
          <p:cNvPr id="5" name="Content Placeholder 4">
            <a:extLst>
              <a:ext uri="{FF2B5EF4-FFF2-40B4-BE49-F238E27FC236}">
                <a16:creationId xmlns:a16="http://schemas.microsoft.com/office/drawing/2014/main" id="{F70FCE1D-B300-C8A4-ED9D-1890A7C925BB}"/>
              </a:ext>
            </a:extLst>
          </p:cNvPr>
          <p:cNvPicPr>
            <a:picLocks noGrp="1" noChangeAspect="1"/>
          </p:cNvPicPr>
          <p:nvPr>
            <p:ph idx="1"/>
          </p:nvPr>
        </p:nvPicPr>
        <p:blipFill>
          <a:blip r:embed="rId2"/>
          <a:stretch>
            <a:fillRect/>
          </a:stretch>
        </p:blipFill>
        <p:spPr>
          <a:xfrm>
            <a:off x="2476369" y="2076450"/>
            <a:ext cx="7229736" cy="3714750"/>
          </a:xfrm>
        </p:spPr>
      </p:pic>
    </p:spTree>
    <p:extLst>
      <p:ext uri="{BB962C8B-B14F-4D97-AF65-F5344CB8AC3E}">
        <p14:creationId xmlns:p14="http://schemas.microsoft.com/office/powerpoint/2010/main" val="2118746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77BB-9B92-948F-6A03-702733CAD485}"/>
              </a:ext>
            </a:extLst>
          </p:cNvPr>
          <p:cNvSpPr>
            <a:spLocks noGrp="1"/>
          </p:cNvSpPr>
          <p:nvPr>
            <p:ph type="title"/>
          </p:nvPr>
        </p:nvSpPr>
        <p:spPr/>
        <p:txBody>
          <a:bodyPr/>
          <a:lstStyle/>
          <a:p>
            <a:r>
              <a:rPr lang="en-US" dirty="0" err="1"/>
              <a:t>ShowWhy</a:t>
            </a:r>
            <a:endParaRPr lang="en-US" dirty="0"/>
          </a:p>
        </p:txBody>
      </p:sp>
      <p:pic>
        <p:nvPicPr>
          <p:cNvPr id="5" name="Content Placeholder 4">
            <a:extLst>
              <a:ext uri="{FF2B5EF4-FFF2-40B4-BE49-F238E27FC236}">
                <a16:creationId xmlns:a16="http://schemas.microsoft.com/office/drawing/2014/main" id="{2F9AA722-DE1A-1532-7C4A-C9619742954E}"/>
              </a:ext>
            </a:extLst>
          </p:cNvPr>
          <p:cNvPicPr>
            <a:picLocks noGrp="1" noChangeAspect="1"/>
          </p:cNvPicPr>
          <p:nvPr>
            <p:ph idx="1"/>
          </p:nvPr>
        </p:nvPicPr>
        <p:blipFill>
          <a:blip r:embed="rId2"/>
          <a:stretch>
            <a:fillRect/>
          </a:stretch>
        </p:blipFill>
        <p:spPr>
          <a:xfrm>
            <a:off x="2474356" y="2076450"/>
            <a:ext cx="7233762" cy="3714750"/>
          </a:xfrm>
        </p:spPr>
      </p:pic>
    </p:spTree>
    <p:extLst>
      <p:ext uri="{BB962C8B-B14F-4D97-AF65-F5344CB8AC3E}">
        <p14:creationId xmlns:p14="http://schemas.microsoft.com/office/powerpoint/2010/main" val="1212278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34F7-DBA0-FF5D-099C-44660B33AAFB}"/>
              </a:ext>
            </a:extLst>
          </p:cNvPr>
          <p:cNvSpPr>
            <a:spLocks noGrp="1"/>
          </p:cNvSpPr>
          <p:nvPr>
            <p:ph type="title"/>
          </p:nvPr>
        </p:nvSpPr>
        <p:spPr/>
        <p:txBody>
          <a:bodyPr/>
          <a:lstStyle/>
          <a:p>
            <a:r>
              <a:rPr lang="en-US" dirty="0" err="1"/>
              <a:t>ShowWhy</a:t>
            </a:r>
            <a:endParaRPr lang="en-US" dirty="0"/>
          </a:p>
        </p:txBody>
      </p:sp>
      <p:pic>
        <p:nvPicPr>
          <p:cNvPr id="5" name="Content Placeholder 4">
            <a:extLst>
              <a:ext uri="{FF2B5EF4-FFF2-40B4-BE49-F238E27FC236}">
                <a16:creationId xmlns:a16="http://schemas.microsoft.com/office/drawing/2014/main" id="{C879A522-FBFE-0B36-D105-9B5107B42AF0}"/>
              </a:ext>
            </a:extLst>
          </p:cNvPr>
          <p:cNvPicPr>
            <a:picLocks noGrp="1" noChangeAspect="1"/>
          </p:cNvPicPr>
          <p:nvPr>
            <p:ph idx="1"/>
          </p:nvPr>
        </p:nvPicPr>
        <p:blipFill>
          <a:blip r:embed="rId2"/>
          <a:stretch>
            <a:fillRect/>
          </a:stretch>
        </p:blipFill>
        <p:spPr>
          <a:xfrm>
            <a:off x="2463918" y="2076450"/>
            <a:ext cx="7254638" cy="3714750"/>
          </a:xfrm>
        </p:spPr>
      </p:pic>
      <p:sp>
        <p:nvSpPr>
          <p:cNvPr id="7" name="TextBox 6">
            <a:extLst>
              <a:ext uri="{FF2B5EF4-FFF2-40B4-BE49-F238E27FC236}">
                <a16:creationId xmlns:a16="http://schemas.microsoft.com/office/drawing/2014/main" id="{97AE2097-3C4A-3A53-EED2-84F9AEC5E02C}"/>
              </a:ext>
            </a:extLst>
          </p:cNvPr>
          <p:cNvSpPr txBox="1"/>
          <p:nvPr/>
        </p:nvSpPr>
        <p:spPr>
          <a:xfrm>
            <a:off x="8712765" y="6346122"/>
            <a:ext cx="6094140" cy="369332"/>
          </a:xfrm>
          <a:prstGeom prst="rect">
            <a:avLst/>
          </a:prstGeom>
          <a:noFill/>
        </p:spPr>
        <p:txBody>
          <a:bodyPr wrap="square">
            <a:spAutoFit/>
          </a:bodyPr>
          <a:lstStyle/>
          <a:p>
            <a:r>
              <a:rPr lang="en-US" dirty="0" err="1">
                <a:hlinkClick r:id="rId3"/>
              </a:rPr>
              <a:t>microsoft</a:t>
            </a:r>
            <a:r>
              <a:rPr lang="en-US" dirty="0">
                <a:hlinkClick r:id="rId3"/>
              </a:rPr>
              <a:t>/</a:t>
            </a:r>
            <a:r>
              <a:rPr lang="en-US" dirty="0" err="1">
                <a:hlinkClick r:id="rId3"/>
              </a:rPr>
              <a:t>showwhy</a:t>
            </a:r>
            <a:r>
              <a:rPr lang="en-US" dirty="0">
                <a:hlinkClick r:id="rId3"/>
              </a:rPr>
              <a:t> (github.com)</a:t>
            </a:r>
            <a:endParaRPr lang="en-US" dirty="0"/>
          </a:p>
        </p:txBody>
      </p:sp>
    </p:spTree>
    <p:extLst>
      <p:ext uri="{BB962C8B-B14F-4D97-AF65-F5344CB8AC3E}">
        <p14:creationId xmlns:p14="http://schemas.microsoft.com/office/powerpoint/2010/main" val="589659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51F52-6B33-4829-BCF9-8F14A708E924}"/>
              </a:ext>
            </a:extLst>
          </p:cNvPr>
          <p:cNvSpPr>
            <a:spLocks noGrp="1"/>
          </p:cNvSpPr>
          <p:nvPr>
            <p:ph type="ctrTitle"/>
          </p:nvPr>
        </p:nvSpPr>
        <p:spPr/>
        <p:txBody>
          <a:bodyPr>
            <a:noAutofit/>
          </a:bodyPr>
          <a:lstStyle/>
          <a:p>
            <a:r>
              <a:rPr lang="en-US" sz="3200" dirty="0"/>
              <a:t>Introduction</a:t>
            </a:r>
            <a:br>
              <a:rPr lang="en-US" sz="3200" dirty="0"/>
            </a:br>
            <a:r>
              <a:rPr lang="en-US" sz="3200" dirty="0"/>
              <a:t>Causal Machine Learning in Practice</a:t>
            </a:r>
            <a:br>
              <a:rPr lang="en-US" sz="3200" dirty="0"/>
            </a:br>
            <a:r>
              <a:rPr lang="en-US" sz="3200" dirty="0"/>
              <a:t>Case Studies and Challenges</a:t>
            </a:r>
          </a:p>
        </p:txBody>
      </p:sp>
      <p:sp>
        <p:nvSpPr>
          <p:cNvPr id="3" name="Subtitle 2">
            <a:extLst>
              <a:ext uri="{FF2B5EF4-FFF2-40B4-BE49-F238E27FC236}">
                <a16:creationId xmlns:a16="http://schemas.microsoft.com/office/drawing/2014/main" id="{52AE4C18-7A51-428E-A885-44B1CDECA0F4}"/>
              </a:ext>
            </a:extLst>
          </p:cNvPr>
          <p:cNvSpPr>
            <a:spLocks noGrp="1"/>
          </p:cNvSpPr>
          <p:nvPr>
            <p:ph type="subTitle" idx="1"/>
          </p:nvPr>
        </p:nvSpPr>
        <p:spPr/>
        <p:txBody>
          <a:bodyPr/>
          <a:lstStyle/>
          <a:p>
            <a:r>
              <a:rPr lang="en-US" dirty="0"/>
              <a:t>Vasilis Syrgkanis</a:t>
            </a:r>
          </a:p>
          <a:p>
            <a:r>
              <a:rPr lang="en-US" dirty="0"/>
              <a:t>Stanford University</a:t>
            </a:r>
          </a:p>
        </p:txBody>
      </p:sp>
    </p:spTree>
    <p:extLst>
      <p:ext uri="{BB962C8B-B14F-4D97-AF65-F5344CB8AC3E}">
        <p14:creationId xmlns:p14="http://schemas.microsoft.com/office/powerpoint/2010/main" val="980739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1576-96BA-5032-28A0-4FB5D1ED834B}"/>
              </a:ext>
            </a:extLst>
          </p:cNvPr>
          <p:cNvSpPr>
            <a:spLocks noGrp="1"/>
          </p:cNvSpPr>
          <p:nvPr>
            <p:ph type="title"/>
          </p:nvPr>
        </p:nvSpPr>
        <p:spPr/>
        <p:txBody>
          <a:bodyPr/>
          <a:lstStyle/>
          <a:p>
            <a:r>
              <a:rPr lang="en-US" dirty="0" err="1"/>
              <a:t>AzureML</a:t>
            </a:r>
            <a:r>
              <a:rPr lang="en-US" dirty="0"/>
              <a:t> Responsible AI Dashboard</a:t>
            </a:r>
          </a:p>
        </p:txBody>
      </p:sp>
      <p:pic>
        <p:nvPicPr>
          <p:cNvPr id="5" name="Content Placeholder 4">
            <a:extLst>
              <a:ext uri="{FF2B5EF4-FFF2-40B4-BE49-F238E27FC236}">
                <a16:creationId xmlns:a16="http://schemas.microsoft.com/office/drawing/2014/main" id="{52C72FB1-7DC0-78B7-D894-3DE135F93FC0}"/>
              </a:ext>
            </a:extLst>
          </p:cNvPr>
          <p:cNvPicPr>
            <a:picLocks noGrp="1" noChangeAspect="1"/>
          </p:cNvPicPr>
          <p:nvPr>
            <p:ph idx="1"/>
          </p:nvPr>
        </p:nvPicPr>
        <p:blipFill>
          <a:blip r:embed="rId2"/>
          <a:stretch>
            <a:fillRect/>
          </a:stretch>
        </p:blipFill>
        <p:spPr>
          <a:xfrm>
            <a:off x="4134754" y="2076450"/>
            <a:ext cx="3912967" cy="3714750"/>
          </a:xfrm>
        </p:spPr>
      </p:pic>
    </p:spTree>
    <p:extLst>
      <p:ext uri="{BB962C8B-B14F-4D97-AF65-F5344CB8AC3E}">
        <p14:creationId xmlns:p14="http://schemas.microsoft.com/office/powerpoint/2010/main" val="13362826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7307-7503-9D78-19D8-F4F7F6703DC7}"/>
              </a:ext>
            </a:extLst>
          </p:cNvPr>
          <p:cNvSpPr>
            <a:spLocks noGrp="1"/>
          </p:cNvSpPr>
          <p:nvPr>
            <p:ph type="title"/>
          </p:nvPr>
        </p:nvSpPr>
        <p:spPr/>
        <p:txBody>
          <a:bodyPr/>
          <a:lstStyle/>
          <a:p>
            <a:r>
              <a:rPr lang="en-US" dirty="0" err="1"/>
              <a:t>AzureML</a:t>
            </a:r>
            <a:r>
              <a:rPr lang="en-US" dirty="0"/>
              <a:t> Responsible AI Dashboard</a:t>
            </a:r>
          </a:p>
        </p:txBody>
      </p:sp>
      <p:pic>
        <p:nvPicPr>
          <p:cNvPr id="5" name="Content Placeholder 4">
            <a:extLst>
              <a:ext uri="{FF2B5EF4-FFF2-40B4-BE49-F238E27FC236}">
                <a16:creationId xmlns:a16="http://schemas.microsoft.com/office/drawing/2014/main" id="{8A391290-8E11-54D8-6438-56782CCABA62}"/>
              </a:ext>
            </a:extLst>
          </p:cNvPr>
          <p:cNvPicPr>
            <a:picLocks noGrp="1" noChangeAspect="1"/>
          </p:cNvPicPr>
          <p:nvPr>
            <p:ph idx="1"/>
          </p:nvPr>
        </p:nvPicPr>
        <p:blipFill>
          <a:blip r:embed="rId2"/>
          <a:stretch>
            <a:fillRect/>
          </a:stretch>
        </p:blipFill>
        <p:spPr>
          <a:xfrm>
            <a:off x="2067393" y="2076450"/>
            <a:ext cx="8047688" cy="3714750"/>
          </a:xfrm>
        </p:spPr>
      </p:pic>
    </p:spTree>
    <p:extLst>
      <p:ext uri="{BB962C8B-B14F-4D97-AF65-F5344CB8AC3E}">
        <p14:creationId xmlns:p14="http://schemas.microsoft.com/office/powerpoint/2010/main" val="25185853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253F7-1C29-0A80-DEBC-7B8246E3D1D2}"/>
              </a:ext>
            </a:extLst>
          </p:cNvPr>
          <p:cNvSpPr>
            <a:spLocks noGrp="1"/>
          </p:cNvSpPr>
          <p:nvPr>
            <p:ph type="title"/>
          </p:nvPr>
        </p:nvSpPr>
        <p:spPr/>
        <p:txBody>
          <a:bodyPr/>
          <a:lstStyle/>
          <a:p>
            <a:r>
              <a:rPr lang="en-US" dirty="0" err="1"/>
              <a:t>AzureML</a:t>
            </a:r>
            <a:r>
              <a:rPr lang="en-US" dirty="0"/>
              <a:t> Responsible AI Dashboard</a:t>
            </a:r>
          </a:p>
        </p:txBody>
      </p:sp>
      <p:pic>
        <p:nvPicPr>
          <p:cNvPr id="5" name="Content Placeholder 4">
            <a:extLst>
              <a:ext uri="{FF2B5EF4-FFF2-40B4-BE49-F238E27FC236}">
                <a16:creationId xmlns:a16="http://schemas.microsoft.com/office/drawing/2014/main" id="{B0015310-3928-3157-BAE6-A479C0CF3C8E}"/>
              </a:ext>
            </a:extLst>
          </p:cNvPr>
          <p:cNvPicPr>
            <a:picLocks noGrp="1" noChangeAspect="1"/>
          </p:cNvPicPr>
          <p:nvPr>
            <p:ph idx="1"/>
          </p:nvPr>
        </p:nvPicPr>
        <p:blipFill>
          <a:blip r:embed="rId2"/>
          <a:stretch>
            <a:fillRect/>
          </a:stretch>
        </p:blipFill>
        <p:spPr>
          <a:xfrm>
            <a:off x="1769155" y="2076450"/>
            <a:ext cx="8644164" cy="3714750"/>
          </a:xfrm>
        </p:spPr>
      </p:pic>
    </p:spTree>
    <p:extLst>
      <p:ext uri="{BB962C8B-B14F-4D97-AF65-F5344CB8AC3E}">
        <p14:creationId xmlns:p14="http://schemas.microsoft.com/office/powerpoint/2010/main" val="36957534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C6FA-C777-9CEB-8066-3DAC94D624D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B6007F7-5347-199D-8708-F9290F51EAFA}"/>
              </a:ext>
            </a:extLst>
          </p:cNvPr>
          <p:cNvPicPr>
            <a:picLocks noGrp="1" noChangeAspect="1"/>
          </p:cNvPicPr>
          <p:nvPr>
            <p:ph idx="1"/>
          </p:nvPr>
        </p:nvPicPr>
        <p:blipFill>
          <a:blip r:embed="rId2"/>
          <a:stretch>
            <a:fillRect/>
          </a:stretch>
        </p:blipFill>
        <p:spPr>
          <a:xfrm>
            <a:off x="-4433" y="343478"/>
            <a:ext cx="12229886" cy="6171043"/>
          </a:xfrm>
        </p:spPr>
      </p:pic>
    </p:spTree>
    <p:extLst>
      <p:ext uri="{BB962C8B-B14F-4D97-AF65-F5344CB8AC3E}">
        <p14:creationId xmlns:p14="http://schemas.microsoft.com/office/powerpoint/2010/main" val="18937606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CA845-93BB-B640-A8E6-F3D376BF30B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0C34940-3ECE-375A-0C18-00508117045A}"/>
              </a:ext>
            </a:extLst>
          </p:cNvPr>
          <p:cNvPicPr>
            <a:picLocks noGrp="1" noChangeAspect="1"/>
          </p:cNvPicPr>
          <p:nvPr>
            <p:ph idx="1"/>
          </p:nvPr>
        </p:nvPicPr>
        <p:blipFill>
          <a:blip r:embed="rId2"/>
          <a:stretch>
            <a:fillRect/>
          </a:stretch>
        </p:blipFill>
        <p:spPr>
          <a:xfrm>
            <a:off x="0" y="1491446"/>
            <a:ext cx="12528162" cy="4452728"/>
          </a:xfrm>
        </p:spPr>
      </p:pic>
    </p:spTree>
    <p:extLst>
      <p:ext uri="{BB962C8B-B14F-4D97-AF65-F5344CB8AC3E}">
        <p14:creationId xmlns:p14="http://schemas.microsoft.com/office/powerpoint/2010/main" val="3157926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4B279-FBA5-8E40-990D-8A4A7B3871A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92D0E36-9EA5-6D08-4E06-0AFD8A4DD5CC}"/>
              </a:ext>
            </a:extLst>
          </p:cNvPr>
          <p:cNvPicPr>
            <a:picLocks noGrp="1" noChangeAspect="1"/>
          </p:cNvPicPr>
          <p:nvPr>
            <p:ph idx="1"/>
          </p:nvPr>
        </p:nvPicPr>
        <p:blipFill>
          <a:blip r:embed="rId2"/>
          <a:stretch>
            <a:fillRect/>
          </a:stretch>
        </p:blipFill>
        <p:spPr>
          <a:xfrm>
            <a:off x="1550018" y="115442"/>
            <a:ext cx="8441473" cy="6627116"/>
          </a:xfrm>
        </p:spPr>
      </p:pic>
    </p:spTree>
    <p:extLst>
      <p:ext uri="{BB962C8B-B14F-4D97-AF65-F5344CB8AC3E}">
        <p14:creationId xmlns:p14="http://schemas.microsoft.com/office/powerpoint/2010/main" val="40459571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94BC4-CF7E-440C-8934-97CCF4339396}"/>
              </a:ext>
            </a:extLst>
          </p:cNvPr>
          <p:cNvSpPr>
            <a:spLocks noGrp="1"/>
          </p:cNvSpPr>
          <p:nvPr>
            <p:ph type="title"/>
          </p:nvPr>
        </p:nvSpPr>
        <p:spPr>
          <a:xfrm>
            <a:off x="726614" y="176463"/>
            <a:ext cx="10353762" cy="1257300"/>
          </a:xfrm>
        </p:spPr>
        <p:txBody>
          <a:bodyPr/>
          <a:lstStyle/>
          <a:p>
            <a:r>
              <a:rPr lang="en-US" dirty="0"/>
              <a:t>The Causal Inference Pipeline</a:t>
            </a:r>
          </a:p>
        </p:txBody>
      </p:sp>
      <p:graphicFrame>
        <p:nvGraphicFramePr>
          <p:cNvPr id="4" name="Content Placeholder 3">
            <a:extLst>
              <a:ext uri="{FF2B5EF4-FFF2-40B4-BE49-F238E27FC236}">
                <a16:creationId xmlns:a16="http://schemas.microsoft.com/office/drawing/2014/main" id="{3B37E706-EAB8-4254-8FF5-DA786EA6E0E5}"/>
              </a:ext>
            </a:extLst>
          </p:cNvPr>
          <p:cNvGraphicFramePr>
            <a:graphicFrameLocks noGrp="1"/>
          </p:cNvGraphicFramePr>
          <p:nvPr>
            <p:ph idx="1"/>
          </p:nvPr>
        </p:nvGraphicFramePr>
        <p:xfrm>
          <a:off x="-13752" y="1333930"/>
          <a:ext cx="12192000" cy="511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61793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94BC4-CF7E-440C-8934-97CCF4339396}"/>
              </a:ext>
            </a:extLst>
          </p:cNvPr>
          <p:cNvSpPr>
            <a:spLocks noGrp="1"/>
          </p:cNvSpPr>
          <p:nvPr>
            <p:ph type="title"/>
          </p:nvPr>
        </p:nvSpPr>
        <p:spPr>
          <a:xfrm>
            <a:off x="726614" y="176463"/>
            <a:ext cx="10353762" cy="1257300"/>
          </a:xfrm>
        </p:spPr>
        <p:txBody>
          <a:bodyPr/>
          <a:lstStyle/>
          <a:p>
            <a:r>
              <a:rPr lang="en-US" dirty="0"/>
              <a:t>Many Research Challenges</a:t>
            </a:r>
          </a:p>
        </p:txBody>
      </p:sp>
      <p:graphicFrame>
        <p:nvGraphicFramePr>
          <p:cNvPr id="4" name="Content Placeholder 3">
            <a:extLst>
              <a:ext uri="{FF2B5EF4-FFF2-40B4-BE49-F238E27FC236}">
                <a16:creationId xmlns:a16="http://schemas.microsoft.com/office/drawing/2014/main" id="{3B37E706-EAB8-4254-8FF5-DA786EA6E0E5}"/>
              </a:ext>
            </a:extLst>
          </p:cNvPr>
          <p:cNvGraphicFramePr>
            <a:graphicFrameLocks noGrp="1"/>
          </p:cNvGraphicFramePr>
          <p:nvPr>
            <p:ph idx="1"/>
            <p:extLst>
              <p:ext uri="{D42A27DB-BD31-4B8C-83A1-F6EECF244321}">
                <p14:modId xmlns:p14="http://schemas.microsoft.com/office/powerpoint/2010/main" val="654843446"/>
              </p:ext>
            </p:extLst>
          </p:nvPr>
        </p:nvGraphicFramePr>
        <p:xfrm>
          <a:off x="-13752" y="1333930"/>
          <a:ext cx="12192000" cy="5111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9D6FBFA4-54CE-4C65-83C4-E5F52211E75F}"/>
              </a:ext>
            </a:extLst>
          </p:cNvPr>
          <p:cNvSpPr txBox="1"/>
          <p:nvPr/>
        </p:nvSpPr>
        <p:spPr>
          <a:xfrm>
            <a:off x="9020175" y="1843623"/>
            <a:ext cx="2652713" cy="1169551"/>
          </a:xfrm>
          <a:prstGeom prst="rect">
            <a:avLst/>
          </a:prstGeom>
          <a:noFill/>
        </p:spPr>
        <p:txBody>
          <a:bodyPr wrap="square">
            <a:spAutoFit/>
          </a:bodyPr>
          <a:lstStyle/>
          <a:p>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Interactive assumption elicitation (query complexity)</a:t>
            </a:r>
          </a:p>
          <a:p>
            <a:endPar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endParaRP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Causal Representation Learning for unstructured data</a:t>
            </a:r>
            <a:endParaRPr lang="en-US" sz="1200" dirty="0"/>
          </a:p>
        </p:txBody>
      </p:sp>
      <p:sp>
        <p:nvSpPr>
          <p:cNvPr id="14" name="TextBox 13">
            <a:extLst>
              <a:ext uri="{FF2B5EF4-FFF2-40B4-BE49-F238E27FC236}">
                <a16:creationId xmlns:a16="http://schemas.microsoft.com/office/drawing/2014/main" id="{5B16BC16-CCDF-41CE-9CB2-7F90B7E951BB}"/>
              </a:ext>
            </a:extLst>
          </p:cNvPr>
          <p:cNvSpPr txBox="1"/>
          <p:nvPr/>
        </p:nvSpPr>
        <p:spPr>
          <a:xfrm>
            <a:off x="9667574" y="3416191"/>
            <a:ext cx="2101851" cy="954107"/>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Incorporate non-graphical restrictions in automated graph-based identification algorithms</a:t>
            </a:r>
            <a:endParaRPr lang="en-US" sz="1200" dirty="0"/>
          </a:p>
        </p:txBody>
      </p:sp>
      <p:grpSp>
        <p:nvGrpSpPr>
          <p:cNvPr id="20" name="Group 19">
            <a:extLst>
              <a:ext uri="{FF2B5EF4-FFF2-40B4-BE49-F238E27FC236}">
                <a16:creationId xmlns:a16="http://schemas.microsoft.com/office/drawing/2014/main" id="{F6A8F8ED-0CDC-4152-831A-1414A20C51CF}"/>
              </a:ext>
            </a:extLst>
          </p:cNvPr>
          <p:cNvGrpSpPr/>
          <p:nvPr/>
        </p:nvGrpSpPr>
        <p:grpSpPr>
          <a:xfrm>
            <a:off x="8392126" y="2112745"/>
            <a:ext cx="628049" cy="530392"/>
            <a:chOff x="8438949" y="1997242"/>
            <a:chExt cx="628049" cy="530392"/>
          </a:xfrm>
        </p:grpSpPr>
        <p:sp>
          <p:nvSpPr>
            <p:cNvPr id="17" name="Freeform: Shape 16">
              <a:extLst>
                <a:ext uri="{FF2B5EF4-FFF2-40B4-BE49-F238E27FC236}">
                  <a16:creationId xmlns:a16="http://schemas.microsoft.com/office/drawing/2014/main" id="{38AF7C49-5661-48BF-B991-38F6C887617C}"/>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0065D4B-9CB8-4CA4-9999-68D7B415F4BB}"/>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AAB05644-F59C-496D-A0D6-60D7FA56D078}"/>
              </a:ext>
            </a:extLst>
          </p:cNvPr>
          <p:cNvGrpSpPr/>
          <p:nvPr/>
        </p:nvGrpSpPr>
        <p:grpSpPr>
          <a:xfrm>
            <a:off x="9039525" y="3624513"/>
            <a:ext cx="628049" cy="530392"/>
            <a:chOff x="8438949" y="1997242"/>
            <a:chExt cx="628049" cy="530392"/>
          </a:xfrm>
        </p:grpSpPr>
        <p:sp>
          <p:nvSpPr>
            <p:cNvPr id="22" name="Freeform: Shape 21">
              <a:extLst>
                <a:ext uri="{FF2B5EF4-FFF2-40B4-BE49-F238E27FC236}">
                  <a16:creationId xmlns:a16="http://schemas.microsoft.com/office/drawing/2014/main" id="{EBBCE0BF-1FFE-4CD4-8911-D6D304A9F2AD}"/>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6B4B9FC-C537-411F-8579-38A81ED656D3}"/>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F79FC612-C4E1-475C-BE70-747EFFB82FD3}"/>
              </a:ext>
            </a:extLst>
          </p:cNvPr>
          <p:cNvSpPr txBox="1"/>
          <p:nvPr/>
        </p:nvSpPr>
        <p:spPr>
          <a:xfrm>
            <a:off x="9036843" y="4741197"/>
            <a:ext cx="3236120" cy="1600438"/>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Automated de-biasing in general (e.g. dynamic regime, mediation effects)</a:t>
            </a:r>
          </a:p>
          <a:p>
            <a:endPar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endParaRP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Unobserved confounding</a:t>
            </a:r>
          </a:p>
          <a:p>
            <a:endPar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endParaRP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Post adaptive data collection inference</a:t>
            </a: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Post causal discovery inference</a:t>
            </a:r>
            <a:endParaRPr lang="en-US" sz="1200" dirty="0"/>
          </a:p>
        </p:txBody>
      </p:sp>
      <p:grpSp>
        <p:nvGrpSpPr>
          <p:cNvPr id="25" name="Group 24">
            <a:extLst>
              <a:ext uri="{FF2B5EF4-FFF2-40B4-BE49-F238E27FC236}">
                <a16:creationId xmlns:a16="http://schemas.microsoft.com/office/drawing/2014/main" id="{9EAFDB66-A046-4868-8924-0695DC28C017}"/>
              </a:ext>
            </a:extLst>
          </p:cNvPr>
          <p:cNvGrpSpPr/>
          <p:nvPr/>
        </p:nvGrpSpPr>
        <p:grpSpPr>
          <a:xfrm>
            <a:off x="8408794" y="5216281"/>
            <a:ext cx="628049" cy="530392"/>
            <a:chOff x="8438949" y="1997242"/>
            <a:chExt cx="628049" cy="530392"/>
          </a:xfrm>
        </p:grpSpPr>
        <p:sp>
          <p:nvSpPr>
            <p:cNvPr id="26" name="Freeform: Shape 25">
              <a:extLst>
                <a:ext uri="{FF2B5EF4-FFF2-40B4-BE49-F238E27FC236}">
                  <a16:creationId xmlns:a16="http://schemas.microsoft.com/office/drawing/2014/main" id="{7F186F54-26C2-4EEB-B066-B0B9592042D7}"/>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4C59AAE4-56ED-4B66-9B25-85C70A72EFF5}"/>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A87E8283-530E-4D4B-83CF-E6BEC0CE7A7E}"/>
              </a:ext>
            </a:extLst>
          </p:cNvPr>
          <p:cNvGrpSpPr/>
          <p:nvPr/>
        </p:nvGrpSpPr>
        <p:grpSpPr>
          <a:xfrm flipH="1">
            <a:off x="4677121" y="6073559"/>
            <a:ext cx="628049" cy="530392"/>
            <a:chOff x="8438949" y="1997242"/>
            <a:chExt cx="628049" cy="530392"/>
          </a:xfrm>
        </p:grpSpPr>
        <p:sp>
          <p:nvSpPr>
            <p:cNvPr id="29" name="Freeform: Shape 28">
              <a:extLst>
                <a:ext uri="{FF2B5EF4-FFF2-40B4-BE49-F238E27FC236}">
                  <a16:creationId xmlns:a16="http://schemas.microsoft.com/office/drawing/2014/main" id="{C334F6C8-B8B8-4D7F-9B47-C368C206F230}"/>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563414EA-E8C4-4D5B-BD38-5AAA16A4DD99}"/>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C83C14D6-D5A8-4F3F-895E-670A3DAB3CF4}"/>
              </a:ext>
            </a:extLst>
          </p:cNvPr>
          <p:cNvSpPr txBox="1"/>
          <p:nvPr/>
        </p:nvSpPr>
        <p:spPr>
          <a:xfrm>
            <a:off x="2364236" y="6073559"/>
            <a:ext cx="2415876" cy="523220"/>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Good losses for causal model selection</a:t>
            </a:r>
            <a:endParaRPr lang="en-US" sz="1200" dirty="0"/>
          </a:p>
        </p:txBody>
      </p:sp>
      <p:grpSp>
        <p:nvGrpSpPr>
          <p:cNvPr id="32" name="Group 31">
            <a:extLst>
              <a:ext uri="{FF2B5EF4-FFF2-40B4-BE49-F238E27FC236}">
                <a16:creationId xmlns:a16="http://schemas.microsoft.com/office/drawing/2014/main" id="{D26888A0-705D-42A8-9FE3-688F019F822B}"/>
              </a:ext>
            </a:extLst>
          </p:cNvPr>
          <p:cNvGrpSpPr/>
          <p:nvPr/>
        </p:nvGrpSpPr>
        <p:grpSpPr>
          <a:xfrm flipH="1" flipV="1">
            <a:off x="3155158" y="5213401"/>
            <a:ext cx="628049" cy="530392"/>
            <a:chOff x="8438949" y="1997242"/>
            <a:chExt cx="628049" cy="530392"/>
          </a:xfrm>
        </p:grpSpPr>
        <p:sp>
          <p:nvSpPr>
            <p:cNvPr id="33" name="Freeform: Shape 32">
              <a:extLst>
                <a:ext uri="{FF2B5EF4-FFF2-40B4-BE49-F238E27FC236}">
                  <a16:creationId xmlns:a16="http://schemas.microsoft.com/office/drawing/2014/main" id="{74912FB7-9082-4564-B238-74908650322F}"/>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74062A56-DA06-4D0B-A5F6-6F893203F77E}"/>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00DAFF6A-30E6-4A6B-95BA-3BECF0B78822}"/>
              </a:ext>
            </a:extLst>
          </p:cNvPr>
          <p:cNvSpPr txBox="1"/>
          <p:nvPr/>
        </p:nvSpPr>
        <p:spPr>
          <a:xfrm>
            <a:off x="616734" y="4998663"/>
            <a:ext cx="2616094" cy="954107"/>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Evidence based interpretations for policy makers</a:t>
            </a:r>
          </a:p>
          <a:p>
            <a:endPar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endParaRP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Causal attribution</a:t>
            </a:r>
            <a:endParaRPr lang="en-US" sz="1200" dirty="0"/>
          </a:p>
        </p:txBody>
      </p:sp>
      <p:grpSp>
        <p:nvGrpSpPr>
          <p:cNvPr id="36" name="Group 35">
            <a:extLst>
              <a:ext uri="{FF2B5EF4-FFF2-40B4-BE49-F238E27FC236}">
                <a16:creationId xmlns:a16="http://schemas.microsoft.com/office/drawing/2014/main" id="{9D035D73-90AB-46B9-BD92-BBB51371ED04}"/>
              </a:ext>
            </a:extLst>
          </p:cNvPr>
          <p:cNvGrpSpPr/>
          <p:nvPr/>
        </p:nvGrpSpPr>
        <p:grpSpPr>
          <a:xfrm flipH="1" flipV="1">
            <a:off x="3171826" y="2078729"/>
            <a:ext cx="628049" cy="530392"/>
            <a:chOff x="8438949" y="1997242"/>
            <a:chExt cx="628049" cy="530392"/>
          </a:xfrm>
        </p:grpSpPr>
        <p:sp>
          <p:nvSpPr>
            <p:cNvPr id="37" name="Freeform: Shape 36">
              <a:extLst>
                <a:ext uri="{FF2B5EF4-FFF2-40B4-BE49-F238E27FC236}">
                  <a16:creationId xmlns:a16="http://schemas.microsoft.com/office/drawing/2014/main" id="{FF903700-F53D-4A7E-B654-8648C7838D4B}"/>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D0541A52-1B79-4408-A0B1-E1CEA63C876D}"/>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04CB64FA-6804-4B5F-B181-BAA2C24303E4}"/>
              </a:ext>
            </a:extLst>
          </p:cNvPr>
          <p:cNvGrpSpPr/>
          <p:nvPr/>
        </p:nvGrpSpPr>
        <p:grpSpPr>
          <a:xfrm flipH="1" flipV="1">
            <a:off x="2524427" y="3674430"/>
            <a:ext cx="628049" cy="530392"/>
            <a:chOff x="8438949" y="1997242"/>
            <a:chExt cx="628049" cy="530392"/>
          </a:xfrm>
        </p:grpSpPr>
        <p:sp>
          <p:nvSpPr>
            <p:cNvPr id="40" name="Freeform: Shape 39">
              <a:extLst>
                <a:ext uri="{FF2B5EF4-FFF2-40B4-BE49-F238E27FC236}">
                  <a16:creationId xmlns:a16="http://schemas.microsoft.com/office/drawing/2014/main" id="{ED84F33C-679F-4F51-87C5-47EF427485AC}"/>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F90E8D77-C0FC-4B61-BB18-574B6AAABA1C}"/>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EDA4A06F-7FED-47DA-9511-99305C41E62C}"/>
              </a:ext>
            </a:extLst>
          </p:cNvPr>
          <p:cNvSpPr txBox="1"/>
          <p:nvPr/>
        </p:nvSpPr>
        <p:spPr>
          <a:xfrm>
            <a:off x="422575" y="3680417"/>
            <a:ext cx="2616094" cy="523220"/>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Computationally efficient sensitivity analysis</a:t>
            </a:r>
            <a:endParaRPr lang="en-US" sz="1200" dirty="0"/>
          </a:p>
        </p:txBody>
      </p:sp>
      <p:sp>
        <p:nvSpPr>
          <p:cNvPr id="45" name="TextBox 44">
            <a:extLst>
              <a:ext uri="{FF2B5EF4-FFF2-40B4-BE49-F238E27FC236}">
                <a16:creationId xmlns:a16="http://schemas.microsoft.com/office/drawing/2014/main" id="{A6514B73-28C8-4B07-9941-8D59B53044E7}"/>
              </a:ext>
            </a:extLst>
          </p:cNvPr>
          <p:cNvSpPr txBox="1"/>
          <p:nvPr/>
        </p:nvSpPr>
        <p:spPr>
          <a:xfrm>
            <a:off x="154036" y="1704287"/>
            <a:ext cx="3153171" cy="1169551"/>
          </a:xfrm>
          <a:prstGeom prst="rect">
            <a:avLst/>
          </a:prstGeom>
          <a:noFill/>
        </p:spPr>
        <p:txBody>
          <a:bodyPr wrap="square">
            <a:spAutoFit/>
          </a:bodyPr>
          <a:lstStyle/>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Long-term outcomes</a:t>
            </a: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Safety constraints</a:t>
            </a: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Fairness and ethical constraints</a:t>
            </a:r>
          </a:p>
          <a:p>
            <a:r>
              <a:rPr lang="en-US" sz="1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listo MT" panose="02040603050505030304"/>
              </a:rPr>
              <a:t>Experimentation constraints (ability to intervene on subsets of variables)</a:t>
            </a:r>
            <a:endParaRPr lang="en-US" sz="1200" dirty="0"/>
          </a:p>
        </p:txBody>
      </p:sp>
      <p:sp>
        <p:nvSpPr>
          <p:cNvPr id="46" name="TextBox 45">
            <a:extLst>
              <a:ext uri="{FF2B5EF4-FFF2-40B4-BE49-F238E27FC236}">
                <a16:creationId xmlns:a16="http://schemas.microsoft.com/office/drawing/2014/main" id="{5649CB54-B719-4949-8BE7-216CC5730AE3}"/>
              </a:ext>
            </a:extLst>
          </p:cNvPr>
          <p:cNvSpPr txBox="1"/>
          <p:nvPr/>
        </p:nvSpPr>
        <p:spPr>
          <a:xfrm>
            <a:off x="7379793" y="1216549"/>
            <a:ext cx="2652713" cy="523220"/>
          </a:xfrm>
          <a:prstGeom prst="rect">
            <a:avLst/>
          </a:prstGeom>
          <a:noFill/>
        </p:spPr>
        <p:txBody>
          <a:bodyPr wrap="square">
            <a:spAutoFit/>
          </a:bodyPr>
          <a:lstStyle/>
          <a:p>
            <a:r>
              <a:rPr kumimoji="0" lang="en-US" sz="14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Robustness to data corruption/adversarial attacks</a:t>
            </a:r>
            <a:endParaRPr lang="en-US" sz="1200" dirty="0"/>
          </a:p>
        </p:txBody>
      </p:sp>
      <p:grpSp>
        <p:nvGrpSpPr>
          <p:cNvPr id="47" name="Group 46">
            <a:extLst>
              <a:ext uri="{FF2B5EF4-FFF2-40B4-BE49-F238E27FC236}">
                <a16:creationId xmlns:a16="http://schemas.microsoft.com/office/drawing/2014/main" id="{C6D94C65-90A3-4BC2-A6F4-56713034EC3A}"/>
              </a:ext>
            </a:extLst>
          </p:cNvPr>
          <p:cNvGrpSpPr/>
          <p:nvPr/>
        </p:nvGrpSpPr>
        <p:grpSpPr>
          <a:xfrm>
            <a:off x="6817665" y="1222300"/>
            <a:ext cx="628049" cy="530392"/>
            <a:chOff x="8438949" y="1997242"/>
            <a:chExt cx="628049" cy="530392"/>
          </a:xfrm>
        </p:grpSpPr>
        <p:sp>
          <p:nvSpPr>
            <p:cNvPr id="48" name="Freeform: Shape 47">
              <a:extLst>
                <a:ext uri="{FF2B5EF4-FFF2-40B4-BE49-F238E27FC236}">
                  <a16:creationId xmlns:a16="http://schemas.microsoft.com/office/drawing/2014/main" id="{C20B510B-F17E-444B-AB8E-010B8D00976C}"/>
                </a:ext>
              </a:extLst>
            </p:cNvPr>
            <p:cNvSpPr/>
            <p:nvPr/>
          </p:nvSpPr>
          <p:spPr>
            <a:xfrm>
              <a:off x="8438949" y="1997242"/>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BA1165F7-33C7-4CD8-AECB-BDF88828E733}"/>
                </a:ext>
              </a:extLst>
            </p:cNvPr>
            <p:cNvSpPr/>
            <p:nvPr/>
          </p:nvSpPr>
          <p:spPr>
            <a:xfrm flipV="1">
              <a:off x="8438949" y="2265318"/>
              <a:ext cx="628049" cy="262316"/>
            </a:xfrm>
            <a:custGeom>
              <a:avLst/>
              <a:gdLst>
                <a:gd name="connsiteX0" fmla="*/ 0 w 628049"/>
                <a:gd name="connsiteY0" fmla="*/ 262289 h 262316"/>
                <a:gd name="connsiteX1" fmla="*/ 409074 w 628049"/>
                <a:gd name="connsiteY1" fmla="*/ 218975 h 262316"/>
                <a:gd name="connsiteX2" fmla="*/ 628049 w 628049"/>
                <a:gd name="connsiteY2" fmla="*/ 0 h 262316"/>
              </a:gdLst>
              <a:ahLst/>
              <a:cxnLst>
                <a:cxn ang="0">
                  <a:pos x="connsiteX0" y="connsiteY0"/>
                </a:cxn>
                <a:cxn ang="0">
                  <a:pos x="connsiteX1" y="connsiteY1"/>
                </a:cxn>
                <a:cxn ang="0">
                  <a:pos x="connsiteX2" y="connsiteY2"/>
                </a:cxn>
              </a:cxnLst>
              <a:rect l="l" t="t" r="r" b="b"/>
              <a:pathLst>
                <a:path w="628049" h="262316">
                  <a:moveTo>
                    <a:pt x="0" y="262289"/>
                  </a:moveTo>
                  <a:cubicBezTo>
                    <a:pt x="152199" y="262489"/>
                    <a:pt x="304399" y="262690"/>
                    <a:pt x="409074" y="218975"/>
                  </a:cubicBezTo>
                  <a:cubicBezTo>
                    <a:pt x="513749" y="175260"/>
                    <a:pt x="570899" y="87630"/>
                    <a:pt x="62804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5CE93EC3-0DF1-4533-89F4-D736637C894E}"/>
              </a:ext>
            </a:extLst>
          </p:cNvPr>
          <p:cNvSpPr txBox="1"/>
          <p:nvPr/>
        </p:nvSpPr>
        <p:spPr>
          <a:xfrm>
            <a:off x="6281737" y="6589423"/>
            <a:ext cx="6143624" cy="246221"/>
          </a:xfrm>
          <a:prstGeom prst="rect">
            <a:avLst/>
          </a:prstGeom>
          <a:noFill/>
        </p:spPr>
        <p:txBody>
          <a:bodyPr wrap="square">
            <a:spAutoFit/>
          </a:bodyPr>
          <a:lstStyle/>
          <a:p>
            <a:r>
              <a:rPr lang="en-US" sz="1000" dirty="0">
                <a:hlinkClick r:id="rId8"/>
              </a:rPr>
              <a:t>[2108.13518] </a:t>
            </a:r>
            <a:r>
              <a:rPr lang="en-US" sz="1000" dirty="0" err="1">
                <a:hlinkClick r:id="rId8"/>
              </a:rPr>
              <a:t>DoWhy</a:t>
            </a:r>
            <a:r>
              <a:rPr lang="en-US" sz="1000" dirty="0">
                <a:hlinkClick r:id="rId8"/>
              </a:rPr>
              <a:t>: Addressing Challenges in Expressing and Validating Causal Assumptions (arxiv.org)</a:t>
            </a:r>
            <a:endParaRPr lang="en-US" sz="1000" dirty="0"/>
          </a:p>
        </p:txBody>
      </p:sp>
    </p:spTree>
    <p:extLst>
      <p:ext uri="{BB962C8B-B14F-4D97-AF65-F5344CB8AC3E}">
        <p14:creationId xmlns:p14="http://schemas.microsoft.com/office/powerpoint/2010/main" val="13614199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E1D2D-2D3B-03F7-198D-3A175EFE322A}"/>
            </a:ext>
          </a:extLst>
        </p:cNvPr>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27F7E7-DD4F-BDDF-7FE0-C23D01338E56}"/>
              </a:ext>
            </a:extLst>
          </p:cNvPr>
          <p:cNvGraphicFramePr/>
          <p:nvPr/>
        </p:nvGraphicFramePr>
        <p:xfrm>
          <a:off x="1749465"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Rounded Corners 5">
            <a:extLst>
              <a:ext uri="{FF2B5EF4-FFF2-40B4-BE49-F238E27FC236}">
                <a16:creationId xmlns:a16="http://schemas.microsoft.com/office/drawing/2014/main" id="{F1164F41-EB16-5B49-223A-9819BB58A5CF}"/>
              </a:ext>
            </a:extLst>
          </p:cNvPr>
          <p:cNvSpPr/>
          <p:nvPr/>
        </p:nvSpPr>
        <p:spPr>
          <a:xfrm>
            <a:off x="1656725" y="611404"/>
            <a:ext cx="8442924" cy="1455465"/>
          </a:xfrm>
          <a:prstGeom prst="round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A4B795D-D527-18B3-75B5-394E60534D52}"/>
              </a:ext>
            </a:extLst>
          </p:cNvPr>
          <p:cNvSpPr txBox="1"/>
          <p:nvPr/>
        </p:nvSpPr>
        <p:spPr>
          <a:xfrm>
            <a:off x="1598941" y="152875"/>
            <a:ext cx="3875637" cy="369332"/>
          </a:xfrm>
          <a:prstGeom prst="rect">
            <a:avLst/>
          </a:prstGeom>
          <a:noFill/>
        </p:spPr>
        <p:txBody>
          <a:bodyPr wrap="square">
            <a:spAutoFit/>
          </a:bodyPr>
          <a:lstStyle/>
          <a:p>
            <a:pPr lvl="0"/>
            <a:r>
              <a:rPr lang="en-US" dirty="0"/>
              <a:t>Causal Identification</a:t>
            </a:r>
            <a:endParaRPr lang="en-US" sz="1800" dirty="0"/>
          </a:p>
        </p:txBody>
      </p:sp>
      <p:sp>
        <p:nvSpPr>
          <p:cNvPr id="15" name="TextBox 14">
            <a:extLst>
              <a:ext uri="{FF2B5EF4-FFF2-40B4-BE49-F238E27FC236}">
                <a16:creationId xmlns:a16="http://schemas.microsoft.com/office/drawing/2014/main" id="{C5F66326-64E5-8054-6B5A-67FAE72F46E2}"/>
              </a:ext>
            </a:extLst>
          </p:cNvPr>
          <p:cNvSpPr txBox="1"/>
          <p:nvPr/>
        </p:nvSpPr>
        <p:spPr>
          <a:xfrm>
            <a:off x="10163370" y="2828834"/>
            <a:ext cx="1699585" cy="1200329"/>
          </a:xfrm>
          <a:prstGeom prst="rect">
            <a:avLst/>
          </a:prstGeom>
          <a:noFill/>
        </p:spPr>
        <p:txBody>
          <a:bodyPr wrap="square">
            <a:spAutoFit/>
          </a:bodyPr>
          <a:lstStyle/>
          <a:p>
            <a:pPr lvl="0"/>
            <a:r>
              <a:rPr lang="en-US" dirty="0"/>
              <a:t>Estimation and Inference on Causal Parameters</a:t>
            </a:r>
            <a:endParaRPr lang="en-US" sz="1800" dirty="0"/>
          </a:p>
        </p:txBody>
      </p:sp>
      <p:sp>
        <p:nvSpPr>
          <p:cNvPr id="16" name="TextBox 15">
            <a:extLst>
              <a:ext uri="{FF2B5EF4-FFF2-40B4-BE49-F238E27FC236}">
                <a16:creationId xmlns:a16="http://schemas.microsoft.com/office/drawing/2014/main" id="{83DD55F4-685C-EB3A-8D5C-9DA0974AE315}"/>
              </a:ext>
            </a:extLst>
          </p:cNvPr>
          <p:cNvSpPr txBox="1"/>
          <p:nvPr/>
        </p:nvSpPr>
        <p:spPr>
          <a:xfrm>
            <a:off x="-92521" y="4855343"/>
            <a:ext cx="1619802" cy="1200329"/>
          </a:xfrm>
          <a:prstGeom prst="rect">
            <a:avLst/>
          </a:prstGeom>
          <a:noFill/>
        </p:spPr>
        <p:txBody>
          <a:bodyPr wrap="square">
            <a:spAutoFit/>
          </a:bodyPr>
          <a:lstStyle/>
          <a:p>
            <a:pPr lvl="0" algn="r"/>
            <a:r>
              <a:rPr lang="en-US" dirty="0"/>
              <a:t>Estimation and Inference on Causal Functions</a:t>
            </a:r>
            <a:endParaRPr lang="en-US" sz="1800" dirty="0"/>
          </a:p>
        </p:txBody>
      </p:sp>
      <p:sp>
        <p:nvSpPr>
          <p:cNvPr id="18" name="Rectangle: Rounded Corners 17">
            <a:extLst>
              <a:ext uri="{FF2B5EF4-FFF2-40B4-BE49-F238E27FC236}">
                <a16:creationId xmlns:a16="http://schemas.microsoft.com/office/drawing/2014/main" id="{36561D80-FBB4-A10B-F786-E8A9DFE8E0F5}"/>
              </a:ext>
            </a:extLst>
          </p:cNvPr>
          <p:cNvSpPr/>
          <p:nvPr/>
        </p:nvSpPr>
        <p:spPr>
          <a:xfrm rot="10800000">
            <a:off x="1688722" y="4715536"/>
            <a:ext cx="8374219" cy="1655769"/>
          </a:xfrm>
          <a:prstGeom prst="roundRect">
            <a:avLst/>
          </a:prstGeom>
          <a:noFill/>
          <a:ln w="57150">
            <a:solidFill>
              <a:srgbClr val="ED4F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3C3B4B2A-3E0E-B8BF-8051-CA3754D170DA}"/>
              </a:ext>
            </a:extLst>
          </p:cNvPr>
          <p:cNvSpPr/>
          <p:nvPr/>
        </p:nvSpPr>
        <p:spPr>
          <a:xfrm rot="10800000">
            <a:off x="1688724" y="2668781"/>
            <a:ext cx="8374220" cy="1499027"/>
          </a:xfrm>
          <a:prstGeom prst="roundRect">
            <a:avLst/>
          </a:prstGeom>
          <a:noFill/>
          <a:ln w="57150">
            <a:solidFill>
              <a:srgbClr val="92C9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58771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erial view of a highway near the ocean">
            <a:extLst>
              <a:ext uri="{FF2B5EF4-FFF2-40B4-BE49-F238E27FC236}">
                <a16:creationId xmlns:a16="http://schemas.microsoft.com/office/drawing/2014/main" id="{36AA7AFF-3283-4A7D-9EBA-9BA2F4E20C51}"/>
              </a:ext>
            </a:extLst>
          </p:cNvPr>
          <p:cNvPicPr>
            <a:picLocks noChangeAspect="1"/>
          </p:cNvPicPr>
          <p:nvPr/>
        </p:nvPicPr>
        <p:blipFill rotWithShape="1">
          <a:blip r:embed="rId2"/>
          <a:srcRect t="11833" b="13167"/>
          <a:stretch/>
        </p:blipFill>
        <p:spPr>
          <a:xfrm>
            <a:off x="-3047" y="10"/>
            <a:ext cx="12191999" cy="6857990"/>
          </a:xfrm>
          <a:prstGeom prst="rect">
            <a:avLst/>
          </a:prstGeom>
        </p:spPr>
      </p:pic>
      <p:sp>
        <p:nvSpPr>
          <p:cNvPr id="9" name="Rectangle 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bg1">
                  <a:alpha val="0"/>
                </a:schemeClr>
              </a:gs>
              <a:gs pos="25000">
                <a:schemeClr val="bg1">
                  <a:alpha val="15000"/>
                </a:schemeClr>
              </a:gs>
              <a:gs pos="75200">
                <a:schemeClr val="bg1">
                  <a:alpha val="15000"/>
                </a:schemeClr>
              </a:gs>
              <a:gs pos="50000">
                <a:schemeClr val="bg1">
                  <a:alpha val="3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8793C-97A6-4FA6-A56E-44D78C43F021}"/>
              </a:ext>
            </a:extLst>
          </p:cNvPr>
          <p:cNvSpPr>
            <a:spLocks noGrp="1"/>
          </p:cNvSpPr>
          <p:nvPr>
            <p:ph type="title"/>
          </p:nvPr>
        </p:nvSpPr>
        <p:spPr>
          <a:xfrm>
            <a:off x="643466" y="2449742"/>
            <a:ext cx="10905059" cy="1524078"/>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3600">
                <a:solidFill>
                  <a:schemeClr val="tx1"/>
                </a:solidFill>
              </a:rPr>
              <a:t>Thank you!</a:t>
            </a:r>
          </a:p>
        </p:txBody>
      </p:sp>
      <p:cxnSp>
        <p:nvCxnSpPr>
          <p:cNvPr id="11" name="Straight Connector 1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569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1FBF-895F-4333-9B16-242DE05EDAA6}"/>
              </a:ext>
            </a:extLst>
          </p:cNvPr>
          <p:cNvSpPr>
            <a:spLocks noGrp="1"/>
          </p:cNvSpPr>
          <p:nvPr>
            <p:ph type="title"/>
          </p:nvPr>
        </p:nvSpPr>
        <p:spPr/>
        <p:txBody>
          <a:bodyPr>
            <a:normAutofit/>
          </a:bodyPr>
          <a:lstStyle/>
          <a:p>
            <a:r>
              <a:rPr lang="en-US" dirty="0"/>
              <a:t>The Ease of Use of Machine Learning</a:t>
            </a:r>
          </a:p>
        </p:txBody>
      </p:sp>
      <p:sp>
        <p:nvSpPr>
          <p:cNvPr id="3" name="Content Placeholder 2">
            <a:extLst>
              <a:ext uri="{FF2B5EF4-FFF2-40B4-BE49-F238E27FC236}">
                <a16:creationId xmlns:a16="http://schemas.microsoft.com/office/drawing/2014/main" id="{70D14D27-5CD3-4063-9067-F6EF92D7B40C}"/>
              </a:ext>
            </a:extLst>
          </p:cNvPr>
          <p:cNvSpPr>
            <a:spLocks noGrp="1"/>
          </p:cNvSpPr>
          <p:nvPr>
            <p:ph idx="1"/>
          </p:nvPr>
        </p:nvSpPr>
        <p:spPr>
          <a:xfrm>
            <a:off x="913794" y="2076450"/>
            <a:ext cx="10353761" cy="3714749"/>
          </a:xfrm>
        </p:spPr>
        <p:txBody>
          <a:bodyPr/>
          <a:lstStyle/>
          <a:p>
            <a:r>
              <a:rPr lang="en-US" dirty="0"/>
              <a:t>Almost everyone with access to a dataset and an outcome of interest can construct an ML predictive model</a:t>
            </a:r>
          </a:p>
        </p:txBody>
      </p:sp>
      <p:pic>
        <p:nvPicPr>
          <p:cNvPr id="6146" name="Picture 2" descr="Features and capabilities of AutoML Natural Language | by Ionic Firebase  App | Ionic Firebase App | Medium">
            <a:extLst>
              <a:ext uri="{FF2B5EF4-FFF2-40B4-BE49-F238E27FC236}">
                <a16:creationId xmlns:a16="http://schemas.microsoft.com/office/drawing/2014/main" id="{08C6BE11-C95B-44BD-A293-3C6F4F517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5556" y="3882047"/>
            <a:ext cx="5181787" cy="247430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utoPilot: The Amazon Web Services (AWS) AutoML solution | by Saul Ventura  | AutoPilot: The Amazon Web Services (AWS) AutoML solution | Medium">
            <a:extLst>
              <a:ext uri="{FF2B5EF4-FFF2-40B4-BE49-F238E27FC236}">
                <a16:creationId xmlns:a16="http://schemas.microsoft.com/office/drawing/2014/main" id="{73DAF89A-E647-4BC5-A8D3-64D0F98FBD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64" t="16357" r="5792" b="3359"/>
          <a:stretch/>
        </p:blipFill>
        <p:spPr bwMode="auto">
          <a:xfrm>
            <a:off x="1130300" y="3526447"/>
            <a:ext cx="5156200" cy="303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898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1FBF-895F-4333-9B16-242DE05EDAA6}"/>
              </a:ext>
            </a:extLst>
          </p:cNvPr>
          <p:cNvSpPr>
            <a:spLocks noGrp="1"/>
          </p:cNvSpPr>
          <p:nvPr>
            <p:ph type="title"/>
          </p:nvPr>
        </p:nvSpPr>
        <p:spPr/>
        <p:txBody>
          <a:bodyPr>
            <a:normAutofit/>
          </a:bodyPr>
          <a:lstStyle/>
          <a:p>
            <a:r>
              <a:rPr lang="en-US" dirty="0"/>
              <a:t>The Ease of (mis)Use of Machine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D14D27-5CD3-4063-9067-F6EF92D7B40C}"/>
                  </a:ext>
                </a:extLst>
              </p:cNvPr>
              <p:cNvSpPr>
                <a:spLocks noGrp="1"/>
              </p:cNvSpPr>
              <p:nvPr>
                <p:ph idx="1"/>
              </p:nvPr>
            </p:nvSpPr>
            <p:spPr>
              <a:xfrm>
                <a:off x="913794" y="2076450"/>
                <a:ext cx="10353761" cy="3714749"/>
              </a:xfrm>
            </p:spPr>
            <p:txBody>
              <a:bodyPr>
                <a:normAutofit lnSpcReduction="10000"/>
              </a:bodyPr>
              <a:lstStyle/>
              <a:p>
                <a:r>
                  <a:rPr lang="en-US" dirty="0"/>
                  <a:t>Almost everyone with access to a dataset and an outcome of interest can construct an ML predictive model</a:t>
                </a:r>
              </a:p>
              <a:p>
                <a:r>
                  <a:rPr lang="en-US" dirty="0"/>
                  <a:t>Time and again people use insights from predictive models to make decisions</a:t>
                </a:r>
              </a:p>
              <a:p>
                <a:r>
                  <a:rPr lang="en-US" dirty="0" err="1"/>
                  <a:t>AutoML</a:t>
                </a:r>
                <a:r>
                  <a:rPr lang="en-US" dirty="0"/>
                  <a:t> + interpretability </a:t>
                </a:r>
                <a14:m>
                  <m:oMath xmlns:m="http://schemas.openxmlformats.org/officeDocument/2006/math">
                    <m:r>
                      <a:rPr lang="en-US" b="0" i="1" smtClean="0">
                        <a:latin typeface="Cambria Math" panose="02040503050406030204" pitchFamily="18" charset="0"/>
                      </a:rPr>
                      <m:t>≠</m:t>
                    </m:r>
                  </m:oMath>
                </a14:m>
                <a:r>
                  <a:rPr lang="en-US" dirty="0"/>
                  <a:t> Causal inference</a:t>
                </a:r>
              </a:p>
              <a:p>
                <a:pPr marL="36900" indent="0">
                  <a:buNone/>
                </a:pPr>
                <a:endParaRPr lang="en-US" dirty="0"/>
              </a:p>
              <a:p>
                <a:pPr marL="36900" indent="0">
                  <a:buNone/>
                </a:pPr>
                <a:r>
                  <a:rPr lang="en-US" dirty="0"/>
                  <a:t>Anecdotal wrong conclusions</a:t>
                </a:r>
              </a:p>
              <a:p>
                <a:r>
                  <a:rPr lang="en-US" dirty="0"/>
                  <a:t>Bugs increase product use</a:t>
                </a:r>
              </a:p>
              <a:p>
                <a:r>
                  <a:rPr lang="en-US" dirty="0"/>
                  <a:t>Price discounts decrease sales</a:t>
                </a:r>
              </a:p>
              <a:p>
                <a:r>
                  <a:rPr lang="en-US" dirty="0"/>
                  <a:t>Immunotherapy is worse the chemotherapy</a:t>
                </a:r>
              </a:p>
            </p:txBody>
          </p:sp>
        </mc:Choice>
        <mc:Fallback xmlns="">
          <p:sp>
            <p:nvSpPr>
              <p:cNvPr id="3" name="Content Placeholder 2">
                <a:extLst>
                  <a:ext uri="{FF2B5EF4-FFF2-40B4-BE49-F238E27FC236}">
                    <a16:creationId xmlns:a16="http://schemas.microsoft.com/office/drawing/2014/main" id="{70D14D27-5CD3-4063-9067-F6EF92D7B40C}"/>
                  </a:ext>
                </a:extLst>
              </p:cNvPr>
              <p:cNvSpPr>
                <a:spLocks noGrp="1" noRot="1" noChangeAspect="1" noMove="1" noResize="1" noEditPoints="1" noAdjustHandles="1" noChangeArrowheads="1" noChangeShapeType="1" noTextEdit="1"/>
              </p:cNvSpPr>
              <p:nvPr>
                <p:ph idx="1"/>
              </p:nvPr>
            </p:nvSpPr>
            <p:spPr>
              <a:xfrm>
                <a:off x="913794" y="2076450"/>
                <a:ext cx="10353761" cy="3714749"/>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EDC4677-ACC8-4951-883E-74E9F12695DC}"/>
              </a:ext>
            </a:extLst>
          </p:cNvPr>
          <p:cNvPicPr>
            <a:picLocks noChangeAspect="1"/>
          </p:cNvPicPr>
          <p:nvPr/>
        </p:nvPicPr>
        <p:blipFill>
          <a:blip r:embed="rId3"/>
          <a:stretch>
            <a:fillRect/>
          </a:stretch>
        </p:blipFill>
        <p:spPr>
          <a:xfrm>
            <a:off x="8801987" y="3759200"/>
            <a:ext cx="2993182" cy="3035300"/>
          </a:xfrm>
          <a:prstGeom prst="rect">
            <a:avLst/>
          </a:prstGeom>
        </p:spPr>
      </p:pic>
      <p:pic>
        <p:nvPicPr>
          <p:cNvPr id="8" name="Graphic 7">
            <a:extLst>
              <a:ext uri="{FF2B5EF4-FFF2-40B4-BE49-F238E27FC236}">
                <a16:creationId xmlns:a16="http://schemas.microsoft.com/office/drawing/2014/main" id="{070490FD-0D52-48A2-B6DB-B2FCEFD86F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9125" y="3759200"/>
            <a:ext cx="5124450" cy="2876550"/>
          </a:xfrm>
          <a:prstGeom prst="rect">
            <a:avLst/>
          </a:prstGeom>
        </p:spPr>
      </p:pic>
    </p:spTree>
    <p:extLst>
      <p:ext uri="{BB962C8B-B14F-4D97-AF65-F5344CB8AC3E}">
        <p14:creationId xmlns:p14="http://schemas.microsoft.com/office/powerpoint/2010/main" val="138937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5B9B8-029F-4561-8C05-4DC3309EEC15}"/>
              </a:ext>
            </a:extLst>
          </p:cNvPr>
          <p:cNvSpPr>
            <a:spLocks noGrp="1"/>
          </p:cNvSpPr>
          <p:nvPr>
            <p:ph type="title"/>
          </p:nvPr>
        </p:nvSpPr>
        <p:spPr/>
        <p:txBody>
          <a:bodyPr/>
          <a:lstStyle/>
          <a:p>
            <a:r>
              <a:rPr lang="en-US" dirty="0"/>
              <a:t>Causal Inference</a:t>
            </a:r>
          </a:p>
        </p:txBody>
      </p:sp>
      <p:sp>
        <p:nvSpPr>
          <p:cNvPr id="3" name="Content Placeholder 2">
            <a:extLst>
              <a:ext uri="{FF2B5EF4-FFF2-40B4-BE49-F238E27FC236}">
                <a16:creationId xmlns:a16="http://schemas.microsoft.com/office/drawing/2014/main" id="{97DA9247-14D7-400D-9106-2879C181FA4E}"/>
              </a:ext>
            </a:extLst>
          </p:cNvPr>
          <p:cNvSpPr>
            <a:spLocks noGrp="1"/>
          </p:cNvSpPr>
          <p:nvPr>
            <p:ph idx="1"/>
          </p:nvPr>
        </p:nvSpPr>
        <p:spPr/>
        <p:txBody>
          <a:bodyPr/>
          <a:lstStyle/>
          <a:p>
            <a:r>
              <a:rPr lang="en-US" dirty="0"/>
              <a:t>Addresses interventional (what-if) statistical questions and the identification of causal relationships from data</a:t>
            </a:r>
          </a:p>
        </p:txBody>
      </p:sp>
      <p:pic>
        <p:nvPicPr>
          <p:cNvPr id="5" name="Picture 4">
            <a:extLst>
              <a:ext uri="{FF2B5EF4-FFF2-40B4-BE49-F238E27FC236}">
                <a16:creationId xmlns:a16="http://schemas.microsoft.com/office/drawing/2014/main" id="{7C0C9628-97F7-4BD3-A9DC-8023FF6F5B26}"/>
              </a:ext>
            </a:extLst>
          </p:cNvPr>
          <p:cNvPicPr>
            <a:picLocks noChangeAspect="1"/>
          </p:cNvPicPr>
          <p:nvPr/>
        </p:nvPicPr>
        <p:blipFill>
          <a:blip r:embed="rId2"/>
          <a:stretch>
            <a:fillRect/>
          </a:stretch>
        </p:blipFill>
        <p:spPr>
          <a:xfrm>
            <a:off x="214413" y="3996518"/>
            <a:ext cx="3086448" cy="1118600"/>
          </a:xfrm>
          <a:prstGeom prst="rect">
            <a:avLst/>
          </a:prstGeom>
        </p:spPr>
      </p:pic>
      <p:pic>
        <p:nvPicPr>
          <p:cNvPr id="7" name="Picture 6">
            <a:extLst>
              <a:ext uri="{FF2B5EF4-FFF2-40B4-BE49-F238E27FC236}">
                <a16:creationId xmlns:a16="http://schemas.microsoft.com/office/drawing/2014/main" id="{F0E18D1B-07DD-4AFA-AC41-6C9069DD40AA}"/>
              </a:ext>
            </a:extLst>
          </p:cNvPr>
          <p:cNvPicPr>
            <a:picLocks noChangeAspect="1"/>
          </p:cNvPicPr>
          <p:nvPr/>
        </p:nvPicPr>
        <p:blipFill>
          <a:blip r:embed="rId3"/>
          <a:stretch>
            <a:fillRect/>
          </a:stretch>
        </p:blipFill>
        <p:spPr>
          <a:xfrm>
            <a:off x="2860285" y="2791352"/>
            <a:ext cx="2511429" cy="1121291"/>
          </a:xfrm>
          <a:prstGeom prst="rect">
            <a:avLst/>
          </a:prstGeom>
        </p:spPr>
      </p:pic>
      <p:pic>
        <p:nvPicPr>
          <p:cNvPr id="9" name="Picture 8">
            <a:extLst>
              <a:ext uri="{FF2B5EF4-FFF2-40B4-BE49-F238E27FC236}">
                <a16:creationId xmlns:a16="http://schemas.microsoft.com/office/drawing/2014/main" id="{BE30D86B-6221-446F-B598-6574F4E6070C}"/>
              </a:ext>
            </a:extLst>
          </p:cNvPr>
          <p:cNvPicPr>
            <a:picLocks noChangeAspect="1"/>
          </p:cNvPicPr>
          <p:nvPr/>
        </p:nvPicPr>
        <p:blipFill>
          <a:blip r:embed="rId4"/>
          <a:stretch>
            <a:fillRect/>
          </a:stretch>
        </p:blipFill>
        <p:spPr>
          <a:xfrm>
            <a:off x="5542619" y="2774629"/>
            <a:ext cx="3675147" cy="1138014"/>
          </a:xfrm>
          <a:prstGeom prst="rect">
            <a:avLst/>
          </a:prstGeom>
        </p:spPr>
      </p:pic>
      <p:pic>
        <p:nvPicPr>
          <p:cNvPr id="11" name="Picture 10">
            <a:extLst>
              <a:ext uri="{FF2B5EF4-FFF2-40B4-BE49-F238E27FC236}">
                <a16:creationId xmlns:a16="http://schemas.microsoft.com/office/drawing/2014/main" id="{3DC55012-BB26-47A2-82E2-E4BF696F6B10}"/>
              </a:ext>
            </a:extLst>
          </p:cNvPr>
          <p:cNvPicPr>
            <a:picLocks noChangeAspect="1"/>
          </p:cNvPicPr>
          <p:nvPr/>
        </p:nvPicPr>
        <p:blipFill>
          <a:blip r:embed="rId5"/>
          <a:stretch>
            <a:fillRect/>
          </a:stretch>
        </p:blipFill>
        <p:spPr>
          <a:xfrm>
            <a:off x="3377454" y="4439170"/>
            <a:ext cx="1786155" cy="2308932"/>
          </a:xfrm>
          <a:prstGeom prst="rect">
            <a:avLst/>
          </a:prstGeom>
        </p:spPr>
      </p:pic>
      <p:pic>
        <p:nvPicPr>
          <p:cNvPr id="13" name="Picture 12">
            <a:extLst>
              <a:ext uri="{FF2B5EF4-FFF2-40B4-BE49-F238E27FC236}">
                <a16:creationId xmlns:a16="http://schemas.microsoft.com/office/drawing/2014/main" id="{0365D81F-7B7C-4E1B-8805-74517A230296}"/>
              </a:ext>
            </a:extLst>
          </p:cNvPr>
          <p:cNvPicPr>
            <a:picLocks noChangeAspect="1"/>
          </p:cNvPicPr>
          <p:nvPr/>
        </p:nvPicPr>
        <p:blipFill>
          <a:blip r:embed="rId6"/>
          <a:stretch>
            <a:fillRect/>
          </a:stretch>
        </p:blipFill>
        <p:spPr>
          <a:xfrm>
            <a:off x="5226246" y="4439170"/>
            <a:ext cx="1751882" cy="2308932"/>
          </a:xfrm>
          <a:prstGeom prst="rect">
            <a:avLst/>
          </a:prstGeom>
        </p:spPr>
      </p:pic>
      <p:pic>
        <p:nvPicPr>
          <p:cNvPr id="15" name="Picture 14">
            <a:extLst>
              <a:ext uri="{FF2B5EF4-FFF2-40B4-BE49-F238E27FC236}">
                <a16:creationId xmlns:a16="http://schemas.microsoft.com/office/drawing/2014/main" id="{9CEA1A71-C0CF-4F92-BC25-5580AF8F3DDE}"/>
              </a:ext>
            </a:extLst>
          </p:cNvPr>
          <p:cNvPicPr>
            <a:picLocks noChangeAspect="1"/>
          </p:cNvPicPr>
          <p:nvPr/>
        </p:nvPicPr>
        <p:blipFill>
          <a:blip r:embed="rId7"/>
          <a:stretch>
            <a:fillRect/>
          </a:stretch>
        </p:blipFill>
        <p:spPr>
          <a:xfrm>
            <a:off x="7040765" y="4439170"/>
            <a:ext cx="1662661" cy="2308932"/>
          </a:xfrm>
          <a:prstGeom prst="rect">
            <a:avLst/>
          </a:prstGeom>
        </p:spPr>
      </p:pic>
      <p:pic>
        <p:nvPicPr>
          <p:cNvPr id="17" name="Picture 16">
            <a:extLst>
              <a:ext uri="{FF2B5EF4-FFF2-40B4-BE49-F238E27FC236}">
                <a16:creationId xmlns:a16="http://schemas.microsoft.com/office/drawing/2014/main" id="{B563CA40-6CAC-47C2-8505-1F2A4B2AA7DB}"/>
              </a:ext>
            </a:extLst>
          </p:cNvPr>
          <p:cNvPicPr>
            <a:picLocks noChangeAspect="1"/>
          </p:cNvPicPr>
          <p:nvPr/>
        </p:nvPicPr>
        <p:blipFill>
          <a:blip r:embed="rId8"/>
          <a:stretch>
            <a:fillRect/>
          </a:stretch>
        </p:blipFill>
        <p:spPr>
          <a:xfrm>
            <a:off x="8774375" y="3996518"/>
            <a:ext cx="3358850" cy="1169695"/>
          </a:xfrm>
          <a:prstGeom prst="rect">
            <a:avLst/>
          </a:prstGeom>
        </p:spPr>
      </p:pic>
    </p:spTree>
    <p:extLst>
      <p:ext uri="{BB962C8B-B14F-4D97-AF65-F5344CB8AC3E}">
        <p14:creationId xmlns:p14="http://schemas.microsoft.com/office/powerpoint/2010/main" val="25296411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TIMING" val="|55.1|23.4|1.2|2.9|3.7|8.1"/>
</p:tagLst>
</file>

<file path=ppt/tags/tag15.xml><?xml version="1.0" encoding="utf-8"?>
<p:tagLst xmlns:a="http://schemas.openxmlformats.org/drawingml/2006/main" xmlns:r="http://schemas.openxmlformats.org/officeDocument/2006/relationships" xmlns:p="http://schemas.openxmlformats.org/presentationml/2006/main">
  <p:tag name="TIMING" val="|24.1|52.5"/>
</p:tagLst>
</file>

<file path=ppt/tags/tag16.xml><?xml version="1.0" encoding="utf-8"?>
<p:tagLst xmlns:a="http://schemas.openxmlformats.org/drawingml/2006/main" xmlns:r="http://schemas.openxmlformats.org/officeDocument/2006/relationships" xmlns:p="http://schemas.openxmlformats.org/presentationml/2006/main">
  <p:tag name="TIMING" val="|10.7|13.9|7.3|4.5"/>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ateVTI">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3.xml><?xml version="1.0" encoding="utf-8"?>
<a:theme xmlns:a="http://schemas.openxmlformats.org/drawingml/2006/main" name="WhiteBG-BlueOnBlack">
  <a:themeElements>
    <a:clrScheme name="Cool Hues 1">
      <a:dk1>
        <a:srgbClr val="000000"/>
      </a:dk1>
      <a:lt1>
        <a:srgbClr val="FFFFFF"/>
      </a:lt1>
      <a:dk2>
        <a:srgbClr val="44546A"/>
      </a:dk2>
      <a:lt2>
        <a:srgbClr val="E7E6E6"/>
      </a:lt2>
      <a:accent1>
        <a:srgbClr val="0177D4"/>
      </a:accent1>
      <a:accent2>
        <a:srgbClr val="4FE6FF"/>
      </a:accent2>
      <a:accent3>
        <a:srgbClr val="018574"/>
      </a:accent3>
      <a:accent4>
        <a:srgbClr val="2FE4CF"/>
      </a:accent4>
      <a:accent5>
        <a:srgbClr val="8661C4"/>
      </a:accent5>
      <a:accent6>
        <a:srgbClr val="D49CFF"/>
      </a:accent6>
      <a:hlink>
        <a:srgbClr val="0077D3"/>
      </a:hlink>
      <a:folHlink>
        <a:srgbClr val="8661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12784</TotalTime>
  <Words>5572</Words>
  <Application>Microsoft Office PowerPoint</Application>
  <PresentationFormat>Widescreen</PresentationFormat>
  <Paragraphs>660</Paragraphs>
  <Slides>69</Slides>
  <Notes>21</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69</vt:i4>
      </vt:variant>
    </vt:vector>
  </HeadingPairs>
  <TitlesOfParts>
    <vt:vector size="84" baseType="lpstr">
      <vt:lpstr>Arial</vt:lpstr>
      <vt:lpstr>Calibri</vt:lpstr>
      <vt:lpstr>Calibri Light</vt:lpstr>
      <vt:lpstr>Calisto MT</vt:lpstr>
      <vt:lpstr>Cambria Math</vt:lpstr>
      <vt:lpstr>Consolas</vt:lpstr>
      <vt:lpstr>Segoe UI</vt:lpstr>
      <vt:lpstr>Segoe UI Semibold</vt:lpstr>
      <vt:lpstr>Segoe UI Semilight</vt:lpstr>
      <vt:lpstr>Times New Roman</vt:lpstr>
      <vt:lpstr>Wingdings</vt:lpstr>
      <vt:lpstr>Wingdings 2</vt:lpstr>
      <vt:lpstr>Office Theme</vt:lpstr>
      <vt:lpstr>SlateVTI</vt:lpstr>
      <vt:lpstr>WhiteBG-BlueOnBlack</vt:lpstr>
      <vt:lpstr>MS&amp;E328/CS328 Foundations of Causal Machine Learning</vt:lpstr>
      <vt:lpstr>Logistics</vt:lpstr>
      <vt:lpstr>Class Goals</vt:lpstr>
      <vt:lpstr>PowerPoint Presentation</vt:lpstr>
      <vt:lpstr>Related Courses</vt:lpstr>
      <vt:lpstr>Introduction Causal Machine Learning in Practice Case Studies and Challenges</vt:lpstr>
      <vt:lpstr>The Ease of Use of Machine Learning</vt:lpstr>
      <vt:lpstr>The Ease of (mis)Use of Machine Learning</vt:lpstr>
      <vt:lpstr>Causal Inference</vt:lpstr>
      <vt:lpstr>Causal inference in new data modalities</vt:lpstr>
      <vt:lpstr>ML helps bypass the curse of dimensionality</vt:lpstr>
      <vt:lpstr>Causal Machine Learning</vt:lpstr>
      <vt:lpstr>Many industrial and scientific use cases</vt:lpstr>
      <vt:lpstr>The ALICE project</vt:lpstr>
      <vt:lpstr>The ALICE project</vt:lpstr>
      <vt:lpstr>Deep Dive 1: Recommendation A/B Tests</vt:lpstr>
      <vt:lpstr>TripAdvisor Membership Problem</vt:lpstr>
      <vt:lpstr>TripAdvisor Membership Problem</vt:lpstr>
      <vt:lpstr>Recommendation A/B Tests</vt:lpstr>
      <vt:lpstr>Recommendation A/B Tests</vt:lpstr>
      <vt:lpstr>Recommendation A/B Tests</vt:lpstr>
      <vt:lpstr>Instrumental Variables (IV)</vt:lpstr>
      <vt:lpstr>TripAdvisor Experiment</vt:lpstr>
      <vt:lpstr>Effect and Compliance Heterogeneity</vt:lpstr>
      <vt:lpstr>Can we decompose IV estimation into (ML) prediction problems?</vt:lpstr>
      <vt:lpstr>De-composing into Prediction Problems</vt:lpstr>
      <vt:lpstr>Some Caution</vt:lpstr>
      <vt:lpstr>Robustness via Debiasing</vt:lpstr>
      <vt:lpstr>Inference</vt:lpstr>
      <vt:lpstr>Some Caution</vt:lpstr>
      <vt:lpstr>TripAdvisor Experiment</vt:lpstr>
      <vt:lpstr>EconML in Action</vt:lpstr>
      <vt:lpstr>Deep Dive 2: Long-term effects of new treatments</vt:lpstr>
      <vt:lpstr>Estimating Long-Term Returns on Investment</vt:lpstr>
      <vt:lpstr>Long-Term Effects from Short-Term Surrogates</vt:lpstr>
      <vt:lpstr>Causal Inference with Surrogates 101</vt:lpstr>
      <vt:lpstr>Causal Inference with Surrogates 101</vt:lpstr>
      <vt:lpstr>Key Assumptions</vt:lpstr>
      <vt:lpstr>Key Assumptions can be Easily Violated Investment policies are dynamic and change</vt:lpstr>
      <vt:lpstr>Beyond Two Periods</vt:lpstr>
      <vt:lpstr>General Setting</vt:lpstr>
      <vt:lpstr>Machine Learning Estimation</vt:lpstr>
      <vt:lpstr>Machine Learning and Bias</vt:lpstr>
      <vt:lpstr>EconML in Action</vt:lpstr>
      <vt:lpstr>EconML: Adjusted Surrogate Index</vt:lpstr>
      <vt:lpstr>Practical Challenges</vt:lpstr>
      <vt:lpstr>Deep Dive 3: Further tools for reducing barriers to entry</vt:lpstr>
      <vt:lpstr>Making CausalML Accessible to Every Decision-Maker</vt:lpstr>
      <vt:lpstr>Making CausalML Accessible to Every Decision-Maker</vt:lpstr>
      <vt:lpstr>Making CausalML Accessible to Every Decision-Maker</vt:lpstr>
      <vt:lpstr>Making CausalML Accessible to Every Decision-Maker</vt:lpstr>
      <vt:lpstr>Making CausalML Accessible to Every Decision-Maker</vt:lpstr>
      <vt:lpstr>The Causal Inference Pipeline</vt:lpstr>
      <vt:lpstr>DoWhy Python Package Guiding the Data Scientists through the Causal Pipeline</vt:lpstr>
      <vt:lpstr>Towards No-Code Interfaces</vt:lpstr>
      <vt:lpstr>ShowWhy</vt:lpstr>
      <vt:lpstr>ShowWhy</vt:lpstr>
      <vt:lpstr>ShowWhy</vt:lpstr>
      <vt:lpstr>ShowWhy</vt:lpstr>
      <vt:lpstr>AzureML Responsible AI Dashboard</vt:lpstr>
      <vt:lpstr>AzureML Responsible AI Dashboard</vt:lpstr>
      <vt:lpstr>AzureML Responsible AI Dashboard</vt:lpstr>
      <vt:lpstr>PowerPoint Presentation</vt:lpstr>
      <vt:lpstr>PowerPoint Presentation</vt:lpstr>
      <vt:lpstr>PowerPoint Presentation</vt:lpstr>
      <vt:lpstr>The Causal Inference Pipeline</vt:lpstr>
      <vt:lpstr>Many Research Challenges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Machine Learning for Data-Driven Decision Making</dc:title>
  <dc:creator>Vasilis Syrgkanis</dc:creator>
  <cp:lastModifiedBy>Vasilis Syrgkanis</cp:lastModifiedBy>
  <cp:revision>321</cp:revision>
  <dcterms:created xsi:type="dcterms:W3CDTF">2022-02-02T00:14:39Z</dcterms:created>
  <dcterms:modified xsi:type="dcterms:W3CDTF">2026-01-09T20:01:21Z</dcterms:modified>
</cp:coreProperties>
</file>